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  <p:sldId id="272" r:id="rId5"/>
    <p:sldId id="271" r:id="rId6"/>
    <p:sldId id="273" r:id="rId7"/>
    <p:sldId id="261" r:id="rId8"/>
    <p:sldId id="274" r:id="rId9"/>
    <p:sldId id="267" r:id="rId10"/>
    <p:sldId id="266" r:id="rId11"/>
    <p:sldId id="276" r:id="rId12"/>
    <p:sldId id="277" r:id="rId13"/>
    <p:sldId id="268" r:id="rId14"/>
    <p:sldId id="278" r:id="rId15"/>
    <p:sldId id="270" r:id="rId16"/>
    <p:sldId id="269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6" autoAdjust="0"/>
    <p:restoredTop sz="94660"/>
  </p:normalViewPr>
  <p:slideViewPr>
    <p:cSldViewPr>
      <p:cViewPr varScale="1">
        <p:scale>
          <a:sx n="104" d="100"/>
          <a:sy n="104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BD12B-EBE8-4A72-8766-51138F79CF7E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F30F3-E7F0-4A33-9BA0-1A29491C544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Айзек Азімов — американський письменник-фантаст.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Багаторазовий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володар престижних премій: «Локус», «Неб’юла», «Г’юґо», «Ґеффен».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заслуги перед жанром удостоєний звання «Гросмейстер фантастики» (1987).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853244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Бесіда за змістом</a:t>
            </a: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/>
              <a:t>1) Де відбуваються події, описані у творі?</a:t>
            </a:r>
          </a:p>
          <a:p>
            <a:r>
              <a:rPr lang="uk-UA" sz="2400" dirty="0" smtClean="0"/>
              <a:t>2) В якому значенні вживається слово “Фах”?</a:t>
            </a:r>
          </a:p>
          <a:p>
            <a:r>
              <a:rPr lang="uk-UA" sz="2400" dirty="0" smtClean="0"/>
              <a:t>3)Що являє собою День Читання?(зачитайте уривок з тексту)</a:t>
            </a:r>
          </a:p>
          <a:p>
            <a:r>
              <a:rPr lang="uk-UA" sz="2400" dirty="0" smtClean="0"/>
              <a:t>4)Що являє собою День Освіти?(зачитайте уривок з твору) </a:t>
            </a:r>
          </a:p>
          <a:p>
            <a:r>
              <a:rPr lang="uk-UA" sz="2400" dirty="0" smtClean="0"/>
              <a:t>5) Яким чином проходить День Олімпіади і мета його проведення?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1008"/>
            <a:ext cx="4355976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501008"/>
            <a:ext cx="4788024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Мозковий штурм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2204864"/>
          <a:ext cx="8496944" cy="3964822"/>
        </p:xfrm>
        <a:graphic>
          <a:graphicData uri="http://schemas.openxmlformats.org/drawingml/2006/table">
            <a:tbl>
              <a:tblPr/>
              <a:tblGrid>
                <a:gridCol w="4248029"/>
                <a:gridCol w="4248915"/>
              </a:tblGrid>
              <a:tr h="2409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Про дітей взагалі, про інших дітей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Про Джорджа </a:t>
                      </a:r>
                      <a:r>
                        <a:rPr lang="uk-UA" sz="1400" b="1" dirty="0" err="1">
                          <a:latin typeface="Times New Roman"/>
                          <a:ea typeface="Calibri"/>
                          <a:cs typeface="Times New Roman"/>
                        </a:rPr>
                        <a:t>Плейтена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«Восьмирічна дитина легко звикає до найдивовижніших явищ. І те, що вчора вона ще не вміла читати, а сьогодні вже вміє, здається їй чимось цілком природним, як сонячне проміння, наприклад»;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«…Для роботи на інших планетах…з восьми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Мільярдів земного населення у світі щорічно відряджалося всього кілька мільйонів людей. Природно, не кожен землянин міг потрапити до їхнього числа.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Однак кожен сподівався, що комусь із його дітей випаде працювати на іншій планеті»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«Вважав, що все, що відомо про нього, лікар вичитав з картки»,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Спитав, навіщо вміти читати( не абстрактне вміння);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Запитав: Я не розучуся?»;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«Призвичаївся до своєї нової чудової здібності»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95536" y="260648"/>
            <a:ext cx="8229600" cy="10081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Мозковий штурм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484785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Порівняйте інформацію з різних стовпчиків і зробіть висновок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Варіанти обрання освіти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700808"/>
          <a:ext cx="8064897" cy="2289024"/>
        </p:xfrm>
        <a:graphic>
          <a:graphicData uri="http://schemas.openxmlformats.org/drawingml/2006/table">
            <a:tbl>
              <a:tblPr/>
              <a:tblGrid>
                <a:gridCol w="2688018"/>
                <a:gridCol w="2688018"/>
                <a:gridCol w="2688861"/>
              </a:tblGrid>
              <a:tr h="1716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Calibri"/>
                          <a:cs typeface="Times New Roman"/>
                        </a:rPr>
                        <a:t>Правила обрання освіти, майбутнього фаху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Calibri"/>
                          <a:cs typeface="Times New Roman"/>
                        </a:rPr>
                        <a:t>Як обирає освіту Джордж </a:t>
                      </a:r>
                      <a:r>
                        <a:rPr lang="uk-UA" sz="2000" b="1" dirty="0" err="1">
                          <a:latin typeface="Times New Roman"/>
                          <a:ea typeface="Calibri"/>
                          <a:cs typeface="Times New Roman"/>
                        </a:rPr>
                        <a:t>Плейтен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Calibri"/>
                          <a:cs typeface="Times New Roman"/>
                        </a:rPr>
                        <a:t>Як відбувається День освіти на Землі майбутнього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Ланцюжок думок</a:t>
            </a:r>
            <a:endParaRPr lang="ru-RU" sz="4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274838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Система освіти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(переваги та недоліки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Сучасна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та майбутнього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484784"/>
            <a:ext cx="288032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524250"/>
            <a:ext cx="22574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5688" y="3068960"/>
            <a:ext cx="2808312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Заверши речення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59632" y="1368968"/>
            <a:ext cx="676875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нами твір, що належить до жанру</a:t>
            </a:r>
            <a:r>
              <a:rPr kumimoji="0" lang="uk-UA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…адже в ньому йдеться про….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Головне у цьому творі не нові науково-технічні відкриття, не розвинене суспільство, а …,</a:t>
            </a:r>
            <a:r>
              <a:rPr kumimoji="0" lang="uk-UA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тому…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 говорили про те, як людина має ставитися до…..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861048"/>
            <a:ext cx="8568952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579296" cy="141763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Вже через кілька років твоїм викладачем може бути комп’ютерна програма. А в далекому майбутньому освіта стане схожою на віртуальну гру.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84784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Прогноз на найближчі роки</a:t>
            </a:r>
          </a:p>
          <a:p>
            <a:r>
              <a:rPr lang="ru-RU" sz="1600" b="1" dirty="0" smtClean="0"/>
              <a:t>Масове онлайн-навчання. </a:t>
            </a:r>
            <a:r>
              <a:rPr lang="ru-RU" sz="1600" dirty="0" smtClean="0"/>
              <a:t>Раніше усі необхідні знання нам давали університети та школи. Можливо, вже через рік, онлайн-навчання буде давати більшу частину необхідних базових професійних знань.</a:t>
            </a:r>
          </a:p>
          <a:p>
            <a:r>
              <a:rPr lang="ru-RU" sz="1600" b="1" dirty="0" smtClean="0"/>
              <a:t>«Навчання навпаки».</a:t>
            </a:r>
            <a:r>
              <a:rPr lang="ru-RU" sz="1600" dirty="0" smtClean="0"/>
              <a:t> </a:t>
            </a:r>
            <a:r>
              <a:rPr lang="en-US" sz="1600" dirty="0" smtClean="0"/>
              <a:t>Flipped Clasroom – </a:t>
            </a:r>
            <a:r>
              <a:rPr lang="ru-RU" sz="1600" dirty="0" smtClean="0"/>
              <a:t>це американська модель навчання, яку поступово почали вводити в Європі та США. Її суть у тому, щоб слухати теоретичний матеріал вдома, а завдання виконувати в університеті, де у викладача буде можливість все пояснити й допомогти з розв’язанням. </a:t>
            </a:r>
          </a:p>
          <a:p>
            <a:r>
              <a:rPr lang="ru-RU" sz="1600" b="1" dirty="0" smtClean="0"/>
              <a:t>Обмін досвідом.</a:t>
            </a:r>
            <a:r>
              <a:rPr lang="ru-RU" sz="1600" dirty="0" smtClean="0"/>
              <a:t> У багатьох країнах існують системи обміну освітнім досвідом. Час від часу ти відвідуєш інший освітній заклад з метою навчання або ж викладання. Це збільшує твою продуктивність, а рідний університет не так приїдається. </a:t>
            </a:r>
          </a:p>
          <a:p>
            <a:r>
              <a:rPr lang="ru-RU" sz="1600" b="1" dirty="0" smtClean="0"/>
              <a:t>Індивідуальна система освіти.</a:t>
            </a:r>
            <a:r>
              <a:rPr lang="ru-RU" sz="1600" dirty="0" smtClean="0"/>
              <a:t> Викладач не може запам’ятати, який підхід до навчання потрібен кожному учневі – це фізично неможливо. Але ж кожен студент має індивідуальний темп та певні проблеми з розумінням матеріалу, які зазвичай не беруться до уваги. Проте порозуміння з учнем – це запорука його успіху в навчанні. </a:t>
            </a:r>
            <a:endParaRPr lang="ru-RU" sz="1600" dirty="0"/>
          </a:p>
        </p:txBody>
      </p:sp>
      <p:sp>
        <p:nvSpPr>
          <p:cNvPr id="19458" name="AutoShape 2" descr="Якою буде медицина майбутнього: діти під замовлення, штучні органи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460" name="AutoShape 4" descr="Якою буде медицина майбутнього: діти під замовлення, штучні органи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462" name="AutoShape 6" descr="Освіта майбутнього: якою вона буде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58417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Творча робота. 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Напишіть твір-мініатюру «Як я уявляю освіту майбутнього?»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Використайте у своій роботі афоризми і висловлювання А. Азімова про роль освіти і науки у житті людини.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763284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340768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всіх учнів: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Дібрати цитати до характеристики образу, який найбільш сподобався в оповіданніА. Азімова «Фах».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2.Письмово оформити власні міркування про те, що б ви взяли від сучасної освіти в майбутнє і навпаки.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Індивідуальні завдання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Скласти план характеристики одного із персонажів твору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Блог учителя англійської мови Чепурної Марини Вікторівни: Домашнє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293096"/>
            <a:ext cx="2028825" cy="2257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396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61786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Айзек Азімов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народився 2 січня 1920 року в містечку Петровичі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(територія сучасної Смоленської області Росії).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1923 році сім’я переїхала до Нью-Йорку, згодом до Брукліну.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Щойно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навчившись читати Айзек проявив зацікавлення точними науками та науковою фантастикою.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1939 році Азімов закінчив Колумбійський університет за спеціальністю «біохімія», а в 1941 році отримав звання магістра.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цьому ж році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оповідання «Прихід ночі» було визнане американськими читачами найкращими оповіданням сучасної наукової фантастики.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134076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Кар'єра вченого та письменника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4725144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Він читає лекції в декількох американських університетах, проводить дослідження в сфері біохімії та математики, отримує ступінь доктора наук, а згодом професора. Що стосується його літературної спадщини, то вона складає більш як три з половиною сотні книг.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Ставлення до освіти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868144" y="2132166"/>
            <a:ext cx="32758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Основи своєї освіти я здобув у школі, та цього було недостатньо. Справжню освіту — надбудову, деталі, правильну структуру — я здобув у бібліотеці.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бідної дитини, чия сім'я не могла собі дозволити купувати книги, бібліотека була дверми до відкриттів і звершень; і я безмірно радий, що мені вистачило розуму пройти крізь ті двері та не змарнувати шанс.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12776"/>
            <a:ext cx="5580111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83671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Цитати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148840"/>
          <a:ext cx="6096000" cy="365760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0"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3186"/>
            <a:ext cx="296475" cy="4635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253920" tIns="4761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4000" y="2971800"/>
          <a:ext cx="6096000" cy="36576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529208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292080" y="561435"/>
            <a:ext cx="385192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Господь</a:t>
            </a:r>
            <a:r>
              <a:rPr kumimoji="0" lang="ru-RU" sz="2400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любить нас усіх, але від жодного з нас не в захваті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Майбутнє людства — серед зірок, і це майбутнє надто важливе, щоб втратити його через дитячу нерозсудливість і забобони невігласів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Світло науки одне, і, якщо зробити його яскравішим в одному місці, воно стане яскравішим усюди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Ніколи не дозволяйте  моралі утримувати вас від правильних вчинків.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Екранізація творів Айзека Азімова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40921" y="3244334"/>
            <a:ext cx="23903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/>
              <a:t>Сутінки (фільм), 1988</a:t>
            </a:r>
            <a:r>
              <a:rPr lang="uk-UA" dirty="0" smtClean="0"/>
              <a:t>)</a:t>
            </a:r>
          </a:p>
          <a:p>
            <a:endParaRPr lang="uk-UA" dirty="0" smtClean="0"/>
          </a:p>
          <a:p>
            <a:r>
              <a:rPr lang="uk-UA" b="1" dirty="0" smtClean="0"/>
              <a:t>Я,робот(фільм),2004</a:t>
            </a:r>
            <a:endParaRPr lang="uk-UA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3439" y="2276872"/>
            <a:ext cx="28107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Кінець Вічності (фильм),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1987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4259996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Двохсотлітня людина (фільм),  1999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AutoShape 2" descr="I Robot (DVD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8676" name="AutoShape 4" descr="I Robot (DVD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3" y="1268760"/>
            <a:ext cx="266429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85875"/>
            <a:ext cx="2880319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5373216"/>
            <a:ext cx="2483583" cy="136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886200"/>
            <a:ext cx="252028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96004"/>
            <a:ext cx="5292080" cy="276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26876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Дві центральні теми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літературній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творчості Азімова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44824"/>
            <a:ext cx="367240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створення і використання роботів та розселення людей у космосі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FontTx/>
              <a:buChar char="-"/>
            </a:pPr>
            <a:endParaRPr lang="uk-UA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-освоєння ближніх планет, а потім вихід за межі Галактики.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772816"/>
            <a:ext cx="1979712" cy="2288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C:\Documents and Settings\Admin\Рабочий стол\image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581128"/>
            <a:ext cx="1907704" cy="22768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141763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Повість “Фах”. Роздуми про майбутнє  людини та людства. Розуміння сутності культури й освіти, призначення людини в сучасному світі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3"/>
            <a:ext cx="8748464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1.Завдання: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доведіть, що це науково- фантастичний твір.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Дія відбувається у космічному просторі, описані фантастичні події: спосіб здобуття освіти, заселення інших планет, спілкування із інопланетянами, автор використовує наукові гіпотези про освоєння космосу, про програмування інтелекту, про необмежені можливості людського розуму, у творі – яскрава технічна фантазія).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 Визначте: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тему оповідання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(Художнє прогнозування моделі майбутнього суспільства, здобуття освіти та фаху (спеціальності, професії, наукова дисципліна, галузь) </a:t>
            </a:r>
          </a:p>
          <a:p>
            <a:r>
              <a:rPr lang="ru-RU" sz="2000" dirty="0" smtClean="0"/>
              <a:t> 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Окресліть проблематику твору </a:t>
            </a:r>
            <a:r>
              <a:rPr lang="ru-RU" sz="2000" dirty="0" smtClean="0"/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Основна мета освіти, внутрішня сутність людини, її покликання, місце людини у суспільстві, людина та досягнення науки і техніки, людина і цивілізація).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Головну проблема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(Проблема духовної реалізації людини)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3.Запишіть  визначення: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фах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-вид трудової діяльності, що передбачає ґрунтовну підготовку і є основним засобом  для існування, професія.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Постановка проблемного питання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56792"/>
            <a:ext cx="475252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uk-UA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Яку роль в житті людини відіграє вибір фаху?</a:t>
            </a:r>
          </a:p>
          <a:p>
            <a:pPr>
              <a:buFontTx/>
              <a:buChar char="-"/>
            </a:pPr>
            <a:endParaRPr lang="uk-UA" sz="2800" b="1" i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Азімова привабила тема фахової підготовки людини?</a:t>
            </a:r>
          </a:p>
          <a:p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484784"/>
            <a:ext cx="3456384" cy="525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698</Words>
  <Application>Microsoft Office PowerPoint</Application>
  <PresentationFormat>Экран (4:3)</PresentationFormat>
  <Paragraphs>95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Айзек Азімов — американський письменник-фантаст.  Багаторазовий володар престижних премій: «Локус», «Неб’юла», «Г’юґо», «Ґеффен».  За заслуги перед жанром удостоєний звання «Гросмейстер фантастики» (1987). </vt:lpstr>
      <vt:lpstr>Айзек Азімов народився 2 січня 1920 року в містечку Петровичі  (територія сучасної Смоленської області Росії).  В 1923 році сім’я переїхала до Нью-Йорку, згодом до Брукліну.  Щойно навчившись читати Айзек проявив зацікавлення точними науками та науковою фантастикою.  В 1939 році Азімов закінчив Колумбійський університет за спеціальністю «біохімія», а в 1941 році отримав звання магістра.  У цьому ж році   оповідання «Прихід ночі» було визнане американськими читачами найкращими оповіданням сучасної наукової фантастики.</vt:lpstr>
      <vt:lpstr>Кар'єра вченого та письменника</vt:lpstr>
      <vt:lpstr>Ставлення до освіти</vt:lpstr>
      <vt:lpstr> Цитати </vt:lpstr>
      <vt:lpstr>Екранізація творів Айзека Азімова</vt:lpstr>
      <vt:lpstr>Дві центральні теми  у літературній творчості Азімова</vt:lpstr>
      <vt:lpstr>Повість “Фах”. Роздуми про майбутнє  людини та людства. Розуміння сутності культури й освіти, призначення людини в сучасному світі</vt:lpstr>
      <vt:lpstr>Постановка проблемного питання</vt:lpstr>
      <vt:lpstr>Слайд 10</vt:lpstr>
      <vt:lpstr>Мозковий штурм</vt:lpstr>
      <vt:lpstr>Варіанти обрання освіти</vt:lpstr>
      <vt:lpstr>Ланцюжок думок</vt:lpstr>
      <vt:lpstr>Заверши речення</vt:lpstr>
      <vt:lpstr>Вже через кілька років твоїм викладачем може бути комп’ютерна програма. А в далекому майбутньому освіта стане схожою на віртуальну гру. </vt:lpstr>
      <vt:lpstr>Творча робота.    Напишіть твір-мініатюру «Як я уявляю освіту майбутнього?»  Використайте у своій роботі афоризми і висловлювання А. Азімова про роль освіти і науки у житті людини. </vt:lpstr>
      <vt:lpstr>Домашнє завдання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Айзек Азімов — американський письменник-фантаст.  Багаторазовий володар престижних премій: «Локус», «Неб’юла», «Г’юґо», «Ґеффен».  За заслуги перед жанром удостоєний звання «Гросмейстер фантастики» (1987). </dc:title>
  <dc:creator>Admin</dc:creator>
  <cp:lastModifiedBy>Admin</cp:lastModifiedBy>
  <cp:revision>50</cp:revision>
  <dcterms:created xsi:type="dcterms:W3CDTF">2020-04-15T08:00:15Z</dcterms:created>
  <dcterms:modified xsi:type="dcterms:W3CDTF">2020-04-22T13:44:45Z</dcterms:modified>
</cp:coreProperties>
</file>