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FF0000"/>
    <a:srgbClr val="8FEEFB"/>
    <a:srgbClr val="FF3300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3.png" /><Relationship Id="rId5" Type="http://schemas.openxmlformats.org/officeDocument/2006/relationships/image" Target="../media/image2.jpg" /><Relationship Id="rId4" Type="http://schemas.openxmlformats.org/officeDocument/2006/relationships/image" Target="../media/image1.jp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9.jpeg" /><Relationship Id="rId4" Type="http://schemas.openxmlformats.org/officeDocument/2006/relationships/image" Target="../media/image18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9.png" /><Relationship Id="rId4" Type="http://schemas.openxmlformats.org/officeDocument/2006/relationships/image" Target="../media/image28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34"/>
            <a:ext cx="9168617" cy="6858000"/>
          </a:xfrm>
          <a:prstGeom prst="rect">
            <a:avLst/>
          </a:prstGeom>
          <a:ln w="38100">
            <a:solidFill>
              <a:srgbClr val="FFFF00"/>
            </a:solidFill>
            <a:prstDash val="sysDot"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772816"/>
            <a:ext cx="7916416" cy="1440160"/>
          </a:xfrm>
          <a:noFill/>
        </p:spPr>
        <p:txBody>
          <a:bodyPr/>
          <a:lstStyle/>
          <a:p>
            <a:r>
              <a:rPr lang="uk-UA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«НАЦІОНАЛЬНЕ ВИХОВАННЯ -МАЙБУТНЄ ДЕРЖАВИ»</a:t>
            </a:r>
            <a:endParaRPr lang="ru-RU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3629" y="908719"/>
            <a:ext cx="8170859" cy="648073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cs typeface="BrowalliaUPC" pitchFamily="34" charset="-34"/>
              </a:rPr>
              <a:t>Національно-патріотичне виховання</a:t>
            </a:r>
          </a:p>
          <a:p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cs typeface="BrowalliaUPC" pitchFamily="34" charset="-34"/>
              </a:rPr>
              <a:t>дітей та учнівської молоді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BrowalliaUPC" pitchFamily="34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88640"/>
            <a:ext cx="6981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onstantia" pitchFamily="18" charset="0"/>
              </a:rPr>
              <a:t>Сергіївський ЗЗСО І-ІІІ ступенів Андріївської сільської ради</a:t>
            </a:r>
            <a:endParaRPr lang="ru-RU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04" y="3411666"/>
            <a:ext cx="5810207" cy="2969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fonovaja_muzika_dlja_video_-_happiness_rising_(z2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675" y="5387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2000">
        <p14:warp dir="in"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06" y="225515"/>
            <a:ext cx="7680853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347864" y="603013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«ДЕНЬ </a:t>
            </a:r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ЄВРОПИ»</a:t>
            </a:r>
          </a:p>
        </p:txBody>
      </p:sp>
    </p:spTree>
    <p:extLst>
      <p:ext uri="{BB962C8B-B14F-4D97-AF65-F5344CB8AC3E}">
        <p14:creationId xmlns:p14="http://schemas.microsoft.com/office/powerpoint/2010/main" val="27817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29" y="1052736"/>
            <a:ext cx="7848872" cy="353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4725144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«День єднання України»</a:t>
            </a:r>
          </a:p>
        </p:txBody>
      </p:sp>
    </p:spTree>
    <p:extLst>
      <p:ext uri="{BB962C8B-B14F-4D97-AF65-F5344CB8AC3E}">
        <p14:creationId xmlns:p14="http://schemas.microsoft.com/office/powerpoint/2010/main" val="2569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13" y="3641012"/>
            <a:ext cx="4371787" cy="257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65" y="2367050"/>
            <a:ext cx="3016603" cy="334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6" y="20808"/>
            <a:ext cx="2622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abriola" pitchFamily="82" charset="0"/>
              </a:rPr>
              <a:t>Красивий, щедрий рідний край</a:t>
            </a:r>
          </a:p>
          <a:p>
            <a:r>
              <a:rPr lang="uk-UA" sz="2400" dirty="0">
                <a:latin typeface="Gabriola" pitchFamily="82" charset="0"/>
              </a:rPr>
              <a:t>І мова наша солов’їна.</a:t>
            </a:r>
          </a:p>
          <a:p>
            <a:r>
              <a:rPr lang="uk-UA" sz="2400" dirty="0">
                <a:latin typeface="Gabriola" pitchFamily="82" charset="0"/>
              </a:rPr>
              <a:t>Люби, шануй, оберігай</a:t>
            </a:r>
          </a:p>
          <a:p>
            <a:r>
              <a:rPr lang="uk-UA" sz="2400" dirty="0">
                <a:latin typeface="Gabriola" pitchFamily="82" charset="0"/>
              </a:rPr>
              <a:t>Усе, що зветься Україна.</a:t>
            </a:r>
          </a:p>
          <a:p>
            <a:r>
              <a:rPr lang="uk-UA" sz="2400" dirty="0">
                <a:latin typeface="Gabriola" pitchFamily="82" charset="0"/>
              </a:rPr>
              <a:t>(І. Січовик)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90" y="198768"/>
            <a:ext cx="4630699" cy="301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0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6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4638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5439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sp>
        <p:nvSpPr>
          <p:cNvPr id="3" name="Прямоугольник 2"/>
          <p:cNvSpPr/>
          <p:nvPr/>
        </p:nvSpPr>
        <p:spPr>
          <a:xfrm>
            <a:off x="2624479" y="61308"/>
            <a:ext cx="6948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Book Antiqua" pitchFamily="18" charset="0"/>
              </a:rPr>
              <a:t>Немає нічого дорожчого в світі</a:t>
            </a:r>
          </a:p>
          <a:p>
            <a:r>
              <a:rPr lang="uk-UA" sz="2400" b="1" dirty="0">
                <a:latin typeface="Book Antiqua" pitchFamily="18" charset="0"/>
              </a:rPr>
              <a:t>За землю квітучу Вкраїну мою,</a:t>
            </a:r>
          </a:p>
          <a:p>
            <a:r>
              <a:rPr lang="uk-UA" sz="2400" b="1" dirty="0">
                <a:latin typeface="Book Antiqua" pitchFamily="18" charset="0"/>
              </a:rPr>
              <a:t>Де виплести можна з улюблених квітів –</a:t>
            </a:r>
          </a:p>
          <a:p>
            <a:r>
              <a:rPr lang="uk-UA" sz="2400" b="1" dirty="0">
                <a:latin typeface="Book Antiqua" pitchFamily="18" charset="0"/>
              </a:rPr>
              <a:t>Барвистий віночок, як мрію свою.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19" y="1686837"/>
            <a:ext cx="7558586" cy="44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1167645"/>
      </p:ext>
    </p:extLst>
  </p:cSld>
  <p:clrMapOvr>
    <a:masterClrMapping/>
  </p:clrMapOvr>
  <p:transition spd="slow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5"/>
            <a:ext cx="7776864" cy="381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8562933"/>
      </p:ext>
    </p:extLst>
  </p:cSld>
  <p:clrMapOvr>
    <a:masterClrMapping/>
  </p:clrMapOvr>
  <p:transition spd="med" advClick="0" advTm="5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7884368" cy="421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71800" y="4645366"/>
            <a:ext cx="63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Gabriola" pitchFamily="82" charset="0"/>
              </a:rPr>
              <a:t>Кожному мила своя сторона. Любіть Україну у сні й наяву, вишневу свою Україну, красу її вічно живу і нову і мову її солов'їну.</a:t>
            </a:r>
            <a:endParaRPr lang="uk-UA" sz="28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98884"/>
      </p:ext>
    </p:extLst>
  </p:cSld>
  <p:clrMapOvr>
    <a:masterClrMapping/>
  </p:clrMapOvr>
  <p:transition spd="slow"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8"/>
            <a:ext cx="4464496" cy="5952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24138" r="14827"/>
          <a:stretch/>
        </p:blipFill>
        <p:spPr>
          <a:xfrm>
            <a:off x="1057463" y="476672"/>
            <a:ext cx="7833242" cy="415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88084" y="4869160"/>
            <a:ext cx="57723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MS Gothic" pitchFamily="49" charset="-128"/>
                <a:cs typeface="Courier New" pitchFamily="49" charset="0"/>
              </a:rPr>
              <a:t>У єдності наша сила!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MS Gothic" pitchFamily="49" charset="-128"/>
                <a:cs typeface="Courier New" pitchFamily="49" charset="0"/>
              </a:rPr>
              <a:t>Де єдність – там перемога!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ea typeface="MS Gothic" pitchFamily="49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1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9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sp>
        <p:nvSpPr>
          <p:cNvPr id="5" name="Прямоугольник 4"/>
          <p:cNvSpPr/>
          <p:nvPr/>
        </p:nvSpPr>
        <p:spPr>
          <a:xfrm>
            <a:off x="4427984" y="18864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Gabriola" pitchFamily="82" charset="0"/>
              </a:rPr>
              <a:t>«Я єсть народ, якого Правди сила ніким звойована ще не була.»</a:t>
            </a:r>
          </a:p>
          <a:p>
            <a:endParaRPr lang="ru-RU" sz="3200" b="1" dirty="0">
              <a:latin typeface="Gabriola" pitchFamily="82" charset="0"/>
            </a:endParaRPr>
          </a:p>
          <a:p>
            <a:r>
              <a:rPr lang="ru-RU" sz="3200" dirty="0">
                <a:latin typeface="Gabriola" pitchFamily="82" charset="0"/>
              </a:rPr>
              <a:t>                                 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Павло Тичина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7638"/>
            <a:ext cx="3816424" cy="358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7"/>
            <a:ext cx="3864429" cy="289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78138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79" y="0"/>
            <a:ext cx="4139952" cy="232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995936" cy="224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12976"/>
            <a:ext cx="4344991" cy="2442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76255" y="5699820"/>
            <a:ext cx="4572000" cy="1200329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Патріотична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вікторина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 до Дня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захисників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захисниць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 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ordiaUPC" pitchFamily="34" charset="-34"/>
              </a:rPr>
              <a:t>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35636651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0688"/>
            <a:ext cx="6804248" cy="504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64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596336" cy="569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7524328" cy="564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58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sp>
        <p:nvSpPr>
          <p:cNvPr id="6" name="Прямоугольник 5"/>
          <p:cNvSpPr/>
          <p:nvPr/>
        </p:nvSpPr>
        <p:spPr>
          <a:xfrm>
            <a:off x="2195736" y="260648"/>
            <a:ext cx="51125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Люблю тебе, мій рідний краю,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Люблю, як матінку свою.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І щирим серцем я вбираю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Красу невимовну твою.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Люблю поля, ліси і гори,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Твої озера голубі.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І синє небо, наче море,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Так до лиця іде тобі.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Ти у піснях, у вишиванках,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барвистих квітах навесні,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Вмиваєш росами щоранку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Свої простори осяйні.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Люблю тебе за рідну мову,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Що, наче пісня солов'я.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Люблю за тишу калинову</a:t>
            </a:r>
          </a:p>
          <a:p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Тебе, Вкраїнонько моя.</a:t>
            </a:r>
          </a:p>
        </p:txBody>
      </p:sp>
    </p:spTree>
    <p:extLst>
      <p:ext uri="{BB962C8B-B14F-4D97-AF65-F5344CB8AC3E}">
        <p14:creationId xmlns:p14="http://schemas.microsoft.com/office/powerpoint/2010/main" val="2046317983"/>
      </p:ext>
    </p:extLst>
  </p:cSld>
  <p:clrMapOvr>
    <a:masterClrMapping/>
  </p:clrMapOvr>
  <p:transition spd="slow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" y="-33924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274638"/>
            <a:ext cx="80863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</a:t>
            </a:r>
            <a:r>
              <a:rPr lang="ru-RU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патріотичного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виховання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/>
              <a:t>– </a:t>
            </a:r>
            <a:r>
              <a:rPr lang="ru-RU" sz="4000" i="1" dirty="0" err="1">
                <a:latin typeface="Aharoni"/>
              </a:rPr>
              <a:t>це</a:t>
            </a:r>
            <a:r>
              <a:rPr lang="ru-RU" sz="4000" i="1" dirty="0">
                <a:latin typeface="Aharoni"/>
              </a:rPr>
              <a:t> </a:t>
            </a:r>
            <a:r>
              <a:rPr lang="ru-RU" sz="4000" i="1" dirty="0" err="1">
                <a:latin typeface="Aharoni"/>
              </a:rPr>
              <a:t>виховання</a:t>
            </a:r>
            <a:r>
              <a:rPr lang="ru-RU" sz="4000" i="1" dirty="0">
                <a:latin typeface="Aharoni"/>
              </a:rPr>
              <a:t> </a:t>
            </a:r>
            <a:r>
              <a:rPr lang="ru-RU" sz="4000" i="1" dirty="0" err="1">
                <a:latin typeface="Aharoni"/>
              </a:rPr>
              <a:t>свідомого</a:t>
            </a:r>
            <a:r>
              <a:rPr lang="ru-RU" sz="4000" i="1" dirty="0">
                <a:latin typeface="Aharoni"/>
              </a:rPr>
              <a:t> </a:t>
            </a:r>
            <a:r>
              <a:rPr lang="ru-RU" sz="4000" i="1" dirty="0" err="1">
                <a:latin typeface="Aharoni"/>
              </a:rPr>
              <a:t>громадянина</a:t>
            </a:r>
            <a:r>
              <a:rPr lang="ru-RU" sz="4000" i="1" dirty="0">
                <a:latin typeface="Aharoni"/>
              </a:rPr>
              <a:t> та </a:t>
            </a:r>
            <a:r>
              <a:rPr lang="ru-RU" sz="4000" i="1" dirty="0" err="1">
                <a:latin typeface="Aharoni"/>
              </a:rPr>
              <a:t>патріота</a:t>
            </a:r>
            <a:r>
              <a:rPr lang="ru-RU" sz="4000" i="1" dirty="0">
                <a:latin typeface="Aharoni"/>
              </a:rPr>
              <a:t>.    	</a:t>
            </a:r>
            <a:r>
              <a:rPr lang="ru-RU" sz="4000" i="1" dirty="0" err="1">
                <a:latin typeface="Aharoni"/>
              </a:rPr>
              <a:t>Формування</a:t>
            </a:r>
            <a:r>
              <a:rPr lang="ru-RU" sz="4000" i="1" dirty="0">
                <a:latin typeface="Aharoni"/>
              </a:rPr>
              <a:t> у </a:t>
            </a:r>
            <a:r>
              <a:rPr lang="ru-RU" sz="4000" i="1" dirty="0" err="1">
                <a:latin typeface="Aharoni"/>
              </a:rPr>
              <a:t>молоді</a:t>
            </a:r>
            <a:r>
              <a:rPr lang="ru-RU" sz="4000" i="1" dirty="0">
                <a:latin typeface="Aharoni"/>
              </a:rPr>
              <a:t> потреби та </a:t>
            </a:r>
            <a:r>
              <a:rPr lang="ru-RU" sz="4000" i="1" dirty="0" err="1">
                <a:latin typeface="Aharoni"/>
              </a:rPr>
              <a:t>уміння</a:t>
            </a:r>
            <a:r>
              <a:rPr lang="ru-RU" sz="4000" i="1" dirty="0">
                <a:latin typeface="Aharoni"/>
              </a:rPr>
              <a:t> </a:t>
            </a:r>
            <a:r>
              <a:rPr lang="ru-RU" sz="4000" i="1" dirty="0" err="1">
                <a:latin typeface="Aharoni"/>
              </a:rPr>
              <a:t>жити</a:t>
            </a:r>
            <a:r>
              <a:rPr lang="ru-RU" sz="4000" i="1" dirty="0">
                <a:latin typeface="Aharoni"/>
              </a:rPr>
              <a:t> в </a:t>
            </a:r>
            <a:r>
              <a:rPr lang="ru-RU" sz="4000" i="1" dirty="0" err="1">
                <a:latin typeface="Aharoni"/>
              </a:rPr>
              <a:t>громадському</a:t>
            </a:r>
            <a:r>
              <a:rPr lang="ru-RU" sz="4000" i="1" dirty="0">
                <a:latin typeface="Aharoni"/>
              </a:rPr>
              <a:t> </a:t>
            </a:r>
            <a:r>
              <a:rPr lang="ru-RU" sz="4000" i="1" dirty="0" err="1">
                <a:latin typeface="Aharoni"/>
              </a:rPr>
              <a:t>суспільстві</a:t>
            </a:r>
            <a:r>
              <a:rPr lang="ru-RU" sz="4000" i="1" dirty="0">
                <a:latin typeface="Aharoni"/>
              </a:rPr>
              <a:t>, </a:t>
            </a:r>
            <a:r>
              <a:rPr lang="ru-RU" sz="4000" i="1" dirty="0" err="1">
                <a:latin typeface="Aharoni"/>
              </a:rPr>
              <a:t>духовності</a:t>
            </a:r>
            <a:r>
              <a:rPr lang="ru-RU" sz="4000" i="1" dirty="0">
                <a:latin typeface="Aharoni"/>
              </a:rPr>
              <a:t> та </a:t>
            </a:r>
            <a:r>
              <a:rPr lang="ru-RU" sz="4000" i="1" dirty="0" err="1">
                <a:latin typeface="Aharoni"/>
              </a:rPr>
              <a:t>фізичної</a:t>
            </a:r>
            <a:r>
              <a:rPr lang="ru-RU" sz="4000" i="1" dirty="0">
                <a:latin typeface="Aharoni"/>
              </a:rPr>
              <a:t> </a:t>
            </a:r>
            <a:r>
              <a:rPr lang="ru-RU" sz="4000" i="1" dirty="0" err="1">
                <a:latin typeface="Aharoni"/>
              </a:rPr>
              <a:t>досконалості</a:t>
            </a:r>
            <a:r>
              <a:rPr lang="ru-RU" sz="4000" i="1" dirty="0">
                <a:latin typeface="Aharoni"/>
              </a:rPr>
              <a:t>, </a:t>
            </a:r>
            <a:r>
              <a:rPr lang="ru-RU" sz="4000" i="1" dirty="0" err="1">
                <a:latin typeface="Aharoni"/>
              </a:rPr>
              <a:t>моральної</a:t>
            </a:r>
            <a:r>
              <a:rPr lang="ru-RU" sz="4000" i="1" dirty="0">
                <a:latin typeface="Aharoni"/>
              </a:rPr>
              <a:t>, </a:t>
            </a:r>
            <a:r>
              <a:rPr lang="ru-RU" sz="4000" i="1" dirty="0" err="1">
                <a:latin typeface="Aharoni"/>
              </a:rPr>
              <a:t>художньо-естетичної</a:t>
            </a:r>
            <a:r>
              <a:rPr lang="ru-RU" sz="4000" i="1" dirty="0">
                <a:latin typeface="Aharoni"/>
              </a:rPr>
              <a:t> </a:t>
            </a:r>
            <a:r>
              <a:rPr lang="ru-RU" sz="4000" i="1" dirty="0" err="1">
                <a:latin typeface="Aharoni"/>
              </a:rPr>
              <a:t>культури</a:t>
            </a:r>
            <a:r>
              <a:rPr lang="ru-RU" sz="2800" i="1" dirty="0">
                <a:latin typeface="Aharon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97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545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1844824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9" y="-64471"/>
            <a:ext cx="8727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Batang" pitchFamily="18" charset="-127"/>
                <a:cs typeface="Aharoni" pitchFamily="2" charset="-79"/>
              </a:rPr>
              <a:t>Модель українського 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Batang" pitchFamily="18" charset="-127"/>
                <a:cs typeface="Aharoni" pitchFamily="2" charset="-79"/>
              </a:rPr>
              <a:t>патріота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Batang" pitchFamily="18" charset="-127"/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08633" y="1100148"/>
            <a:ext cx="3268565" cy="400110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Громадянин України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54251" y="2088507"/>
            <a:ext cx="2150959" cy="707886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Свідома особистість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38517" y="3431544"/>
            <a:ext cx="1838681" cy="400110"/>
          </a:xfrm>
          <a:prstGeom prst="rect">
            <a:avLst/>
          </a:prstGeom>
          <a:ln w="3810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Інтелектуал</a:t>
            </a:r>
            <a:endParaRPr lang="ru-RU" sz="2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5385218" y="1543873"/>
            <a:ext cx="1010835" cy="36645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1"/>
          </p:cNvCxnSpPr>
          <p:nvPr/>
        </p:nvCxnSpPr>
        <p:spPr>
          <a:xfrm flipH="1">
            <a:off x="6453506" y="2442450"/>
            <a:ext cx="600745" cy="3739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8" idx="1"/>
          </p:cNvCxnSpPr>
          <p:nvPr/>
        </p:nvCxnSpPr>
        <p:spPr>
          <a:xfrm flipH="1" flipV="1">
            <a:off x="6588224" y="3628551"/>
            <a:ext cx="550293" cy="304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996549" y="1060856"/>
            <a:ext cx="2908370" cy="707886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  <a:latin typeface="Georgia" pitchFamily="18" charset="0"/>
              </a:rPr>
              <a:t>Здатний </a:t>
            </a:r>
          </a:p>
          <a:p>
            <a:r>
              <a:rPr lang="uk-UA" sz="2000" b="1" dirty="0" err="1">
                <a:solidFill>
                  <a:srgbClr val="FFFF00"/>
                </a:solidFill>
                <a:latin typeface="Georgia" pitchFamily="18" charset="0"/>
              </a:rPr>
              <a:t>саморозвиватися</a:t>
            </a:r>
            <a:endParaRPr lang="uk-UA" sz="20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cxnSp>
        <p:nvCxnSpPr>
          <p:cNvPr id="18" name="Прямая со стрелкой 17"/>
          <p:cNvCxnSpPr>
            <a:stCxn id="15" idx="3"/>
          </p:cNvCxnSpPr>
          <p:nvPr/>
        </p:nvCxnSpPr>
        <p:spPr>
          <a:xfrm>
            <a:off x="3904919" y="1414799"/>
            <a:ext cx="811097" cy="30921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007678" y="4829381"/>
            <a:ext cx="1787669" cy="707886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Творча </a:t>
            </a:r>
          </a:p>
          <a:p>
            <a:pPr algn="ctr"/>
            <a:r>
              <a:rPr lang="uk-UA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особистість</a:t>
            </a:r>
          </a:p>
        </p:txBody>
      </p:sp>
      <p:cxnSp>
        <p:nvCxnSpPr>
          <p:cNvPr id="21" name="Прямая со стрелкой 20"/>
          <p:cNvCxnSpPr>
            <a:stCxn id="19" idx="1"/>
          </p:cNvCxnSpPr>
          <p:nvPr/>
        </p:nvCxnSpPr>
        <p:spPr>
          <a:xfrm flipH="1" flipV="1">
            <a:off x="6402394" y="4396686"/>
            <a:ext cx="605284" cy="77305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942512" y="3431510"/>
            <a:ext cx="1938351" cy="101566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Поважає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націанальні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цінності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1967221" y="3167994"/>
            <a:ext cx="1137491" cy="23128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913888" y="2088916"/>
            <a:ext cx="2106667" cy="1015663"/>
          </a:xfrm>
          <a:prstGeom prst="rect">
            <a:avLst/>
          </a:prstGeom>
          <a:ln w="38100">
            <a:solidFill>
              <a:srgbClr val="8FEEFB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8FEE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Любить свою </a:t>
            </a:r>
          </a:p>
          <a:p>
            <a:pPr algn="ctr"/>
            <a:r>
              <a:rPr lang="ru-RU" sz="2000" b="1" dirty="0" err="1">
                <a:solidFill>
                  <a:srgbClr val="8FEE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Батьківщину</a:t>
            </a:r>
            <a:r>
              <a:rPr lang="ru-RU" sz="2000" b="1" dirty="0">
                <a:solidFill>
                  <a:srgbClr val="8FEE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uk-UA" sz="2000" b="1" dirty="0">
                <a:solidFill>
                  <a:srgbClr val="8FEE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 народ</a:t>
            </a:r>
            <a:endParaRPr lang="ru-RU" sz="2000" b="1" dirty="0">
              <a:solidFill>
                <a:srgbClr val="8FEE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cxnSp>
        <p:nvCxnSpPr>
          <p:cNvPr id="28" name="Прямая со стрелкой 27"/>
          <p:cNvCxnSpPr>
            <a:stCxn id="26" idx="3"/>
          </p:cNvCxnSpPr>
          <p:nvPr/>
        </p:nvCxnSpPr>
        <p:spPr>
          <a:xfrm>
            <a:off x="3020555" y="2596748"/>
            <a:ext cx="344154" cy="158702"/>
          </a:xfrm>
          <a:prstGeom prst="straightConnector1">
            <a:avLst/>
          </a:prstGeom>
          <a:ln w="38100">
            <a:solidFill>
              <a:srgbClr val="8FEEF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605955" y="4829381"/>
            <a:ext cx="2304256" cy="1015663"/>
          </a:xfrm>
          <a:prstGeom prst="rect">
            <a:avLst/>
          </a:prstGeom>
          <a:ln w="3810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Знає</a:t>
            </a:r>
            <a:r>
              <a:rPr lang="ru-RU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історію</a:t>
            </a:r>
            <a:r>
              <a:rPr lang="ru-RU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і </a:t>
            </a:r>
          </a:p>
          <a:p>
            <a:pPr algn="ctr"/>
            <a:r>
              <a:rPr lang="ru-RU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культуру </a:t>
            </a:r>
            <a:r>
              <a:rPr lang="ru-RU" sz="2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своєї</a:t>
            </a:r>
            <a:r>
              <a:rPr lang="ru-RU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ru-RU" sz="2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країни</a:t>
            </a:r>
            <a:r>
              <a:rPr lang="ru-RU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2627784" y="4149080"/>
            <a:ext cx="736925" cy="680302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4159534" y="5589831"/>
            <a:ext cx="2723823" cy="707886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rgbClr val="006600"/>
                </a:solidFill>
                <a:latin typeface="Georgia" pitchFamily="18" charset="0"/>
              </a:rPr>
              <a:t>Духовно та </a:t>
            </a:r>
          </a:p>
          <a:p>
            <a:r>
              <a:rPr lang="uk-UA" sz="2000" b="1" dirty="0">
                <a:solidFill>
                  <a:srgbClr val="006600"/>
                </a:solidFill>
                <a:latin typeface="Georgia" pitchFamily="18" charset="0"/>
              </a:rPr>
              <a:t>фізично здоровий</a:t>
            </a:r>
            <a:endParaRPr lang="ru-RU" sz="2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cxnSp>
        <p:nvCxnSpPr>
          <p:cNvPr id="34" name="Прямая со стрелкой 33"/>
          <p:cNvCxnSpPr>
            <a:stCxn id="32" idx="0"/>
          </p:cNvCxnSpPr>
          <p:nvPr/>
        </p:nvCxnSpPr>
        <p:spPr>
          <a:xfrm flipH="1" flipV="1">
            <a:off x="5516166" y="4653136"/>
            <a:ext cx="5280" cy="93669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7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9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2132856"/>
            <a:ext cx="2880320" cy="1944216"/>
          </a:xfrm>
          <a:prstGeom prst="rect">
            <a:avLst/>
          </a:prstGeom>
          <a:gradFill flip="none" rotWithShape="1">
            <a:gsLst>
              <a:gs pos="0">
                <a:srgbClr val="8FEEFB">
                  <a:shade val="30000"/>
                  <a:satMod val="115000"/>
                </a:srgbClr>
              </a:gs>
              <a:gs pos="50000">
                <a:srgbClr val="8FEEFB">
                  <a:shade val="67500"/>
                  <a:satMod val="115000"/>
                </a:srgbClr>
              </a:gs>
              <a:gs pos="100000">
                <a:srgbClr val="8FEEFB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Форми</a:t>
            </a:r>
          </a:p>
          <a:p>
            <a:pPr algn="ctr"/>
            <a:r>
              <a:rPr lang="uk-UA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національно-натріотичного виховання закладу</a:t>
            </a:r>
            <a:endParaRPr lang="ru-RU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5883131" y="2765331"/>
            <a:ext cx="836705" cy="376579"/>
          </a:xfrm>
          <a:prstGeom prst="downArrow">
            <a:avLst/>
          </a:prstGeom>
          <a:solidFill>
            <a:srgbClr val="8FEE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7338">
            <a:off x="2945333" y="1879899"/>
            <a:ext cx="61595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3509">
            <a:off x="2967880" y="3772272"/>
            <a:ext cx="61595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2496480" cy="2359811"/>
          </a:xfrm>
          <a:prstGeom prst="rect">
            <a:avLst/>
          </a:prstGeom>
          <a:gradFill flip="none" rotWithShape="1">
            <a:gsLst>
              <a:gs pos="0">
                <a:srgbClr val="8FEEFB">
                  <a:shade val="30000"/>
                  <a:satMod val="115000"/>
                </a:srgbClr>
              </a:gs>
              <a:gs pos="50000">
                <a:srgbClr val="8FEEFB">
                  <a:shade val="67500"/>
                  <a:satMod val="115000"/>
                </a:srgbClr>
              </a:gs>
              <a:gs pos="100000">
                <a:srgbClr val="8FEEFB">
                  <a:shade val="100000"/>
                  <a:satMod val="115000"/>
                </a:srgbClr>
              </a:gs>
            </a:gsLst>
            <a:lin ang="189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uk-UA" b="1" dirty="0">
                <a:solidFill>
                  <a:srgbClr val="002060"/>
                </a:solidFill>
                <a:latin typeface="Georgia" pitchFamily="18" charset="0"/>
              </a:rPr>
              <a:t>Навчальна робота:</a:t>
            </a:r>
          </a:p>
          <a:p>
            <a:pPr algn="ctr"/>
            <a:endParaRPr lang="uk-UA" dirty="0">
              <a:solidFill>
                <a:srgbClr val="002060"/>
              </a:solidFill>
              <a:latin typeface="Georg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Georgia" pitchFamily="18" charset="0"/>
              </a:rPr>
              <a:t>уроки української мови та літератури;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Georgia" pitchFamily="18" charset="0"/>
              </a:rPr>
              <a:t>уроки історії.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5035" y="3335587"/>
            <a:ext cx="2446980" cy="2808312"/>
          </a:xfrm>
          <a:prstGeom prst="rect">
            <a:avLst/>
          </a:prstGeom>
          <a:gradFill flip="none" rotWithShape="1">
            <a:gsLst>
              <a:gs pos="0">
                <a:srgbClr val="8FEEFB">
                  <a:shade val="30000"/>
                  <a:satMod val="115000"/>
                </a:srgbClr>
              </a:gs>
              <a:gs pos="50000">
                <a:srgbClr val="8FEEFB">
                  <a:shade val="67500"/>
                  <a:satMod val="115000"/>
                </a:srgbClr>
              </a:gs>
              <a:gs pos="100000">
                <a:srgbClr val="8FEEFB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Учнівські організації:</a:t>
            </a:r>
          </a:p>
          <a:p>
            <a:pPr algn="ctr"/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учнівське самоврядування 5-11 класів;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благодійна акція «Серце до серця»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51712" y="980728"/>
            <a:ext cx="2592288" cy="4032448"/>
          </a:xfrm>
          <a:prstGeom prst="rect">
            <a:avLst/>
          </a:prstGeom>
          <a:gradFill flip="none" rotWithShape="1">
            <a:gsLst>
              <a:gs pos="0">
                <a:srgbClr val="8FEEFB">
                  <a:shade val="30000"/>
                  <a:satMod val="115000"/>
                </a:srgbClr>
              </a:gs>
              <a:gs pos="50000">
                <a:srgbClr val="8FEEFB">
                  <a:shade val="67500"/>
                  <a:satMod val="115000"/>
                </a:srgbClr>
              </a:gs>
              <a:gs pos="100000">
                <a:srgbClr val="8FEEFB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endParaRPr lang="uk-UA" dirty="0">
              <a:latin typeface="Georgia" pitchFamily="18" charset="0"/>
            </a:endParaRPr>
          </a:p>
          <a:p>
            <a:pPr algn="ctr"/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Позакласна робота:</a:t>
            </a:r>
          </a:p>
          <a:p>
            <a:pPr algn="ctr"/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latin typeface="Georgia" pitchFamily="18" charset="0"/>
              </a:rPr>
              <a:t>бесіди, доповіді;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latin typeface="Georgia" pitchFamily="18" charset="0"/>
              </a:rPr>
              <a:t>Уроки пам‘яті;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latin typeface="Georgia" pitchFamily="18" charset="0"/>
              </a:rPr>
              <a:t>Уроки Мужності;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latin typeface="Georgia" pitchFamily="18" charset="0"/>
              </a:rPr>
              <a:t>конкурси, виставки;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latin typeface="Georgia" pitchFamily="18" charset="0"/>
              </a:rPr>
              <a:t>військово-спортивні та козацькі ігри;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latin typeface="Georgia" pitchFamily="18" charset="0"/>
              </a:rPr>
              <a:t>напрямки роботи – основних орієнтирів виховання.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64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9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116633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Script" pitchFamily="34" charset="0"/>
              </a:rPr>
              <a:t>Любов до батьківщини сумісна з любов’ю до всього світу. Народ, набуваючи світла знань, не завдає тим шкоди своїм сусідам. Навпаки, чим просвітницькі держави, тим більше вони повідомляють один одному ідей і тим більше збільшуються сила та діяльність всесвітнього розуму.</a:t>
            </a:r>
          </a:p>
          <a:p>
            <a:endParaRPr lang="ru-RU" dirty="0"/>
          </a:p>
          <a:p>
            <a:pPr algn="r"/>
            <a:r>
              <a:rPr lang="ru-RU" i="1" dirty="0"/>
              <a:t>К. Гельвецій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59" y="2564904"/>
            <a:ext cx="742084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59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flas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9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608067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0653" y="2908379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215621"/>
            <a:ext cx="5328592" cy="310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169830"/>
      </p:ext>
    </p:extLst>
  </p:cSld>
  <p:clrMapOvr>
    <a:masterClrMapping/>
  </p:clrMapOvr>
  <p:transition spd="slow" advClick="0" advTm="7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7" y="5439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sp>
        <p:nvSpPr>
          <p:cNvPr id="8" name="Прямоугольник 7"/>
          <p:cNvSpPr/>
          <p:nvPr/>
        </p:nvSpPr>
        <p:spPr>
          <a:xfrm>
            <a:off x="1123759" y="2634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Рідна мова в рідній школі!</a:t>
            </a:r>
          </a:p>
          <a:p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Що бринить нам чарівніш?</a:t>
            </a:r>
          </a:p>
          <a:p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Що нам ближче, і миліш,</a:t>
            </a:r>
          </a:p>
          <a:p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І дорожче в час недолі?!</a:t>
            </a:r>
          </a:p>
          <a:p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Рідна мова! Рідна мова!</a:t>
            </a:r>
          </a:p>
          <a:p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Рідна мова! Рідна мова!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31634"/>
            <a:ext cx="3784313" cy="2834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0" y="2669441"/>
            <a:ext cx="4267679" cy="358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561"/>
          </a:xfrm>
          <a:ln w="38100">
            <a:solidFill>
              <a:srgbClr val="FFFF00"/>
            </a:solidFill>
            <a:prstDash val="sysDot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404664"/>
            <a:ext cx="763270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776220"/>
      </p:ext>
    </p:extLst>
  </p:cSld>
  <p:clrMapOvr>
    <a:masterClrMapping/>
  </p:clrMapOvr>
  <p:transition spd="slow" advClick="0" advTm="6000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420</Words>
  <Application>Microsoft Office PowerPoint</Application>
  <PresentationFormat>Экран (4:3)</PresentationFormat>
  <Paragraphs>92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«НАЦІОНАЛЬНЕ ВИХОВАННЯ -МАЙБУТНЄ ДЕРЖАВИ»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Марина Василенко</cp:lastModifiedBy>
  <cp:revision>66</cp:revision>
  <dcterms:created xsi:type="dcterms:W3CDTF">2022-10-04T15:57:06Z</dcterms:created>
  <dcterms:modified xsi:type="dcterms:W3CDTF">2023-10-09T12:39:48Z</dcterms:modified>
</cp:coreProperties>
</file>