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0D6AE-E248-4951-9262-8622D5FE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23578-EF75-456C-B9F0-6790B1317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A5F99-0E3D-41E9-85D3-073D57A8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20F90-2DC7-41FD-BC77-BAE97809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5AE2F-388D-4B86-8F0E-CBB3411D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8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FF732-C2CD-4FEE-B559-C43D8E5E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ED9555-1C9F-4527-A9C4-349CC9A9E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AF168-4F48-45D0-9468-A6A2EA77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192B3-609D-4302-8EB7-B52889DE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59D06-A316-41CD-90DE-DE0D807C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0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9A3745-19AC-438B-92B8-4795F527B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333838-DDCA-4F24-8E95-8E60AC8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80112-F6B7-4FA6-9E72-07BD6B8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88014-DC89-4878-AF8C-EEC73395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414A8-3029-4FFB-9FE5-5966AF1F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0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1F445-2FF8-4C1D-8040-90EA0E42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EC26E-EA64-4783-87A2-DA3B433E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D39E7-3CA3-4310-A4B0-4B00E922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AEE33-97BA-46C5-AC37-D2A33259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E11E6-38FB-416B-83B3-FF10415E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FAC97-97B6-46E5-AE15-95155593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FBF2F-EAB1-49A4-9B99-1AEFBFA82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9F328-13DF-4954-BCBC-3246FE2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E3FD8-4C56-47E2-86BE-75000C30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5AB5B-8F32-442A-BA7D-2BFDB480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1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0C7E2-6800-4543-80C8-F7869F33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D9E12-4249-4214-B920-5D8D85860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7EEC9A-1C5C-4915-AC44-AB2889C61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D38E3D-E112-4D5B-A5FE-75AB608A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EDA99-44E5-4314-BB28-E7BCF752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AA3D4C-5D00-4181-918D-2ED718AE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804A2-8C8F-4E46-8E4F-25E7D57A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BFF41-4881-469F-AEDB-FC65DE71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C3DA28-AEAF-443D-9682-2E4ED3F5A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665AE0-D4A7-4B86-9FE4-596BAA35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E00D4C-8D02-453B-A28D-989368099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DEBBDD-0680-4FC5-A2EE-6C17C1F9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F6424C-F3FE-412E-8CB5-8236BFF6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58FDCC-0F57-43D8-AA14-A42E0779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37BFB-9EE7-469B-8F35-EE17D4B0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5AB538-9F7D-4CF4-9238-52D17EA3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AEF3ED-4E81-4FE7-9464-8905AC5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EB16C5-9606-426A-AF19-0DDD349C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90734-1FA8-4A7D-B89F-96B6CF08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9C9EEE-3F54-4A80-83A9-1EE71683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4370AB-4A25-42DC-BAFA-67CAF63F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8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D5A08-D88E-4D30-86B6-E029BB36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32489-40A3-4009-A090-E067FBD6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053F76-1047-49AC-8F78-045CE306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A5A62B-5A03-4AD2-95C7-5F5875F7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7C115-AE7A-49D7-87BD-1B07E423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F50A4-F01A-4DD7-8791-5A2DA601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4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94E8F-AA33-4C52-9214-104BC9EA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CB1F7F-6406-417A-A014-EED52930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33FC53-5725-4C63-85DB-EF2A11F86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1A739-59D0-4852-8BC1-52307A3E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D3E75-C063-4C73-8D8B-F4BBA6F5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BAD90-163E-4B68-A6BD-02345626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3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951BA-5F9D-41D9-91A8-A3D45D5E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EAA7E-0DAC-4163-8FEC-F05C7EAD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B433A-CFA7-48E3-900E-DACD1E5D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740D-68ED-487A-B264-1A342D60423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92713-B612-4C81-AF77-614738993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C9E1E-4125-43B8-B055-F94FD5C54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27FE-7965-4D6B-BCD3-7A49C3981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7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30C3E-78BC-4DDE-BDB9-84B960999670}"/>
              </a:ext>
            </a:extLst>
          </p:cNvPr>
          <p:cNvSpPr txBox="1"/>
          <p:nvPr/>
        </p:nvSpPr>
        <p:spPr>
          <a:xfrm>
            <a:off x="3490912" y="2253214"/>
            <a:ext cx="5210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Іменник</a:t>
            </a:r>
          </a:p>
          <a:p>
            <a:pPr algn="ctr"/>
            <a:r>
              <a:rPr lang="uk-UA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Знахідний відмінок</a:t>
            </a:r>
            <a:endParaRPr lang="ru-RU" sz="4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D2A3B0-0845-4EA0-B3F3-18E57807B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" y="6403"/>
            <a:ext cx="343624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83B1C7-0215-4DFA-8210-03F430BFD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86" y="-95250"/>
            <a:ext cx="362071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C0F50F-5ED2-4612-8625-E9EA7D4BA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214">
            <a:off x="3301719" y="299149"/>
            <a:ext cx="1801029" cy="234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536FF-C232-441F-AAFC-C8F015C56779}"/>
              </a:ext>
            </a:extLst>
          </p:cNvPr>
          <p:cNvSpPr txBox="1"/>
          <p:nvPr/>
        </p:nvSpPr>
        <p:spPr>
          <a:xfrm>
            <a:off x="2419350" y="4695825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/>
              <a:t>Вагнер М.С.</a:t>
            </a:r>
          </a:p>
          <a:p>
            <a:pPr algn="r"/>
            <a:r>
              <a:rPr lang="uk-UA" sz="2400" b="1" dirty="0"/>
              <a:t>вчитель початкових класів</a:t>
            </a:r>
          </a:p>
          <a:p>
            <a:pPr algn="r"/>
            <a:r>
              <a:rPr lang="uk-UA" sz="2400" b="1" dirty="0"/>
              <a:t>Добропільського НВК «ЗОШ І-ІІІ ст. №3 – ДНЗ»</a:t>
            </a:r>
          </a:p>
          <a:p>
            <a:pPr algn="r"/>
            <a:r>
              <a:rPr lang="uk-UA" sz="2400" b="1" dirty="0"/>
              <a:t>м. Добропілля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338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914D6F-EC36-43A8-9C31-F1E739AB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9" y="1332304"/>
            <a:ext cx="3218967" cy="46333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126EA-9686-464E-BA90-CD5EB6BAE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719" y="1058185"/>
            <a:ext cx="10022693" cy="50113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AC8A63-CE2E-4F0D-99E5-34DCE840F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43" y="2252216"/>
            <a:ext cx="585876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C3BD4-D975-453A-80C8-E7B112D1288C}"/>
              </a:ext>
            </a:extLst>
          </p:cNvPr>
          <p:cNvSpPr txBox="1"/>
          <p:nvPr/>
        </p:nvSpPr>
        <p:spPr>
          <a:xfrm>
            <a:off x="4605335" y="517078"/>
            <a:ext cx="298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highlight>
                  <a:srgbClr val="FFFF00"/>
                </a:highlight>
              </a:rPr>
              <a:t>Іменник</a:t>
            </a:r>
            <a:endParaRPr lang="ru-RU" sz="44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B6B11-88BD-4C74-8AF6-FE4B8B75F01D}"/>
              </a:ext>
            </a:extLst>
          </p:cNvPr>
          <p:cNvSpPr txBox="1"/>
          <p:nvPr/>
        </p:nvSpPr>
        <p:spPr>
          <a:xfrm>
            <a:off x="2862261" y="1395359"/>
            <a:ext cx="64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highlight>
                  <a:srgbClr val="00FFFF"/>
                </a:highlight>
              </a:rPr>
              <a:t>знахідний відмінок (</a:t>
            </a:r>
            <a:r>
              <a:rPr lang="uk-UA" sz="4400" b="1" dirty="0" err="1">
                <a:highlight>
                  <a:srgbClr val="00FFFF"/>
                </a:highlight>
              </a:rPr>
              <a:t>З.в</a:t>
            </a:r>
            <a:r>
              <a:rPr lang="uk-UA" sz="4400" b="1" dirty="0">
                <a:highlight>
                  <a:srgbClr val="00FFFF"/>
                </a:highlight>
              </a:rPr>
              <a:t>.)</a:t>
            </a:r>
            <a:endParaRPr lang="ru-RU" sz="4400" b="1" dirty="0">
              <a:highlight>
                <a:srgbClr val="00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1ECC4-8062-4C40-B157-3BA221C8C577}"/>
              </a:ext>
            </a:extLst>
          </p:cNvPr>
          <p:cNvSpPr txBox="1"/>
          <p:nvPr/>
        </p:nvSpPr>
        <p:spPr>
          <a:xfrm>
            <a:off x="790575" y="2656357"/>
            <a:ext cx="363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</a:rPr>
              <a:t>істота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B5BC1-55E9-4F13-85BE-C5981A18742E}"/>
              </a:ext>
            </a:extLst>
          </p:cNvPr>
          <p:cNvSpPr txBox="1"/>
          <p:nvPr/>
        </p:nvSpPr>
        <p:spPr>
          <a:xfrm>
            <a:off x="7858125" y="2656357"/>
            <a:ext cx="354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неістота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446B9-FBE4-434D-A1F2-F23909C5A7BF}"/>
              </a:ext>
            </a:extLst>
          </p:cNvPr>
          <p:cNvSpPr txBox="1"/>
          <p:nvPr/>
        </p:nvSpPr>
        <p:spPr>
          <a:xfrm>
            <a:off x="1067390" y="3432168"/>
            <a:ext cx="3050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кого?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C6575-D74F-4B1C-9B8A-10AC7AAB28A7}"/>
              </a:ext>
            </a:extLst>
          </p:cNvPr>
          <p:cNvSpPr txBox="1"/>
          <p:nvPr/>
        </p:nvSpPr>
        <p:spPr>
          <a:xfrm>
            <a:off x="8235547" y="3450776"/>
            <a:ext cx="2788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що?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7C47179-2393-4192-AF56-818F5D947EA9}"/>
              </a:ext>
            </a:extLst>
          </p:cNvPr>
          <p:cNvSpPr/>
          <p:nvPr/>
        </p:nvSpPr>
        <p:spPr>
          <a:xfrm>
            <a:off x="4791072" y="3671161"/>
            <a:ext cx="260985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бачу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D609D600-F27A-432D-81F1-D7143441E154}"/>
              </a:ext>
            </a:extLst>
          </p:cNvPr>
          <p:cNvSpPr/>
          <p:nvPr/>
        </p:nvSpPr>
        <p:spPr>
          <a:xfrm>
            <a:off x="3708352" y="3941949"/>
            <a:ext cx="670923" cy="423535"/>
          </a:xfrm>
          <a:prstGeom prst="leftArrow">
            <a:avLst>
              <a:gd name="adj1" fmla="val 50000"/>
              <a:gd name="adj2" fmla="val 4100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35A6371-9C2A-4991-BB05-6965E8322073}"/>
              </a:ext>
            </a:extLst>
          </p:cNvPr>
          <p:cNvSpPr/>
          <p:nvPr/>
        </p:nvSpPr>
        <p:spPr>
          <a:xfrm>
            <a:off x="7774780" y="3974430"/>
            <a:ext cx="633412" cy="38472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ACF74-D0B2-4DBC-AFCE-2E39754FDB2B}"/>
              </a:ext>
            </a:extLst>
          </p:cNvPr>
          <p:cNvSpPr txBox="1"/>
          <p:nvPr/>
        </p:nvSpPr>
        <p:spPr>
          <a:xfrm>
            <a:off x="2957510" y="5182361"/>
            <a:ext cx="64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/>
              <a:t>має однину та множину</a:t>
            </a:r>
            <a:endParaRPr lang="ru-RU" sz="4400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99C79-257B-4549-B25B-26E53AE97469}"/>
              </a:ext>
            </a:extLst>
          </p:cNvPr>
          <p:cNvSpPr txBox="1"/>
          <p:nvPr/>
        </p:nvSpPr>
        <p:spPr>
          <a:xfrm>
            <a:off x="5838825" y="6572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6B5597-BC62-4DA7-80A8-3D6DD0A0F4BC}"/>
              </a:ext>
            </a:extLst>
          </p:cNvPr>
          <p:cNvSpPr txBox="1"/>
          <p:nvPr/>
        </p:nvSpPr>
        <p:spPr>
          <a:xfrm>
            <a:off x="2162175" y="5901233"/>
            <a:ext cx="10667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/>
              <a:t>у реченні є другорядним членом</a:t>
            </a:r>
            <a:endParaRPr lang="ru-RU" sz="4400" b="1" u="sn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D7263-A1D2-4F92-AD49-D0EB1D2FD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8" y="231742"/>
            <a:ext cx="2449680" cy="2131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E690F-2E4C-4F9F-97B7-C716485E7642}"/>
              </a:ext>
            </a:extLst>
          </p:cNvPr>
          <p:cNvSpPr txBox="1"/>
          <p:nvPr/>
        </p:nvSpPr>
        <p:spPr>
          <a:xfrm>
            <a:off x="1809745" y="4166791"/>
            <a:ext cx="2352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Ink Free" panose="03080402000500000000" pitchFamily="66" charset="0"/>
              </a:rPr>
              <a:t>білку</a:t>
            </a:r>
            <a:endParaRPr lang="ru-RU" sz="4400" b="1" dirty="0">
              <a:latin typeface="Ink Free" panose="03080402000500000000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45B05-F1E7-4997-9D89-8EE693C08111}"/>
              </a:ext>
            </a:extLst>
          </p:cNvPr>
          <p:cNvSpPr txBox="1"/>
          <p:nvPr/>
        </p:nvSpPr>
        <p:spPr>
          <a:xfrm>
            <a:off x="8508798" y="4127812"/>
            <a:ext cx="289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Ink Free" panose="03080402000500000000" pitchFamily="66" charset="0"/>
              </a:rPr>
              <a:t>олівець</a:t>
            </a:r>
            <a:endParaRPr lang="ru-RU" sz="4400" b="1" dirty="0">
              <a:latin typeface="Ink Free" panose="03080402000500000000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0ED7D-9326-4079-BA7B-C5B717070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6" y="187326"/>
            <a:ext cx="2349561" cy="25459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E4B082-B8B4-492F-95D1-737C9ACF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216095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75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22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1E0E9-B1CC-47B4-9C15-410A6BD71562}"/>
              </a:ext>
            </a:extLst>
          </p:cNvPr>
          <p:cNvSpPr txBox="1"/>
          <p:nvPr/>
        </p:nvSpPr>
        <p:spPr>
          <a:xfrm>
            <a:off x="1000125" y="361921"/>
            <a:ext cx="517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</a:rPr>
              <a:t>Що ви помітили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BD62A-7142-4962-AE95-1F9DA10D34EF}"/>
              </a:ext>
            </a:extLst>
          </p:cNvPr>
          <p:cNvSpPr txBox="1"/>
          <p:nvPr/>
        </p:nvSpPr>
        <p:spPr>
          <a:xfrm>
            <a:off x="3871912" y="1107288"/>
            <a:ext cx="713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Так, питання перегукуються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016C-3DEA-42CF-B29C-3112BA189010}"/>
              </a:ext>
            </a:extLst>
          </p:cNvPr>
          <p:cNvSpPr txBox="1"/>
          <p:nvPr/>
        </p:nvSpPr>
        <p:spPr>
          <a:xfrm>
            <a:off x="1000125" y="2002992"/>
            <a:ext cx="1049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Істота іменника у </a:t>
            </a:r>
            <a:r>
              <a:rPr lang="uk-UA" sz="3600" b="1" dirty="0" err="1"/>
              <a:t>Р.в</a:t>
            </a:r>
            <a:r>
              <a:rPr lang="uk-UA" sz="3600" b="1" dirty="0"/>
              <a:t>. та </a:t>
            </a:r>
            <a:r>
              <a:rPr lang="uk-UA" sz="3600" b="1" dirty="0" err="1"/>
              <a:t>З.в</a:t>
            </a:r>
            <a:r>
              <a:rPr lang="uk-UA" sz="3600" b="1" dirty="0"/>
              <a:t>. має однакове питання</a:t>
            </a:r>
            <a:endParaRPr lang="ru-R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16C29-F8D4-4302-8027-FAF25F08EEEF}"/>
              </a:ext>
            </a:extLst>
          </p:cNvPr>
          <p:cNvSpPr txBox="1"/>
          <p:nvPr/>
        </p:nvSpPr>
        <p:spPr>
          <a:xfrm>
            <a:off x="5395912" y="2897037"/>
            <a:ext cx="1704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кого?</a:t>
            </a:r>
            <a:endParaRPr lang="ru-RU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83EDD-2929-497B-9EFD-3012F3D57F9C}"/>
              </a:ext>
            </a:extLst>
          </p:cNvPr>
          <p:cNvSpPr txBox="1"/>
          <p:nvPr/>
        </p:nvSpPr>
        <p:spPr>
          <a:xfrm>
            <a:off x="614362" y="3885512"/>
            <a:ext cx="1126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Неістота іменника у </a:t>
            </a:r>
            <a:r>
              <a:rPr lang="uk-UA" sz="3600" b="1" dirty="0" err="1"/>
              <a:t>Н.в</a:t>
            </a:r>
            <a:r>
              <a:rPr lang="uk-UA" sz="3600" b="1" dirty="0"/>
              <a:t>. та </a:t>
            </a:r>
            <a:r>
              <a:rPr lang="uk-UA" sz="3600" b="1" dirty="0" err="1"/>
              <a:t>З.в</a:t>
            </a:r>
            <a:r>
              <a:rPr lang="uk-UA" sz="3600" b="1" dirty="0"/>
              <a:t>. має однакове питання</a:t>
            </a:r>
            <a:endParaRPr lang="ru-RU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FEC1C-5138-44F3-81AF-500EEB6FEBCE}"/>
              </a:ext>
            </a:extLst>
          </p:cNvPr>
          <p:cNvSpPr txBox="1"/>
          <p:nvPr/>
        </p:nvSpPr>
        <p:spPr>
          <a:xfrm>
            <a:off x="5614986" y="4877855"/>
            <a:ext cx="126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highlight>
                  <a:srgbClr val="00FFFF"/>
                </a:highlight>
              </a:rPr>
              <a:t>що?</a:t>
            </a:r>
            <a:endParaRPr lang="ru-RU" sz="44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BBEEB5-BF04-491B-83C8-EC011E55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19" y="35613"/>
            <a:ext cx="815533" cy="12984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A996F9-BFC6-41FE-935B-10AF252E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38" y="341249"/>
            <a:ext cx="1020274" cy="1405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7260E-4904-4E78-A51C-19B1D1AC2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25" y="4531843"/>
            <a:ext cx="1794287" cy="223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2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6AD4D-BBA2-4FD0-9A38-FED5F1B6719B}"/>
              </a:ext>
            </a:extLst>
          </p:cNvPr>
          <p:cNvSpPr txBox="1"/>
          <p:nvPr/>
        </p:nvSpPr>
        <p:spPr>
          <a:xfrm>
            <a:off x="0" y="215010"/>
            <a:ext cx="8258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Як </a:t>
            </a:r>
            <a:r>
              <a:rPr lang="uk-UA" sz="4400" b="1" dirty="0" err="1"/>
              <a:t>відрізніти</a:t>
            </a:r>
            <a:r>
              <a:rPr lang="uk-UA" sz="4400" b="1" dirty="0"/>
              <a:t> форми слова?</a:t>
            </a:r>
            <a:endParaRPr lang="ru-RU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05008-A5D9-41E6-A39C-2C6D482E8A18}"/>
              </a:ext>
            </a:extLst>
          </p:cNvPr>
          <p:cNvSpPr txBox="1"/>
          <p:nvPr/>
        </p:nvSpPr>
        <p:spPr>
          <a:xfrm>
            <a:off x="1762125" y="1041665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У нагоді стануть допоміжні слова</a:t>
            </a:r>
            <a:endParaRPr lang="ru-RU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E69C9A-9A15-4B50-B97C-0EAA37EE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1" y="1839333"/>
            <a:ext cx="10681118" cy="969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0BCE27-AACE-4754-B022-9349F7771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30" y="2576130"/>
            <a:ext cx="1999661" cy="11766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E7DA6B-C82B-4884-BD38-91D308397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11" y="3886363"/>
            <a:ext cx="11455377" cy="963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7E8792-7EE4-453D-9220-05994579A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119" y="4712816"/>
            <a:ext cx="1676545" cy="117663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45894285-8CBB-462A-8F17-00852E01A14D}"/>
              </a:ext>
            </a:extLst>
          </p:cNvPr>
          <p:cNvSpPr/>
          <p:nvPr/>
        </p:nvSpPr>
        <p:spPr>
          <a:xfrm>
            <a:off x="1787421" y="2723239"/>
            <a:ext cx="2146530" cy="59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немає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BE11D56-4F6F-4375-B6F4-B5119E4DED01}"/>
              </a:ext>
            </a:extLst>
          </p:cNvPr>
          <p:cNvSpPr/>
          <p:nvPr/>
        </p:nvSpPr>
        <p:spPr>
          <a:xfrm>
            <a:off x="7997570" y="2723239"/>
            <a:ext cx="2132041" cy="586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бачу</a:t>
            </a:r>
            <a:endParaRPr lang="ru-RU" sz="280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790F70E-B91C-4586-9110-2D9CC2470E2C}"/>
              </a:ext>
            </a:extLst>
          </p:cNvPr>
          <p:cNvSpPr/>
          <p:nvPr/>
        </p:nvSpPr>
        <p:spPr>
          <a:xfrm>
            <a:off x="7849279" y="4801466"/>
            <a:ext cx="2428620" cy="5847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бачу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260C965-30EA-4D8F-83D6-26EE6438F5F8}"/>
              </a:ext>
            </a:extLst>
          </p:cNvPr>
          <p:cNvSpPr/>
          <p:nvPr/>
        </p:nvSpPr>
        <p:spPr>
          <a:xfrm>
            <a:off x="1787421" y="4848514"/>
            <a:ext cx="2422671" cy="76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виконує дію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77E4A-79C6-4360-84BF-4B605F54A5FA}"/>
              </a:ext>
            </a:extLst>
          </p:cNvPr>
          <p:cNvSpPr txBox="1"/>
          <p:nvPr/>
        </p:nvSpPr>
        <p:spPr>
          <a:xfrm>
            <a:off x="6810927" y="3429000"/>
            <a:ext cx="450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ighlight>
                  <a:srgbClr val="00FF00"/>
                </a:highlight>
              </a:rPr>
              <a:t>знахідний відмінок (</a:t>
            </a:r>
            <a:r>
              <a:rPr lang="uk-UA" sz="3200" dirty="0" err="1">
                <a:highlight>
                  <a:srgbClr val="00FF00"/>
                </a:highlight>
              </a:rPr>
              <a:t>З.в</a:t>
            </a:r>
            <a:r>
              <a:rPr lang="uk-UA" sz="3200" dirty="0">
                <a:highlight>
                  <a:srgbClr val="00FF00"/>
                </a:highlight>
              </a:rPr>
              <a:t>.)</a:t>
            </a:r>
            <a:endParaRPr lang="ru-RU" sz="3200" dirty="0">
              <a:highlight>
                <a:srgbClr val="00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4E767-7798-466D-A9E0-9F14A8277E11}"/>
              </a:ext>
            </a:extLst>
          </p:cNvPr>
          <p:cNvSpPr txBox="1"/>
          <p:nvPr/>
        </p:nvSpPr>
        <p:spPr>
          <a:xfrm>
            <a:off x="768160" y="3449549"/>
            <a:ext cx="468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ighlight>
                  <a:srgbClr val="00FF00"/>
                </a:highlight>
              </a:rPr>
              <a:t>родовий відмінок (</a:t>
            </a:r>
            <a:r>
              <a:rPr lang="uk-UA" sz="3200" dirty="0" err="1">
                <a:highlight>
                  <a:srgbClr val="00FF00"/>
                </a:highlight>
              </a:rPr>
              <a:t>Р.в</a:t>
            </a:r>
            <a:r>
              <a:rPr lang="uk-UA" sz="3200" dirty="0">
                <a:highlight>
                  <a:srgbClr val="00FF00"/>
                </a:highlight>
              </a:rPr>
              <a:t>.)</a:t>
            </a:r>
            <a:endParaRPr lang="ru-RU" sz="3200" dirty="0">
              <a:highlight>
                <a:srgbClr val="00FF00"/>
              </a:highligh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AE1AA1-6F8E-4881-9C99-6D699B1B5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075" y="5704723"/>
            <a:ext cx="4761389" cy="8596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5621A0-C779-4D13-9F08-0357B6109C86}"/>
              </a:ext>
            </a:extLst>
          </p:cNvPr>
          <p:cNvSpPr txBox="1"/>
          <p:nvPr/>
        </p:nvSpPr>
        <p:spPr>
          <a:xfrm>
            <a:off x="768160" y="5773212"/>
            <a:ext cx="485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ighlight>
                  <a:srgbClr val="00FF00"/>
                </a:highlight>
              </a:rPr>
              <a:t>називний відмінок (</a:t>
            </a:r>
            <a:r>
              <a:rPr lang="uk-UA" sz="3200" dirty="0" err="1">
                <a:highlight>
                  <a:srgbClr val="00FF00"/>
                </a:highlight>
              </a:rPr>
              <a:t>Н.в</a:t>
            </a:r>
            <a:r>
              <a:rPr lang="uk-UA" sz="3200" dirty="0">
                <a:highlight>
                  <a:srgbClr val="00FF00"/>
                </a:highlight>
              </a:rPr>
              <a:t>.)</a:t>
            </a:r>
            <a:endParaRPr lang="ru-RU" sz="3200" dirty="0">
              <a:highlight>
                <a:srgbClr val="00FF00"/>
              </a:highligh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A298A2-A6D0-4CBB-9AD7-BE9D9FC60C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63" y="11105"/>
            <a:ext cx="1597083" cy="205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2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B27E7-DC85-4BF6-99A1-E215ACCBDCD2}"/>
              </a:ext>
            </a:extLst>
          </p:cNvPr>
          <p:cNvSpPr txBox="1"/>
          <p:nvPr/>
        </p:nvSpPr>
        <p:spPr>
          <a:xfrm>
            <a:off x="557211" y="247650"/>
            <a:ext cx="1107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В</a:t>
            </a:r>
            <a:r>
              <a:rPr lang="ru-RU" sz="4400" b="1" dirty="0" err="1">
                <a:solidFill>
                  <a:srgbClr val="0070C0"/>
                </a:solidFill>
                <a:highlight>
                  <a:srgbClr val="FFFF00"/>
                </a:highlight>
              </a:rPr>
              <a:t>чимося</a:t>
            </a:r>
            <a:r>
              <a:rPr lang="ru-RU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highlight>
                  <a:srgbClr val="FFFF00"/>
                </a:highlight>
              </a:rPr>
              <a:t>знаходити</a:t>
            </a:r>
            <a:r>
              <a:rPr lang="ru-RU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 у </a:t>
            </a:r>
            <a:r>
              <a:rPr lang="ru-RU" sz="4400" b="1" dirty="0" err="1">
                <a:solidFill>
                  <a:srgbClr val="0070C0"/>
                </a:solidFill>
                <a:highlight>
                  <a:srgbClr val="FFFF00"/>
                </a:highlight>
              </a:rPr>
              <a:t>реченні</a:t>
            </a:r>
            <a:r>
              <a:rPr lang="ru-RU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highlight>
                  <a:srgbClr val="FFFF00"/>
                </a:highlight>
              </a:rPr>
              <a:t>іменник</a:t>
            </a:r>
            <a:r>
              <a:rPr lang="ru-RU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 у </a:t>
            </a:r>
            <a:r>
              <a:rPr lang="ru-RU" sz="4400" b="1" dirty="0" err="1">
                <a:solidFill>
                  <a:srgbClr val="0070C0"/>
                </a:solidFill>
                <a:highlight>
                  <a:srgbClr val="FFFF00"/>
                </a:highlight>
              </a:rPr>
              <a:t>З.в</a:t>
            </a:r>
            <a:r>
              <a:rPr lang="ru-RU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D507-9D75-4DE4-9AE2-A03DD09CE74E}"/>
              </a:ext>
            </a:extLst>
          </p:cNvPr>
          <p:cNvSpPr txBox="1"/>
          <p:nvPr/>
        </p:nvSpPr>
        <p:spPr>
          <a:xfrm>
            <a:off x="1843083" y="2291033"/>
            <a:ext cx="850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Вітер осінній лист зриває.</a:t>
            </a:r>
            <a:endParaRPr lang="ru-RU" sz="44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D963C2B-132D-4A6A-B3D1-9BD63FF25A3A}"/>
              </a:ext>
            </a:extLst>
          </p:cNvPr>
          <p:cNvSpPr/>
          <p:nvPr/>
        </p:nvSpPr>
        <p:spPr>
          <a:xfrm rot="20182538">
            <a:off x="3105150" y="1813663"/>
            <a:ext cx="112395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ЩО?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8FDDBC-103E-4D5C-9AF1-B2250C11953C}"/>
              </a:ext>
            </a:extLst>
          </p:cNvPr>
          <p:cNvSpPr/>
          <p:nvPr/>
        </p:nvSpPr>
        <p:spPr>
          <a:xfrm rot="20115192">
            <a:off x="6177371" y="1827541"/>
            <a:ext cx="1146044" cy="486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ЩО?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6DD82-86B4-4835-B362-2CA7CAD60F76}"/>
              </a:ext>
            </a:extLst>
          </p:cNvPr>
          <p:cNvSpPr txBox="1"/>
          <p:nvPr/>
        </p:nvSpPr>
        <p:spPr>
          <a:xfrm>
            <a:off x="227309" y="3894206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highlight>
                  <a:srgbClr val="FFFF00"/>
                </a:highlight>
              </a:rPr>
              <a:t>Іменник «вітер» відповідає на питання «що?», і виконує дію «зриває» - він стоїть у </a:t>
            </a:r>
            <a:r>
              <a:rPr lang="uk-UA" sz="4400" dirty="0" err="1">
                <a:highlight>
                  <a:srgbClr val="FFFF00"/>
                </a:highlight>
              </a:rPr>
              <a:t>Н.в</a:t>
            </a:r>
            <a:r>
              <a:rPr lang="uk-UA" sz="4400" dirty="0">
                <a:highlight>
                  <a:srgbClr val="FFFF00"/>
                </a:highlight>
              </a:rPr>
              <a:t>.</a:t>
            </a:r>
          </a:p>
          <a:p>
            <a:r>
              <a:rPr lang="uk-UA" sz="4400" dirty="0">
                <a:highlight>
                  <a:srgbClr val="FFFF00"/>
                </a:highlight>
              </a:rPr>
              <a:t>Зриває (що?) лист або (бачу що?) лист – це </a:t>
            </a:r>
            <a:r>
              <a:rPr lang="uk-UA" sz="4400" dirty="0" err="1">
                <a:highlight>
                  <a:srgbClr val="FFFF00"/>
                </a:highlight>
              </a:rPr>
              <a:t>З.в</a:t>
            </a:r>
            <a:r>
              <a:rPr lang="uk-UA" sz="4400" dirty="0">
                <a:highlight>
                  <a:srgbClr val="FFFF00"/>
                </a:highlight>
              </a:rPr>
              <a:t>.</a:t>
            </a:r>
            <a:endParaRPr lang="ru-RU" sz="4400" dirty="0">
              <a:highlight>
                <a:srgbClr val="FFFF00"/>
              </a:highligh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D4A60C-3A00-4672-8A41-21A663083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273">
            <a:off x="157733" y="1435381"/>
            <a:ext cx="2661434" cy="171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530CC0-F565-474B-8189-70B90644B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616">
            <a:off x="9506918" y="1313951"/>
            <a:ext cx="2138130" cy="213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144"/>
            <a:ext cx="12192000" cy="6851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B6B11-88BD-4C74-8AF6-FE4B8B75F01D}"/>
              </a:ext>
            </a:extLst>
          </p:cNvPr>
          <p:cNvSpPr txBox="1"/>
          <p:nvPr/>
        </p:nvSpPr>
        <p:spPr>
          <a:xfrm>
            <a:off x="2858047" y="1011532"/>
            <a:ext cx="64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highlight>
                  <a:srgbClr val="00FFFF"/>
                </a:highlight>
              </a:rPr>
              <a:t>знахідний відмінок (</a:t>
            </a:r>
            <a:r>
              <a:rPr lang="uk-UA" sz="4400" b="1" dirty="0" err="1">
                <a:highlight>
                  <a:srgbClr val="00FFFF"/>
                </a:highlight>
              </a:rPr>
              <a:t>З.в</a:t>
            </a:r>
            <a:r>
              <a:rPr lang="uk-UA" sz="4400" b="1" dirty="0">
                <a:highlight>
                  <a:srgbClr val="00FFFF"/>
                </a:highlight>
              </a:rPr>
              <a:t>.)</a:t>
            </a:r>
            <a:endParaRPr lang="ru-RU" sz="4400" b="1" dirty="0">
              <a:highlight>
                <a:srgbClr val="00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1ECC4-8062-4C40-B157-3BA221C8C577}"/>
              </a:ext>
            </a:extLst>
          </p:cNvPr>
          <p:cNvSpPr txBox="1"/>
          <p:nvPr/>
        </p:nvSpPr>
        <p:spPr>
          <a:xfrm>
            <a:off x="643346" y="2832013"/>
            <a:ext cx="363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</a:rPr>
              <a:t>істота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B5BC1-55E9-4F13-85BE-C5981A18742E}"/>
              </a:ext>
            </a:extLst>
          </p:cNvPr>
          <p:cNvSpPr txBox="1"/>
          <p:nvPr/>
        </p:nvSpPr>
        <p:spPr>
          <a:xfrm>
            <a:off x="7955741" y="2806187"/>
            <a:ext cx="354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неістота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446B9-FBE4-434D-A1F2-F23909C5A7BF}"/>
              </a:ext>
            </a:extLst>
          </p:cNvPr>
          <p:cNvSpPr txBox="1"/>
          <p:nvPr/>
        </p:nvSpPr>
        <p:spPr>
          <a:xfrm>
            <a:off x="937429" y="3599098"/>
            <a:ext cx="3050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кого?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C6575-D74F-4B1C-9B8A-10AC7AAB28A7}"/>
              </a:ext>
            </a:extLst>
          </p:cNvPr>
          <p:cNvSpPr txBox="1"/>
          <p:nvPr/>
        </p:nvSpPr>
        <p:spPr>
          <a:xfrm>
            <a:off x="8466115" y="3592046"/>
            <a:ext cx="2788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що?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7C47179-2393-4192-AF56-818F5D947EA9}"/>
              </a:ext>
            </a:extLst>
          </p:cNvPr>
          <p:cNvSpPr/>
          <p:nvPr/>
        </p:nvSpPr>
        <p:spPr>
          <a:xfrm>
            <a:off x="4688377" y="3085338"/>
            <a:ext cx="260985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бачу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D609D600-F27A-432D-81F1-D7143441E154}"/>
              </a:ext>
            </a:extLst>
          </p:cNvPr>
          <p:cNvSpPr/>
          <p:nvPr/>
        </p:nvSpPr>
        <p:spPr>
          <a:xfrm>
            <a:off x="3716350" y="3437942"/>
            <a:ext cx="614360" cy="384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35A6371-9C2A-4991-BB05-6965E8322073}"/>
              </a:ext>
            </a:extLst>
          </p:cNvPr>
          <p:cNvSpPr/>
          <p:nvPr/>
        </p:nvSpPr>
        <p:spPr>
          <a:xfrm>
            <a:off x="7543797" y="3437942"/>
            <a:ext cx="633412" cy="38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ACF74-D0B2-4DBC-AFCE-2E39754FDB2B}"/>
              </a:ext>
            </a:extLst>
          </p:cNvPr>
          <p:cNvSpPr txBox="1"/>
          <p:nvPr/>
        </p:nvSpPr>
        <p:spPr>
          <a:xfrm>
            <a:off x="2862261" y="4671557"/>
            <a:ext cx="64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/>
              <a:t>має однину та множину</a:t>
            </a:r>
            <a:endParaRPr lang="ru-RU" sz="4400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99C79-257B-4549-B25B-26E53AE97469}"/>
              </a:ext>
            </a:extLst>
          </p:cNvPr>
          <p:cNvSpPr txBox="1"/>
          <p:nvPr/>
        </p:nvSpPr>
        <p:spPr>
          <a:xfrm>
            <a:off x="5838825" y="6572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6B5597-BC62-4DA7-80A8-3D6DD0A0F4BC}"/>
              </a:ext>
            </a:extLst>
          </p:cNvPr>
          <p:cNvSpPr txBox="1"/>
          <p:nvPr/>
        </p:nvSpPr>
        <p:spPr>
          <a:xfrm>
            <a:off x="1964230" y="5586204"/>
            <a:ext cx="10667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/>
              <a:t>у реченні є другорядним членом</a:t>
            </a:r>
            <a:endParaRPr lang="ru-RU" sz="4400" b="1" u="sng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AF3078-FA31-4C1F-B670-0F493DD53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542" y="-311681"/>
            <a:ext cx="4686967" cy="371442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5ADB33-B8D4-4A4C-8485-3E8A6F549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22" y="539972"/>
            <a:ext cx="2814907" cy="21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941C1-009B-44CC-84F4-9F010C8B25FE}"/>
              </a:ext>
            </a:extLst>
          </p:cNvPr>
          <p:cNvSpPr txBox="1"/>
          <p:nvPr/>
        </p:nvSpPr>
        <p:spPr>
          <a:xfrm>
            <a:off x="866775" y="506115"/>
            <a:ext cx="349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  <a:highlight>
                  <a:srgbClr val="FFFF00"/>
                </a:highlight>
              </a:rPr>
              <a:t>Цікавий факт</a:t>
            </a:r>
            <a:endParaRPr lang="ru-RU" sz="44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E73D-7626-461E-9D33-35EF72803D9E}"/>
              </a:ext>
            </a:extLst>
          </p:cNvPr>
          <p:cNvSpPr txBox="1"/>
          <p:nvPr/>
        </p:nvSpPr>
        <p:spPr>
          <a:xfrm>
            <a:off x="2152649" y="1392876"/>
            <a:ext cx="8715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  <a:highlight>
                  <a:srgbClr val="00FFFF"/>
                </a:highlight>
              </a:rPr>
              <a:t>Знахідний відмінок </a:t>
            </a:r>
            <a:r>
              <a:rPr lang="uk-UA" sz="4400" b="1" dirty="0"/>
              <a:t>ще називають відмінок – детектив.</a:t>
            </a:r>
            <a:endParaRPr lang="ru-RU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EF1AD-B7B4-4FE2-83CC-5BEF0AF8F8A4}"/>
              </a:ext>
            </a:extLst>
          </p:cNvPr>
          <p:cNvSpPr txBox="1"/>
          <p:nvPr/>
        </p:nvSpPr>
        <p:spPr>
          <a:xfrm>
            <a:off x="657223" y="3148536"/>
            <a:ext cx="11915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Чи знаєте ви хто такий детектив?</a:t>
            </a:r>
          </a:p>
          <a:p>
            <a:r>
              <a:rPr lang="uk-UA" sz="4400" b="1" dirty="0"/>
              <a:t>     </a:t>
            </a:r>
            <a:r>
              <a:rPr lang="uk-UA" sz="4400" b="1" dirty="0">
                <a:solidFill>
                  <a:srgbClr val="FFFF00"/>
                </a:solidFill>
                <a:highlight>
                  <a:srgbClr val="0000FF"/>
                </a:highlight>
              </a:rPr>
              <a:t>Детектив</a:t>
            </a:r>
            <a:r>
              <a:rPr lang="uk-UA" sz="4400" b="1" dirty="0"/>
              <a:t> – це фахівець з пошуку </a:t>
            </a:r>
          </a:p>
          <a:p>
            <a:r>
              <a:rPr lang="uk-UA" sz="4400" b="1" dirty="0"/>
              <a:t>                                                          та розслідувань</a:t>
            </a:r>
            <a:r>
              <a:rPr lang="uk-UA" b="1" dirty="0"/>
              <a:t>.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1E133-B4FF-4AF2-B633-61D49C2CB8D0}"/>
              </a:ext>
            </a:extLst>
          </p:cNvPr>
          <p:cNvSpPr txBox="1"/>
          <p:nvPr/>
        </p:nvSpPr>
        <p:spPr>
          <a:xfrm>
            <a:off x="1009649" y="5287727"/>
            <a:ext cx="1121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Знахідний відмінок все і всіх </a:t>
            </a:r>
          </a:p>
          <a:p>
            <a:r>
              <a:rPr lang="uk-UA" sz="4400" b="1" dirty="0">
                <a:solidFill>
                  <a:srgbClr val="0070C0"/>
                </a:solidFill>
              </a:rPr>
              <a:t>                              </a:t>
            </a:r>
            <a:r>
              <a:rPr lang="uk-UA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«шукає» </a:t>
            </a:r>
            <a:r>
              <a:rPr lang="uk-UA" sz="4400" b="1" dirty="0">
                <a:highlight>
                  <a:srgbClr val="FFFF00"/>
                </a:highlight>
              </a:rPr>
              <a:t>та </a:t>
            </a:r>
            <a:r>
              <a:rPr lang="uk-UA" sz="4400" b="1" dirty="0">
                <a:solidFill>
                  <a:srgbClr val="0070C0"/>
                </a:solidFill>
                <a:highlight>
                  <a:srgbClr val="FFFF00"/>
                </a:highlight>
              </a:rPr>
              <a:t>«бачить».</a:t>
            </a:r>
            <a:endParaRPr lang="ru-RU" sz="4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DF27B-DE7A-42AD-B5FE-4B0452C18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1857375"/>
            <a:ext cx="2114552" cy="27489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24AD66-CF84-48EC-8F21-60DF2919A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329" y="43147"/>
            <a:ext cx="102421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52B1E-E1F5-4CBF-8A7E-C1D23D13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D20DC-B907-40C6-9308-100D16BF3A8E}"/>
              </a:ext>
            </a:extLst>
          </p:cNvPr>
          <p:cNvSpPr txBox="1"/>
          <p:nvPr/>
        </p:nvSpPr>
        <p:spPr>
          <a:xfrm>
            <a:off x="2809875" y="1979248"/>
            <a:ext cx="690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>
                <a:solidFill>
                  <a:srgbClr val="0070C0"/>
                </a:solidFill>
                <a:latin typeface="Mistral" panose="03090702030407020403" pitchFamily="66" charset="0"/>
              </a:rPr>
              <a:t>Дякую за увагу!</a:t>
            </a:r>
            <a:endParaRPr lang="ru-RU" sz="8800" dirty="0">
              <a:solidFill>
                <a:srgbClr val="0070C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258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Mistral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vagner</dc:creator>
  <cp:lastModifiedBy>marina vagner</cp:lastModifiedBy>
  <cp:revision>37</cp:revision>
  <dcterms:created xsi:type="dcterms:W3CDTF">2023-04-02T08:22:54Z</dcterms:created>
  <dcterms:modified xsi:type="dcterms:W3CDTF">2023-04-25T06:44:53Z</dcterms:modified>
</cp:coreProperties>
</file>