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61" r:id="rId4"/>
    <p:sldId id="260" r:id="rId5"/>
    <p:sldId id="271" r:id="rId6"/>
    <p:sldId id="270" r:id="rId7"/>
    <p:sldId id="266" r:id="rId8"/>
    <p:sldId id="267" r:id="rId9"/>
    <p:sldId id="264" r:id="rId10"/>
    <p:sldId id="262" r:id="rId11"/>
    <p:sldId id="263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3619"/>
    <a:srgbClr val="B8B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4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1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44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0581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67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67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09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66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6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2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9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2972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5951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3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14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9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02856B-5986-42D6-B75E-654B9F46ECF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77DA9C-CFD6-4ADF-8391-AA5AEB46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6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5.bin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7.wmf"/><Relationship Id="rId2" Type="http://schemas.openxmlformats.org/officeDocument/2006/relationships/tags" Target="../tags/tag1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4.wmf"/><Relationship Id="rId5" Type="http://schemas.openxmlformats.org/officeDocument/2006/relationships/tags" Target="../tags/tag4.xml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8.wmf"/><Relationship Id="rId4" Type="http://schemas.openxmlformats.org/officeDocument/2006/relationships/tags" Target="../tags/tag3.xml"/><Relationship Id="rId9" Type="http://schemas.openxmlformats.org/officeDocument/2006/relationships/slideLayout" Target="../slideLayouts/slideLayout1.xml"/><Relationship Id="rId1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9.xml"/><Relationship Id="rId7" Type="http://schemas.openxmlformats.org/officeDocument/2006/relationships/image" Target="../media/image7.wmf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0788" y="1602377"/>
            <a:ext cx="9474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 текстових задач за допомогою рівнянь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1748" y="191589"/>
            <a:ext cx="5760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6 клас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743" y="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чисел за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71006" y="584775"/>
                <a:ext cx="9636034" cy="837280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Задача 1</a:t>
                </a:r>
              </a:p>
              <a:p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Одне число на 36 менше за інше та 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від нього. Знайдіть ці числа.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06" y="584775"/>
                <a:ext cx="9636034" cy="837280"/>
              </a:xfrm>
              <a:prstGeom prst="rect">
                <a:avLst/>
              </a:prstGeom>
              <a:blipFill rotWithShape="1">
                <a:blip r:embed="rId2"/>
                <a:stretch>
                  <a:fillRect l="-633" t="-3650" b="-43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1785" y="1454243"/>
                <a:ext cx="5042263" cy="762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число –  ? - на 36 менше            становить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uk-UA" b="0" i="1" smtClean="0">
                        <a:latin typeface="Cambria Math" panose="02040503050406030204" pitchFamily="18" charset="0"/>
                      </a:rPr>
                      <m:t> від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ІІ число - ?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785" y="1454243"/>
                <a:ext cx="5042263" cy="762773"/>
              </a:xfrm>
              <a:prstGeom prst="rect">
                <a:avLst/>
              </a:prstGeom>
              <a:blipFill>
                <a:blip r:embed="rId3"/>
                <a:stretch>
                  <a:fillRect l="-96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2660471" y="1667724"/>
            <a:ext cx="1497875" cy="365762"/>
            <a:chOff x="2717074" y="3901440"/>
            <a:chExt cx="1497875" cy="36576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927566" y="3901440"/>
              <a:ext cx="287383" cy="365762"/>
              <a:chOff x="3927566" y="3901440"/>
              <a:chExt cx="287383" cy="365762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3927566" y="3901440"/>
                <a:ext cx="2873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4214949" y="3901440"/>
                <a:ext cx="0" cy="365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Прямая со стрелкой 8"/>
            <p:cNvCxnSpPr/>
            <p:nvPr/>
          </p:nvCxnSpPr>
          <p:spPr>
            <a:xfrm flipH="1">
              <a:off x="2717074" y="4249030"/>
              <a:ext cx="1497875" cy="12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5040086" y="1671815"/>
            <a:ext cx="1497875" cy="365762"/>
            <a:chOff x="2717074" y="3901440"/>
            <a:chExt cx="1497875" cy="36576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927566" y="3901440"/>
              <a:ext cx="287383" cy="365762"/>
              <a:chOff x="3927566" y="3901440"/>
              <a:chExt cx="287383" cy="365762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3927566" y="3901440"/>
                <a:ext cx="2873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214949" y="3901440"/>
                <a:ext cx="0" cy="365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Прямая со стрелкой 13"/>
            <p:cNvCxnSpPr/>
            <p:nvPr/>
          </p:nvCxnSpPr>
          <p:spPr>
            <a:xfrm flipH="1">
              <a:off x="2717074" y="4249030"/>
              <a:ext cx="1497875" cy="12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5599058" y="2257536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89227" y="2677254"/>
                <a:ext cx="9997440" cy="3820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</a:t>
                </a:r>
                <a:r>
                  <a:rPr lang="uk-UA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друге число х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тоді </a:t>
                </a:r>
                <a:r>
                  <a:rPr lang="uk-UA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перше число  становить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uk-U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х</m:t>
                    </m:r>
                    <m:r>
                      <a:rPr lang="uk-U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умовою задачі друге число більше ніж перше, то х більше ніж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uk-UA" b="0" i="1" smtClean="0">
                        <a:latin typeface="Cambria Math" panose="02040503050406030204" pitchFamily="18" charset="0"/>
                      </a:rPr>
                      <m:t>х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36.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 рівняння</a:t>
                </a:r>
                <a:r>
                  <a:rPr lang="uk-UA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х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uk-UA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х </m:t>
                    </m:r>
                  </m:oMath>
                </a14:m>
                <a:r>
                  <a:rPr lang="uk-UA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36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uk-UA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  <m:r>
                          <a:rPr lang="uk-UA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uk-UA" b="0" i="1" smtClean="0">
                            <a:latin typeface="Cambria Math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  <a:p>
                <a:r>
                  <a:rPr lang="uk-UA" dirty="0" smtClean="0">
                    <a:cs typeface="Times New Roman" panose="020206030504050203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3х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=36</a:t>
                </a: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х = 36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х = 60 (друге число)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uk-UA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60=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(перше число)</a:t>
                </a:r>
              </a:p>
              <a:p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24; 60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7" y="2677254"/>
                <a:ext cx="9997440" cy="3820598"/>
              </a:xfrm>
              <a:prstGeom prst="rect">
                <a:avLst/>
              </a:prstGeom>
              <a:blipFill rotWithShape="1">
                <a:blip r:embed="rId4"/>
                <a:stretch>
                  <a:fillRect l="-5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2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6423" y="124354"/>
                <a:ext cx="9884229" cy="1142942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Задача 2</a:t>
                </a:r>
              </a:p>
              <a:p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Кількість кленів становить 20% усіх дерев у парку, а кількість каштанів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частину усіх дерев парку. Скільки в парку дерев, якщо кленів на 12 більше, ніж каштанів?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23" y="124354"/>
                <a:ext cx="9884229" cy="1142942"/>
              </a:xfrm>
              <a:prstGeom prst="rect">
                <a:avLst/>
              </a:prstGeom>
              <a:blipFill rotWithShape="1">
                <a:blip r:embed="rId2"/>
                <a:stretch>
                  <a:fillRect l="-617" t="-2660"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0788" y="1313554"/>
                <a:ext cx="7245532" cy="1037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Каштани -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частину усіх дерев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Клени – на 12 більше               20% усіх дерев                ? дерев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8" y="1313554"/>
                <a:ext cx="7245532" cy="1037913"/>
              </a:xfrm>
              <a:prstGeom prst="rect">
                <a:avLst/>
              </a:prstGeom>
              <a:blipFill>
                <a:blip r:embed="rId3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 flipV="1">
            <a:off x="2608217" y="1529910"/>
            <a:ext cx="1497875" cy="365762"/>
            <a:chOff x="2717074" y="3901440"/>
            <a:chExt cx="1497875" cy="36576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927566" y="3901440"/>
              <a:ext cx="287383" cy="365762"/>
              <a:chOff x="3927566" y="3901440"/>
              <a:chExt cx="287383" cy="365762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3927566" y="3901440"/>
                <a:ext cx="2873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4214949" y="3901440"/>
                <a:ext cx="0" cy="365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Прямая со стрелкой 7"/>
            <p:cNvCxnSpPr/>
            <p:nvPr/>
          </p:nvCxnSpPr>
          <p:spPr>
            <a:xfrm flipH="1">
              <a:off x="2717074" y="4249030"/>
              <a:ext cx="1497875" cy="12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авая фигурная скобка 10"/>
          <p:cNvSpPr/>
          <p:nvPr/>
        </p:nvSpPr>
        <p:spPr>
          <a:xfrm>
            <a:off x="6487887" y="1419092"/>
            <a:ext cx="313509" cy="72424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189756" y="2194064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6423" y="2614509"/>
                <a:ext cx="8604068" cy="3326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 всіх дерев – х, тоді каштанів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 всіх дерев,  а кленів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 всіх дерев. За умовою задачі кількість кленів більша, ніж каштанів,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більша, ніж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на 12.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 рівняння: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- </a:t>
                </a:r>
                <a14:m>
                  <m:oMath xmlns:m="http://schemas.openxmlformats.org/officeDocument/2006/math">
                    <m:r>
                      <a:rPr lang="uk-UA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= 12                             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2х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 </a:t>
                </a:r>
                <a:r>
                  <a:rPr lang="uk-UA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(ліву і праву частину рівняння множимо на 35)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2х = 12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</m:oMath>
                </a14:m>
                <a:endParaRPr lang="uk-UA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2х = 420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х = 420 : 2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х = 210 (всіх дерев)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210 дерев.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23" y="2614509"/>
                <a:ext cx="8604068" cy="3326360"/>
              </a:xfrm>
              <a:prstGeom prst="rect">
                <a:avLst/>
              </a:prstGeom>
              <a:blipFill>
                <a:blip r:embed="rId4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59835" y="1288930"/>
                <a:ext cx="3884023" cy="106253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Увага! Перетворюємо відсотки у звичайний або десятковий дріб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35" y="1288930"/>
                <a:ext cx="3884023" cy="1062535"/>
              </a:xfrm>
              <a:prstGeom prst="rect">
                <a:avLst/>
              </a:prstGeom>
              <a:blipFill rotWithShape="1">
                <a:blip r:embed="rId5"/>
                <a:stretch>
                  <a:fillRect l="-1256" t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84171" y="3485709"/>
                <a:ext cx="2595154" cy="50853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dirty="0" smtClean="0"/>
                  <a:t>х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7х −5х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uk-UA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2х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171" y="3485709"/>
                <a:ext cx="2595154" cy="508537"/>
              </a:xfrm>
              <a:prstGeom prst="rect">
                <a:avLst/>
              </a:prstGeom>
              <a:blipFill>
                <a:blip r:embed="rId6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743" y="5685243"/>
                <a:ext cx="12119257" cy="103733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Розв’яжіть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задачу</a:t>
                </a:r>
                <a:r>
                  <a:rPr lang="uk-UA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Автотуристи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подолали маршрут за три дні. Першого дня вони подолали  </a:t>
                </a:r>
                <a14:m>
                  <m:oMath xmlns:m="http://schemas.openxmlformats.org/officeDocument/2006/math">
                    <m:r>
                      <a:rPr lang="uk-UA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uk-UA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усього шляху, другого – 40% усього шляху,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третього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решту 30 км. Яка довжина маршруту?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3" y="5685243"/>
                <a:ext cx="12119257" cy="1037335"/>
              </a:xfrm>
              <a:prstGeom prst="rect">
                <a:avLst/>
              </a:prstGeom>
              <a:blipFill>
                <a:blip r:embed="rId7"/>
                <a:stretch>
                  <a:fillRect l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6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12" grpId="0"/>
      <p:bldP spid="13" grpId="0"/>
      <p:bldP spid="14" grpId="0" animBg="1"/>
      <p:bldP spid="15" grpId="0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463" y="0"/>
            <a:ext cx="11547566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першій вазі було в 6 разів більше квітів, ніж в другій. Після того як з першої вази взяли 28 квітів, а з другої – 9 квітів, у другій вазі стало на 41 квітку менше, ніж у першій. Скільки квітів було в кожній вазі спочатку?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22487"/>
              </p:ext>
            </p:extLst>
          </p:nvPr>
        </p:nvGraphicFramePr>
        <p:xfrm>
          <a:off x="1081314" y="976314"/>
          <a:ext cx="97158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966">
                  <a:extLst>
                    <a:ext uri="{9D8B030D-6E8A-4147-A177-3AD203B41FA5}">
                      <a16:colId xmlns:a16="http://schemas.microsoft.com/office/drawing/2014/main" xmlns="" val="1288457312"/>
                    </a:ext>
                  </a:extLst>
                </a:gridCol>
                <a:gridCol w="2428966">
                  <a:extLst>
                    <a:ext uri="{9D8B030D-6E8A-4147-A177-3AD203B41FA5}">
                      <a16:colId xmlns:a16="http://schemas.microsoft.com/office/drawing/2014/main" xmlns="" val="2198397785"/>
                    </a:ext>
                  </a:extLst>
                </a:gridCol>
                <a:gridCol w="1809930">
                  <a:extLst>
                    <a:ext uri="{9D8B030D-6E8A-4147-A177-3AD203B41FA5}">
                      <a16:colId xmlns:a16="http://schemas.microsoft.com/office/drawing/2014/main" xmlns="" val="1401351224"/>
                    </a:ext>
                  </a:extLst>
                </a:gridCol>
                <a:gridCol w="3048002">
                  <a:extLst>
                    <a:ext uri="{9D8B030D-6E8A-4147-A177-3AD203B41FA5}">
                      <a16:colId xmlns:a16="http://schemas.microsoft.com/office/drawing/2014/main" xmlns="" val="1236748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Квіти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Було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Змінилося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726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ваза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6х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6х - 28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020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ваза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– 9      на 41 менше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4800500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 flipV="1">
            <a:off x="8930639" y="1532574"/>
            <a:ext cx="1497875" cy="365762"/>
            <a:chOff x="2717074" y="3901440"/>
            <a:chExt cx="1497875" cy="36576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927566" y="3901440"/>
              <a:ext cx="287383" cy="365762"/>
              <a:chOff x="3927566" y="3901440"/>
              <a:chExt cx="287383" cy="365762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3927566" y="3901440"/>
                <a:ext cx="2873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4214949" y="3901440"/>
                <a:ext cx="0" cy="365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Прямая со стрелкой 7"/>
            <p:cNvCxnSpPr/>
            <p:nvPr/>
          </p:nvCxnSpPr>
          <p:spPr>
            <a:xfrm flipH="1">
              <a:off x="2717074" y="4249030"/>
              <a:ext cx="1497875" cy="12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5116007" y="2088834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74765" y="2436424"/>
                <a:ext cx="10345783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у другій вазі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х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квітів,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у першій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вазі 6х квітів,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 з першої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вази взяли 28 квітів,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ній стало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(6х-28) квітів,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другої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вази – 9 квітів,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ній стало (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- 9)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л. А за умовою задачі в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другій вазі на 41 квітку менше, ніж в першій, тобто (6х – 28) більше, ніж (х - 9)  на 41.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 рівняння: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6х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 – (х - 9)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41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6х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 – х + 9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41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5х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 – 9 + 41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5х= 60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х = 60 : 5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х = 12 – квітів  було у  другій вазі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∙12=</m:t>
                    </m:r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квітки було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першій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вазі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першій вазі було 72 квітки, у другій -  12 квітів.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65" y="2436424"/>
                <a:ext cx="10345783" cy="3139321"/>
              </a:xfrm>
              <a:prstGeom prst="rect">
                <a:avLst/>
              </a:prstGeom>
              <a:blipFill>
                <a:blip r:embed="rId2"/>
                <a:stretch>
                  <a:fillRect l="-471" t="-1165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13509" y="5695406"/>
            <a:ext cx="1166077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Розв’яжіть задачу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двох коробках було порівну цукерок. Після того як з першої коробки взяли 10 цукерок, а з другої – 28 цукерок, в першій коробці стало цукерок у 4 рази більше, ніж в другій. Скільки цукерок було в кожній коробці спочатку?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1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7" y="49037"/>
            <a:ext cx="11430000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мотоциклісти виїхали одночасно з двох сіл назустріч один одному і зустрілись через  3 години. Швидкість першого мотоцикліста на 10 км/год більша, ніж швидкість другого.  Знайдіть швидкості кожного мотоцикліста, якщо відстань між селами 450 км.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70264" y="1372476"/>
            <a:ext cx="5381896" cy="1487690"/>
            <a:chOff x="470264" y="1372476"/>
            <a:chExt cx="5381896" cy="1487690"/>
          </a:xfrm>
        </p:grpSpPr>
        <p:sp>
          <p:nvSpPr>
            <p:cNvPr id="10" name="TextBox 9"/>
            <p:cNvSpPr txBox="1"/>
            <p:nvPr/>
          </p:nvSpPr>
          <p:spPr>
            <a:xfrm>
              <a:off x="470264" y="1659837"/>
              <a:ext cx="53818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     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 км/год                                               (х+ 10) км/год</a:t>
              </a:r>
            </a:p>
            <a:p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uk-UA" dirty="0" smtClean="0"/>
            </a:p>
            <a:p>
              <a:r>
                <a:rPr lang="uk-UA" dirty="0"/>
                <a:t> </a:t>
              </a:r>
              <a:r>
                <a:rPr lang="uk-UA" dirty="0" smtClean="0"/>
                <a:t>                                     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450 км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849087" y="1372476"/>
              <a:ext cx="4924697" cy="1280160"/>
              <a:chOff x="836023" y="1622204"/>
              <a:chExt cx="4924697" cy="1156373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 flipV="1">
                <a:off x="836023" y="2468880"/>
                <a:ext cx="4924697" cy="1306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/>
              <p:cNvCxnSpPr/>
              <p:nvPr/>
            </p:nvCxnSpPr>
            <p:spPr>
              <a:xfrm>
                <a:off x="3866606" y="2762431"/>
                <a:ext cx="1894114" cy="68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 flipH="1">
                <a:off x="836023" y="2778577"/>
                <a:ext cx="185492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 flipV="1">
                <a:off x="836023" y="2181497"/>
                <a:ext cx="927463" cy="130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H="1" flipV="1">
                <a:off x="4813663" y="2188392"/>
                <a:ext cx="947057" cy="61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148149" y="1881778"/>
                <a:ext cx="13062" cy="6001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Равнобедренный треугольник 19"/>
              <p:cNvSpPr/>
              <p:nvPr/>
            </p:nvSpPr>
            <p:spPr>
              <a:xfrm rot="5400000">
                <a:off x="3056932" y="1713420"/>
                <a:ext cx="418012" cy="235579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836023" y="2040216"/>
                <a:ext cx="0" cy="73836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5760720" y="1881778"/>
                <a:ext cx="0" cy="8967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3279001" y="1257400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год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79444" y="2789532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1887" y="3199602"/>
            <a:ext cx="1143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 швидкість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мотоцикліста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км/год, тоді швидкість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х+10)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км/год.  За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подолав відстань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3(х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км, 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км. За умовою задачі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вони проїхали 450 км.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Маємо рівняння: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3(х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 + 3х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+ 3х = 450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6х =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- 30 + 450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6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= 420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х =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420 : 6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=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(км/год) – швидкість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мотоцикліста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(км/год) – швидкість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км/год,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км/год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4343" y="0"/>
            <a:ext cx="459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 тип поданих задач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754326"/>
                <a:ext cx="12192000" cy="4086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Відстань між  двома станціями автобус долає за 1,5 год. Якщо швидкість руху автобуса збільшити на 6 км/год, то цю саму відстань він подолає за 1,2 год. Знайдіть початкову швидкість потяга.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Знайдіть число, якщо 0,4 цього числа більше за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цього самого числа на 0,4.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Сума двох чисел дорівнює 96. Одне становить 60%  іншого. Знайдіть ці числа.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Маринка купила зошитів у клітинку в 1,5 разу, або на 10 більше, ніж в лінійку. Скільки зошитів кожного виду купила Маринка? 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На трьох клумбах ростуть 72 кущі троянд. Скільки троянд росте на кожній клумбі, якщо на другій росте вдвічі менше, ніж на першій, а на третій на 12 кущів більше, ніж на першій і другій разом?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Маса груші на 20 г більша за масу яблука. Яка маса одного яблука й однієї груші, якщо маса п’яти яблук більша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масу чотирьох груш на 50 г?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За 5 год турист подолав 27 км. Першу частину маршруту він подолав за 2 год зі швидкістю, яка на 20% більша за швидкість, із якою турист долав решту маршруту. З якою швидкістю долав турист решту маршруту?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У  кошику було втричі менше огірків, ніж у ящику. Коли в кошик додали 25 кг огірків, а з ящика взяли 15 кг огірків</a:t>
                </a:r>
                <a:r>
                  <a:rPr lang="uk-UA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uk-UA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кошику і ящику огірків стало порівну. Скільки кілограмів огірків було спочатку в кошику і скільки в ящику?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4326"/>
                <a:ext cx="12192000" cy="4086888"/>
              </a:xfrm>
              <a:prstGeom prst="rect">
                <a:avLst/>
              </a:prstGeom>
              <a:blipFill>
                <a:blip r:embed="rId2"/>
                <a:stretch>
                  <a:fillRect l="-400" t="-896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6875417" y="0"/>
            <a:ext cx="4397828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Типи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сумою</a:t>
            </a: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різницею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623743"/>
              </p:ext>
            </p:extLst>
          </p:nvPr>
        </p:nvGraphicFramePr>
        <p:xfrm>
          <a:off x="359954" y="5970935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361418863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9254998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413880948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346200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15305185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1749764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7951024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763528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549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273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9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4068" y="122756"/>
            <a:ext cx="11179144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Задача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 і Максим вловили 27 коропів, причому Максим вловив  удвічі більше коропів, ніж Богдан. Скільки коропів вловив кожний хлопчик окремо?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711661"/>
            <a:ext cx="1047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860" y="2396432"/>
            <a:ext cx="639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- ? – удвічі більше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 - ?                                              27 коропів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008809" y="2567494"/>
            <a:ext cx="1497875" cy="365762"/>
            <a:chOff x="2717074" y="3901440"/>
            <a:chExt cx="1497875" cy="365762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3927566" y="3901440"/>
              <a:ext cx="287383" cy="365762"/>
              <a:chOff x="3927566" y="3901440"/>
              <a:chExt cx="287383" cy="365762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3927566" y="3901440"/>
                <a:ext cx="2873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4214949" y="3901440"/>
                <a:ext cx="0" cy="365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Прямая со стрелкой 13"/>
            <p:cNvCxnSpPr/>
            <p:nvPr/>
          </p:nvCxnSpPr>
          <p:spPr>
            <a:xfrm flipH="1">
              <a:off x="2717074" y="4249030"/>
              <a:ext cx="1497875" cy="12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авая фигурная скобка 19"/>
          <p:cNvSpPr/>
          <p:nvPr/>
        </p:nvSpPr>
        <p:spPr>
          <a:xfrm>
            <a:off x="4637312" y="2476437"/>
            <a:ext cx="313509" cy="62345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Группа 3"/>
          <p:cNvGrpSpPr/>
          <p:nvPr/>
        </p:nvGrpSpPr>
        <p:grpSpPr>
          <a:xfrm>
            <a:off x="644496" y="4093250"/>
            <a:ext cx="6156959" cy="788293"/>
            <a:chOff x="5617028" y="2743200"/>
            <a:chExt cx="6156959" cy="788293"/>
          </a:xfrm>
        </p:grpSpPr>
        <p:sp>
          <p:nvSpPr>
            <p:cNvPr id="22" name="TextBox 21"/>
            <p:cNvSpPr txBox="1"/>
            <p:nvPr/>
          </p:nvSpPr>
          <p:spPr>
            <a:xfrm>
              <a:off x="5617028" y="3162161"/>
              <a:ext cx="615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24800" y="2743200"/>
              <a:ext cx="2603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574970" y="1819754"/>
            <a:ext cx="5199017" cy="3670126"/>
            <a:chOff x="6548844" y="1815961"/>
            <a:chExt cx="5199017" cy="3670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548844" y="2531432"/>
                  <a:ext cx="5199017" cy="2954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Маємо рівняння: 2х + х = 27</a:t>
                  </a:r>
                </a:p>
                <a:p>
                  <a:r>
                    <a:rPr lang="uk-UA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uk-UA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3х = 27</a:t>
                  </a:r>
                </a:p>
                <a:p>
                  <a:r>
                    <a:rPr lang="uk-UA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uk-UA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х = 27 : 3</a:t>
                  </a:r>
                </a:p>
                <a:p>
                  <a:r>
                    <a:rPr lang="uk-UA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uk-UA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х = 9 </a:t>
                  </a:r>
                </a:p>
                <a:p>
                  <a:r>
                    <a:rPr lang="uk-UA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 (коропів) - вловив Богдан</a:t>
                  </a:r>
                </a:p>
                <a:p>
                  <a:r>
                    <a:rPr lang="uk-UA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uk-U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∙9=18 </m:t>
                      </m:r>
                      <m:d>
                        <m:dPr>
                          <m:ctrlPr>
                            <a:rPr lang="uk-UA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коропів</m:t>
                          </m:r>
                        </m:e>
                      </m:d>
                      <m:r>
                        <a:rPr lang="uk-U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uk-UA" sz="2400" dirty="0" smtClean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вловив Максим</a:t>
                  </a:r>
                  <a:endParaRPr lang="uk-UA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uk-UA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Відповідь: 9 і 18 коропів.</a:t>
                  </a:r>
                  <a:endPara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844" y="2531432"/>
                  <a:ext cx="5199017" cy="295465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878" t="-1649" r="-9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8316683" y="1815961"/>
              <a:ext cx="21858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Розв’язання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12808" y="3346827"/>
            <a:ext cx="4583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- коропів вловив Богдан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2808" y="4050546"/>
            <a:ext cx="4674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 2х - коропів вловив Максим.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9006" y="486382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вони вловили (х + 2х) коропів, а за умовою задачі  - 27 коропів</a:t>
            </a:r>
            <a:endParaRPr lang="ru-RU" sz="20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8912011" y="2950331"/>
            <a:ext cx="367456" cy="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533467" y="2915084"/>
            <a:ext cx="33866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2571" y="0"/>
            <a:ext cx="6491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чисел за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різницею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4698" y="584775"/>
            <a:ext cx="10128068" cy="98488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                                 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</a:p>
          <a:p>
            <a:r>
              <a:rPr lang="uk-UA" dirty="0"/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Маса яблука в 5 разів більша за масу сливи. Знайдіть масу яблука і масу сливи, якщо маса сливи на 120 г менша від маси яблука.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74" y="1724786"/>
            <a:ext cx="720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Маса яблука - ? – в 5 разів більша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Маса сливи - ?                                            на 120 г менша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499361" y="1920202"/>
            <a:ext cx="1497875" cy="365762"/>
            <a:chOff x="2717074" y="3901440"/>
            <a:chExt cx="1497875" cy="36576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927566" y="3901440"/>
              <a:ext cx="287383" cy="365762"/>
              <a:chOff x="3927566" y="3901440"/>
              <a:chExt cx="287383" cy="365762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3927566" y="3901440"/>
                <a:ext cx="2873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4214949" y="3901440"/>
                <a:ext cx="0" cy="365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Прямая со стрелкой 8"/>
            <p:cNvCxnSpPr/>
            <p:nvPr/>
          </p:nvCxnSpPr>
          <p:spPr>
            <a:xfrm flipH="1">
              <a:off x="2717074" y="4249030"/>
              <a:ext cx="1497875" cy="12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 flipV="1">
            <a:off x="4680857" y="1920202"/>
            <a:ext cx="1497875" cy="365762"/>
            <a:chOff x="2717074" y="3901440"/>
            <a:chExt cx="1497875" cy="36576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927566" y="3901440"/>
              <a:ext cx="287383" cy="365762"/>
              <a:chOff x="3927566" y="3901440"/>
              <a:chExt cx="287383" cy="365762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3927566" y="3901440"/>
                <a:ext cx="2873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214949" y="3901440"/>
                <a:ext cx="0" cy="365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Прямая со стрелкой 13"/>
            <p:cNvCxnSpPr/>
            <p:nvPr/>
          </p:nvCxnSpPr>
          <p:spPr>
            <a:xfrm flipH="1">
              <a:off x="2717074" y="4249030"/>
              <a:ext cx="1497875" cy="12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5163906" y="2402822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8377" y="2718706"/>
                <a:ext cx="11634652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х </a:t>
                </a:r>
                <a:r>
                  <a:rPr lang="uk-UA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 - маса сливи , </a:t>
                </a:r>
                <a:r>
                  <a:rPr lang="uk-UA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 маса яблука – (5х) </a:t>
                </a:r>
                <a:r>
                  <a:rPr lang="uk-UA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  - </a:t>
                </a:r>
                <a:r>
                  <a:rPr lang="uk-UA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маса яблука.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умовою задачі маса яблука більша ніж маса сливи, то 5х більше ніж х на 120 г.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 рівняння: 5 х - х  = 120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4х  = 120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х = 120 : 4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х = 30 (г) – маса сливи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30=150 </m:t>
                    </m:r>
                    <m:d>
                      <m:dPr>
                        <m:ctrlPr>
                          <a:rPr lang="uk-UA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г</m:t>
                        </m:r>
                      </m:e>
                    </m:d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маса яблука                       </a:t>
                </a:r>
                <a:r>
                  <a:rPr lang="uk-UA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Увага! Виконайте перевірку  150 - 30  = 120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150 г, 30 г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" y="2718706"/>
                <a:ext cx="11634652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839" t="-2030" b="-3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7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537" y="-69668"/>
            <a:ext cx="10833463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трьох ділянок зібрали 248 кг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гірків. З першої ділянки зібрали в 1,8 разу більше, ніж з третьої, а з другої на 20 кг більше, ніж з третьої. Скільки кілограмів огірків зібрали з кожної ділянки?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4535" y="1057340"/>
            <a:ext cx="6609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ділянка - ?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1, 8 разу більше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ділянка - ? – на 20 кг більше                         248 кг огірків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ділянка -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487782" y="1246927"/>
            <a:ext cx="1772195" cy="684250"/>
            <a:chOff x="2717074" y="3901440"/>
            <a:chExt cx="1497875" cy="36576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927566" y="3901440"/>
              <a:ext cx="287383" cy="365762"/>
              <a:chOff x="3927566" y="3901440"/>
              <a:chExt cx="287383" cy="365762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3927566" y="3901440"/>
                <a:ext cx="2873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4214949" y="3901440"/>
                <a:ext cx="0" cy="365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Прямая со стрелкой 7"/>
            <p:cNvCxnSpPr/>
            <p:nvPr/>
          </p:nvCxnSpPr>
          <p:spPr>
            <a:xfrm flipH="1">
              <a:off x="2717074" y="4249030"/>
              <a:ext cx="1497875" cy="12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3321750" y="1475812"/>
            <a:ext cx="1497875" cy="365762"/>
            <a:chOff x="2717074" y="3901440"/>
            <a:chExt cx="1497875" cy="3657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27566" y="3901440"/>
              <a:ext cx="287383" cy="365762"/>
              <a:chOff x="3927566" y="3901440"/>
              <a:chExt cx="287383" cy="365762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3927566" y="3901440"/>
                <a:ext cx="2873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4214949" y="3901440"/>
                <a:ext cx="0" cy="365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Прямая со стрелкой 12"/>
            <p:cNvCxnSpPr/>
            <p:nvPr/>
          </p:nvCxnSpPr>
          <p:spPr>
            <a:xfrm flipH="1">
              <a:off x="2717074" y="4249030"/>
              <a:ext cx="1497875" cy="12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авая фигурная скобка 15"/>
          <p:cNvSpPr/>
          <p:nvPr/>
        </p:nvSpPr>
        <p:spPr>
          <a:xfrm>
            <a:off x="5319044" y="1057340"/>
            <a:ext cx="313509" cy="97215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59977" y="2200768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6910" y="3744004"/>
            <a:ext cx="1150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зібрали 1,8 х +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+ 20 +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 умовою задачі – 248 кг огірків.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5459" y="2448467"/>
            <a:ext cx="5025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огірків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третьої ділянки зібрали 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98161" y="2956468"/>
            <a:ext cx="3873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х-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огірків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першої ділянки 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8161" y="3335867"/>
            <a:ext cx="4063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+ 20)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огірків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другої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ділянки 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126416" y="1723848"/>
            <a:ext cx="41537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Маємо рівняння: 1,8 х +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+ 20 +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248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077888" y="2263801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3,8х + 20 = 248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203266" y="2771802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3,8х = 248 – 20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434098" y="3303601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3,8х = 228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74443" y="3744004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= 228 : 3,8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72229" y="4260334"/>
            <a:ext cx="3890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= 60 (кг) – зібрали з третьої ділянки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624492" y="4819134"/>
                <a:ext cx="49067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1, 8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∙60=108 </m:t>
                    </m:r>
                    <m:d>
                      <m:dPr>
                        <m:ctrlPr>
                          <a:rPr lang="uk-UA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кг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зібрали з першої ділянки </a:t>
                </a:r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92" y="4819134"/>
                <a:ext cx="490679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118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6884178" y="5301734"/>
            <a:ext cx="4387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+ 60 = 80 (кг) – зібрали з другої ділянки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31304" y="5987534"/>
            <a:ext cx="305647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108 кг, 80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60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 animBg="1"/>
      <p:bldP spid="17" grpId="0"/>
      <p:bldP spid="18" grpId="0"/>
      <p:bldP spid="2" grpId="0"/>
      <p:bldP spid="21" grpId="0"/>
      <p:bldP spid="22" grpId="0"/>
      <p:bldP spid="23" grpId="0" animBg="1"/>
      <p:bldP spid="24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07533" y="0"/>
            <a:ext cx="10363200" cy="1196975"/>
          </a:xfrm>
        </p:spPr>
        <p:txBody>
          <a:bodyPr/>
          <a:lstStyle/>
          <a:p>
            <a:r>
              <a:rPr lang="ru-RU" b="1" u="sng" smtClean="0">
                <a:solidFill>
                  <a:srgbClr val="800000"/>
                </a:solidFill>
              </a:rPr>
              <a:t>Задачі на рух </a:t>
            </a:r>
          </a:p>
        </p:txBody>
      </p:sp>
      <p:graphicFrame>
        <p:nvGraphicFramePr>
          <p:cNvPr id="15363" name="Object 8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16096339"/>
              </p:ext>
            </p:extLst>
          </p:nvPr>
        </p:nvGraphicFramePr>
        <p:xfrm>
          <a:off x="1200151" y="1268414"/>
          <a:ext cx="220768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10" imgW="405872" imgH="177569" progId="Equation.DSMT4">
                  <p:embed/>
                </p:oleObj>
              </mc:Choice>
              <mc:Fallback>
                <p:oleObj name="Equation" r:id="rId10" imgW="405872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1" y="1268414"/>
                        <a:ext cx="2207683" cy="7318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7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70182885"/>
              </p:ext>
            </p:extLst>
          </p:nvPr>
        </p:nvGraphicFramePr>
        <p:xfrm>
          <a:off x="5054600" y="1073681"/>
          <a:ext cx="205951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2" imgW="380835" imgH="393529" progId="Equation.DSMT4">
                  <p:embed/>
                </p:oleObj>
              </mc:Choice>
              <mc:Fallback>
                <p:oleObj name="Equation" r:id="rId12" imgW="38083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1073681"/>
                        <a:ext cx="2059517" cy="1584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6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24745988"/>
              </p:ext>
            </p:extLst>
          </p:nvPr>
        </p:nvGraphicFramePr>
        <p:xfrm>
          <a:off x="9264651" y="836614"/>
          <a:ext cx="2008716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4" imgW="368140" imgH="393529" progId="Equation.DSMT4">
                  <p:embed/>
                </p:oleObj>
              </mc:Choice>
              <mc:Fallback>
                <p:oleObj name="Equation" r:id="rId14" imgW="36814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651" y="836614"/>
                        <a:ext cx="2008716" cy="1584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5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87010979"/>
              </p:ext>
            </p:extLst>
          </p:nvPr>
        </p:nvGraphicFramePr>
        <p:xfrm>
          <a:off x="400051" y="2907242"/>
          <a:ext cx="4800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16" imgW="1231366" imgH="241195" progId="Equation.DSMT4">
                  <p:embed/>
                </p:oleObj>
              </mc:Choice>
              <mc:Fallback>
                <p:oleObj name="Equation" r:id="rId16" imgW="1231366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1" y="2907242"/>
                        <a:ext cx="4800600" cy="6985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4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44809262"/>
              </p:ext>
            </p:extLst>
          </p:nvPr>
        </p:nvGraphicFramePr>
        <p:xfrm>
          <a:off x="5772152" y="2895600"/>
          <a:ext cx="5183716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18" imgW="1371600" imgH="241300" progId="Equation.DSMT4">
                  <p:embed/>
                </p:oleObj>
              </mc:Choice>
              <mc:Fallback>
                <p:oleObj name="Equation" r:id="rId18" imgW="1371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2" y="2895600"/>
                        <a:ext cx="5183716" cy="67468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22" name="Group 90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1968501" y="4149725"/>
          <a:ext cx="8735484" cy="2232026"/>
        </p:xfrm>
        <a:graphic>
          <a:graphicData uri="http://schemas.openxmlformats.org/drawingml/2006/table">
            <a:tbl>
              <a:tblPr/>
              <a:tblGrid>
                <a:gridCol w="3056467"/>
                <a:gridCol w="1892300"/>
                <a:gridCol w="1894417"/>
                <a:gridCol w="1892300"/>
              </a:tblGrid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І вид руху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ІІ вид руху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8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837958" cy="9313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3463" y="5765800"/>
            <a:ext cx="10363826" cy="267732"/>
          </a:xfrm>
        </p:spPr>
        <p:txBody>
          <a:bodyPr>
            <a:normAutofit fontScale="55000" lnSpcReduction="20000"/>
          </a:bodyPr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8002018"/>
                  </p:ext>
                </p:extLst>
              </p:nvPr>
            </p:nvGraphicFramePr>
            <p:xfrm>
              <a:off x="1634066" y="1024467"/>
              <a:ext cx="8619416" cy="145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4854">
                      <a:extLst>
                        <a:ext uri="{9D8B030D-6E8A-4147-A177-3AD203B41FA5}">
                          <a16:colId xmlns:a16="http://schemas.microsoft.com/office/drawing/2014/main" xmlns="" val="1742654965"/>
                        </a:ext>
                      </a:extLst>
                    </a:gridCol>
                    <a:gridCol w="2154854">
                      <a:extLst>
                        <a:ext uri="{9D8B030D-6E8A-4147-A177-3AD203B41FA5}">
                          <a16:colId xmlns:a16="http://schemas.microsoft.com/office/drawing/2014/main" xmlns="" val="2627219851"/>
                        </a:ext>
                      </a:extLst>
                    </a:gridCol>
                    <a:gridCol w="2175759">
                      <a:extLst>
                        <a:ext uri="{9D8B030D-6E8A-4147-A177-3AD203B41FA5}">
                          <a16:colId xmlns:a16="http://schemas.microsoft.com/office/drawing/2014/main" xmlns="" val="2394581436"/>
                        </a:ext>
                      </a:extLst>
                    </a:gridCol>
                    <a:gridCol w="2133949">
                      <a:extLst>
                        <a:ext uri="{9D8B030D-6E8A-4147-A177-3AD203B41FA5}">
                          <a16:colId xmlns:a16="http://schemas.microsoft.com/office/drawing/2014/main" xmlns="" val="1809176308"/>
                        </a:ext>
                      </a:extLst>
                    </a:gridCol>
                  </a:tblGrid>
                  <a:tr h="711200"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Автомобіль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швидкість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час</a:t>
                          </a:r>
                          <a:r>
                            <a:rPr lang="uk-UA" baseline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руху </a:t>
                          </a:r>
                          <a:r>
                            <a:rPr lang="uk-UA" baseline="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1800" b="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uk-UA" sz="1800" b="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uk-UA" sz="1800" b="0" dirty="0" err="1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год</a:t>
                          </a:r>
                          <a:endParaRPr lang="en-US" sz="1800" b="0" dirty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Відстань   </a:t>
                          </a:r>
                          <a: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 =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𝜗</m:t>
                              </m:r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uk-UA" sz="1800" i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29172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І 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2,5</a:t>
                          </a:r>
                          <a:r>
                            <a:rPr lang="uk-UA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год.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602012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ІІ 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х+10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2,5</a:t>
                          </a:r>
                          <a:r>
                            <a:rPr lang="uk-UA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uk-UA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год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627779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8002018"/>
                  </p:ext>
                </p:extLst>
              </p:nvPr>
            </p:nvGraphicFramePr>
            <p:xfrm>
              <a:off x="1634066" y="1024467"/>
              <a:ext cx="8619416" cy="1452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4854">
                      <a:extLst>
                        <a:ext uri="{9D8B030D-6E8A-4147-A177-3AD203B41FA5}">
                          <a16:colId xmlns="" xmlns:a16="http://schemas.microsoft.com/office/drawing/2014/main" val="1742654965"/>
                        </a:ext>
                      </a:extLst>
                    </a:gridCol>
                    <a:gridCol w="2154854">
                      <a:extLst>
                        <a:ext uri="{9D8B030D-6E8A-4147-A177-3AD203B41FA5}">
                          <a16:colId xmlns="" xmlns:a16="http://schemas.microsoft.com/office/drawing/2014/main" val="2627219851"/>
                        </a:ext>
                      </a:extLst>
                    </a:gridCol>
                    <a:gridCol w="2175759">
                      <a:extLst>
                        <a:ext uri="{9D8B030D-6E8A-4147-A177-3AD203B41FA5}">
                          <a16:colId xmlns="" xmlns:a16="http://schemas.microsoft.com/office/drawing/2014/main" val="2394581436"/>
                        </a:ext>
                      </a:extLst>
                    </a:gridCol>
                    <a:gridCol w="2133949">
                      <a:extLst>
                        <a:ext uri="{9D8B030D-6E8A-4147-A177-3AD203B41FA5}">
                          <a16:colId xmlns="" xmlns:a16="http://schemas.microsoft.com/office/drawing/2014/main" val="1809176308"/>
                        </a:ext>
                      </a:extLst>
                    </a:gridCol>
                  </a:tblGrid>
                  <a:tr h="711200"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Автомобіль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швидкість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час</a:t>
                          </a:r>
                          <a:r>
                            <a:rPr lang="uk-UA" baseline="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руху </a:t>
                          </a:r>
                          <a:r>
                            <a:rPr lang="uk-UA" baseline="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1800" b="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uk-UA" sz="1800" b="0" dirty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uk-UA" sz="1800" b="0" dirty="0" err="1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год</a:t>
                          </a:r>
                          <a:endParaRPr lang="en-US" sz="1800" b="0" dirty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4000" t="-4274" r="-286" b="-117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29172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І 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2,5</a:t>
                          </a:r>
                          <a:r>
                            <a:rPr lang="uk-UA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год.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602012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ІІ 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х+10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2,5</a:t>
                          </a:r>
                          <a:r>
                            <a:rPr lang="uk-UA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uk-UA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год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26277799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Группа 4"/>
          <p:cNvGrpSpPr/>
          <p:nvPr/>
        </p:nvGrpSpPr>
        <p:grpSpPr>
          <a:xfrm flipV="1">
            <a:off x="4212371" y="1903268"/>
            <a:ext cx="949476" cy="365762"/>
            <a:chOff x="2717074" y="3901440"/>
            <a:chExt cx="1497875" cy="36576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927566" y="3901440"/>
              <a:ext cx="287383" cy="365762"/>
              <a:chOff x="3927566" y="3901440"/>
              <a:chExt cx="287383" cy="365762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927566" y="3901440"/>
                <a:ext cx="2873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4214949" y="3901440"/>
                <a:ext cx="0" cy="3657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Прямая со стрелкой 6"/>
            <p:cNvCxnSpPr/>
            <p:nvPr/>
          </p:nvCxnSpPr>
          <p:spPr>
            <a:xfrm flipH="1">
              <a:off x="2717074" y="4249030"/>
              <a:ext cx="1497875" cy="12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001656" y="1102267"/>
                <a:ext cx="9437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𝝑</m:t>
                    </m:r>
                  </m:oMath>
                </a14:m>
                <a:r>
                  <a:rPr lang="uk-UA" sz="14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км/год </a:t>
                </a:r>
                <a:endParaRPr lang="en-US" sz="1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656" y="1102267"/>
                <a:ext cx="943720" cy="307777"/>
              </a:xfrm>
              <a:prstGeom prst="rect">
                <a:avLst/>
              </a:prstGeom>
              <a:blipFill rotWithShape="1">
                <a:blip r:embed="rId3"/>
                <a:stretch>
                  <a:fillRect t="-2000" r="-1290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9268484" y="1772640"/>
            <a:ext cx="226423" cy="627017"/>
            <a:chOff x="7959634" y="2342606"/>
            <a:chExt cx="226423" cy="627017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7959634" y="2342606"/>
              <a:ext cx="226423" cy="304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7994469" y="2647406"/>
              <a:ext cx="191588" cy="3222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9233649" y="1869216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325 км </a:t>
            </a:r>
            <a:endParaRPr lang="ru-RU" dirty="0"/>
          </a:p>
        </p:txBody>
      </p:sp>
      <p:pic>
        <p:nvPicPr>
          <p:cNvPr id="1027" name="Picture 3" descr="C:\Users\38068\Desktop\big_2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9" b="55831"/>
          <a:stretch/>
        </p:blipFill>
        <p:spPr bwMode="auto">
          <a:xfrm>
            <a:off x="931333" y="0"/>
            <a:ext cx="11175999" cy="9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60865" y="2569458"/>
            <a:ext cx="11159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  х км/</a:t>
            </a:r>
            <a:r>
              <a:rPr lang="uk-UA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швидкість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 автомобіля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 швидкість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х+10)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км/год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2,5 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автомобіль подолав відстань 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х км, </a:t>
            </a:r>
          </a:p>
          <a:p>
            <a:pPr lvl="0"/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другий  автомобіль 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uk-UA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2,5(х+10)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2466" y="3523565"/>
            <a:ext cx="6096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2,5х + 2,5(х+10) = 325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30021" y="1724659"/>
            <a:ext cx="110362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30020" y="2084364"/>
            <a:ext cx="1103627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2,5(х+10)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2466" y="3997867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2,5х +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2,5х+2,5 *10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325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347133" y="4292600"/>
            <a:ext cx="4318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90600" y="4292600"/>
            <a:ext cx="35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1557867" y="4300935"/>
            <a:ext cx="618066" cy="59398"/>
          </a:xfrm>
          <a:custGeom>
            <a:avLst/>
            <a:gdLst>
              <a:gd name="connsiteX0" fmla="*/ 0 w 618066"/>
              <a:gd name="connsiteY0" fmla="*/ 59398 h 59398"/>
              <a:gd name="connsiteX1" fmla="*/ 25400 w 618066"/>
              <a:gd name="connsiteY1" fmla="*/ 17065 h 59398"/>
              <a:gd name="connsiteX2" fmla="*/ 50800 w 618066"/>
              <a:gd name="connsiteY2" fmla="*/ 8598 h 59398"/>
              <a:gd name="connsiteX3" fmla="*/ 169333 w 618066"/>
              <a:gd name="connsiteY3" fmla="*/ 17065 h 59398"/>
              <a:gd name="connsiteX4" fmla="*/ 220133 w 618066"/>
              <a:gd name="connsiteY4" fmla="*/ 42465 h 59398"/>
              <a:gd name="connsiteX5" fmla="*/ 254000 w 618066"/>
              <a:gd name="connsiteY5" fmla="*/ 25532 h 59398"/>
              <a:gd name="connsiteX6" fmla="*/ 423333 w 618066"/>
              <a:gd name="connsiteY6" fmla="*/ 17065 h 59398"/>
              <a:gd name="connsiteX7" fmla="*/ 491066 w 618066"/>
              <a:gd name="connsiteY7" fmla="*/ 8598 h 59398"/>
              <a:gd name="connsiteX8" fmla="*/ 516466 w 618066"/>
              <a:gd name="connsiteY8" fmla="*/ 132 h 59398"/>
              <a:gd name="connsiteX9" fmla="*/ 575733 w 618066"/>
              <a:gd name="connsiteY9" fmla="*/ 33998 h 59398"/>
              <a:gd name="connsiteX10" fmla="*/ 618066 w 618066"/>
              <a:gd name="connsiteY10" fmla="*/ 17065 h 5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8066" h="59398">
                <a:moveTo>
                  <a:pt x="0" y="59398"/>
                </a:moveTo>
                <a:cubicBezTo>
                  <a:pt x="8467" y="45287"/>
                  <a:pt x="13764" y="28701"/>
                  <a:pt x="25400" y="17065"/>
                </a:cubicBezTo>
                <a:cubicBezTo>
                  <a:pt x="31711" y="10754"/>
                  <a:pt x="41875" y="8598"/>
                  <a:pt x="50800" y="8598"/>
                </a:cubicBezTo>
                <a:cubicBezTo>
                  <a:pt x="90412" y="8598"/>
                  <a:pt x="129822" y="14243"/>
                  <a:pt x="169333" y="17065"/>
                </a:cubicBezTo>
                <a:cubicBezTo>
                  <a:pt x="178648" y="23275"/>
                  <a:pt x="205700" y="44527"/>
                  <a:pt x="220133" y="42465"/>
                </a:cubicBezTo>
                <a:cubicBezTo>
                  <a:pt x="232628" y="40680"/>
                  <a:pt x="241476" y="27097"/>
                  <a:pt x="254000" y="25532"/>
                </a:cubicBezTo>
                <a:cubicBezTo>
                  <a:pt x="310078" y="18522"/>
                  <a:pt x="366889" y="19887"/>
                  <a:pt x="423333" y="17065"/>
                </a:cubicBezTo>
                <a:cubicBezTo>
                  <a:pt x="445911" y="14243"/>
                  <a:pt x="468680" y="12668"/>
                  <a:pt x="491066" y="8598"/>
                </a:cubicBezTo>
                <a:cubicBezTo>
                  <a:pt x="499847" y="7002"/>
                  <a:pt x="507631" y="-1130"/>
                  <a:pt x="516466" y="132"/>
                </a:cubicBezTo>
                <a:cubicBezTo>
                  <a:pt x="530138" y="2085"/>
                  <a:pt x="563450" y="25810"/>
                  <a:pt x="575733" y="33998"/>
                </a:cubicBezTo>
                <a:cubicBezTo>
                  <a:pt x="605829" y="13934"/>
                  <a:pt x="590957" y="17065"/>
                  <a:pt x="618066" y="17065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2446867" y="4275667"/>
            <a:ext cx="372533" cy="76200"/>
          </a:xfrm>
          <a:custGeom>
            <a:avLst/>
            <a:gdLst>
              <a:gd name="connsiteX0" fmla="*/ 0 w 372533"/>
              <a:gd name="connsiteY0" fmla="*/ 16933 h 76200"/>
              <a:gd name="connsiteX1" fmla="*/ 50800 w 372533"/>
              <a:gd name="connsiteY1" fmla="*/ 8466 h 76200"/>
              <a:gd name="connsiteX2" fmla="*/ 160866 w 372533"/>
              <a:gd name="connsiteY2" fmla="*/ 33866 h 76200"/>
              <a:gd name="connsiteX3" fmla="*/ 237066 w 372533"/>
              <a:gd name="connsiteY3" fmla="*/ 67733 h 76200"/>
              <a:gd name="connsiteX4" fmla="*/ 262466 w 372533"/>
              <a:gd name="connsiteY4" fmla="*/ 76200 h 76200"/>
              <a:gd name="connsiteX5" fmla="*/ 304800 w 372533"/>
              <a:gd name="connsiteY5" fmla="*/ 42333 h 76200"/>
              <a:gd name="connsiteX6" fmla="*/ 330200 w 372533"/>
              <a:gd name="connsiteY6" fmla="*/ 33866 h 76200"/>
              <a:gd name="connsiteX7" fmla="*/ 372533 w 372533"/>
              <a:gd name="connsiteY7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533" h="76200">
                <a:moveTo>
                  <a:pt x="0" y="16933"/>
                </a:moveTo>
                <a:cubicBezTo>
                  <a:pt x="16933" y="14111"/>
                  <a:pt x="33667" y="7395"/>
                  <a:pt x="50800" y="8466"/>
                </a:cubicBezTo>
                <a:cubicBezTo>
                  <a:pt x="96783" y="11340"/>
                  <a:pt x="122871" y="21202"/>
                  <a:pt x="160866" y="33866"/>
                </a:cubicBezTo>
                <a:cubicBezTo>
                  <a:pt x="201118" y="60702"/>
                  <a:pt x="176611" y="47581"/>
                  <a:pt x="237066" y="67733"/>
                </a:cubicBezTo>
                <a:lnTo>
                  <a:pt x="262466" y="76200"/>
                </a:lnTo>
                <a:cubicBezTo>
                  <a:pt x="278217" y="60449"/>
                  <a:pt x="283438" y="53014"/>
                  <a:pt x="304800" y="42333"/>
                </a:cubicBezTo>
                <a:cubicBezTo>
                  <a:pt x="312782" y="38342"/>
                  <a:pt x="321733" y="36688"/>
                  <a:pt x="330200" y="33866"/>
                </a:cubicBezTo>
                <a:cubicBezTo>
                  <a:pt x="360062" y="4004"/>
                  <a:pt x="344890" y="13821"/>
                  <a:pt x="372533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62466" y="4480468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325 - 25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6021" y="4834467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5х = 300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2466" y="5203799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= 300 : 5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98975" y="5640401"/>
            <a:ext cx="83388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= 60</a:t>
            </a:r>
            <a:endParaRPr lang="ru-RU" dirty="0"/>
          </a:p>
        </p:txBody>
      </p:sp>
      <p:sp>
        <p:nvSpPr>
          <p:cNvPr id="1024" name="Прямоугольник 1023"/>
          <p:cNvSpPr/>
          <p:nvPr/>
        </p:nvSpPr>
        <p:spPr>
          <a:xfrm>
            <a:off x="4087816" y="4260334"/>
            <a:ext cx="434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км/</a:t>
            </a:r>
            <a:r>
              <a:rPr lang="uk-UA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швидкість першого 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endParaRPr lang="ru-RU" dirty="0"/>
          </a:p>
        </p:txBody>
      </p:sp>
      <p:sp>
        <p:nvSpPr>
          <p:cNvPr id="1025" name="Прямоугольник 1024"/>
          <p:cNvSpPr/>
          <p:nvPr/>
        </p:nvSpPr>
        <p:spPr>
          <a:xfrm>
            <a:off x="4212371" y="4665134"/>
            <a:ext cx="5571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другого  (х+10) км/год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+ 10 =70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uk-UA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Прямоугольник 1027"/>
          <p:cNvSpPr/>
          <p:nvPr/>
        </p:nvSpPr>
        <p:spPr>
          <a:xfrm>
            <a:off x="5658594" y="5388465"/>
            <a:ext cx="3242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/>
      <p:bldP spid="26" grpId="0" animBg="1"/>
      <p:bldP spid="27" grpId="0" animBg="1"/>
      <p:bldP spid="28" grpId="0"/>
      <p:bldP spid="30" grpId="0"/>
      <p:bldP spid="31" grpId="0" animBg="1"/>
      <p:bldP spid="1025" grpId="0"/>
      <p:bldP spid="10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56476" y="65705"/>
            <a:ext cx="2628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54628" y="650480"/>
                <a:ext cx="89524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Увага! Відстань знаходимо за формулою 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𝜗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uk-UA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де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𝜗</m:t>
                    </m:r>
                  </m:oMath>
                </a14:m>
                <a:r>
                  <a:rPr lang="uk-UA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швидкість, 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uk-UA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час</a:t>
                </a:r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28" y="650480"/>
                <a:ext cx="8952411" cy="707886"/>
              </a:xfrm>
              <a:prstGeom prst="rect">
                <a:avLst/>
              </a:prstGeom>
              <a:blipFill>
                <a:blip r:embed="rId2"/>
                <a:stretch>
                  <a:fillRect l="-681" t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39634" y="991189"/>
            <a:ext cx="11730446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руху пішохода на 8 км/год менша від швидкості велосипедиста. Одну й ту саму відстань велосипедист подолав за 2 год, а пішохід  - за 6 год. Знайдіть швидкість руху пішохода і велосипедиста.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729814"/>
                  </p:ext>
                </p:extLst>
              </p:nvPr>
            </p:nvGraphicFramePr>
            <p:xfrm>
              <a:off x="1654628" y="2146663"/>
              <a:ext cx="8128000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xmlns="" val="165095909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xmlns="" val="358425346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xmlns="" val="367404730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xmlns="" val="18083858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uk-UA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uk-UA" sz="20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км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𝜗</m:t>
                              </m:r>
                            </m:oMath>
                          </a14:m>
                          <a:r>
                            <a:rPr lang="uk-UA" sz="20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км/год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uk-UA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год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057159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Пішохід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6х              рівні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29086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Велосипедист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2(х + 8)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х </a:t>
                          </a:r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+ 8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1330099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729814"/>
                  </p:ext>
                </p:extLst>
              </p:nvPr>
            </p:nvGraphicFramePr>
            <p:xfrm>
              <a:off x="1654628" y="2146663"/>
              <a:ext cx="8128000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65095909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8425346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7404730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0838585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uk-UA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uk-UA" sz="20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км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7692" r="-100898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uk-UA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год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71599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Пішохід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6х              рівні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908612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Велосипедист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2(х + 8)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20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х </a:t>
                          </a:r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+ 8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300995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Группа 5"/>
          <p:cNvGrpSpPr/>
          <p:nvPr/>
        </p:nvGrpSpPr>
        <p:grpSpPr>
          <a:xfrm>
            <a:off x="4643264" y="2708366"/>
            <a:ext cx="226423" cy="627017"/>
            <a:chOff x="7959634" y="2342606"/>
            <a:chExt cx="226423" cy="62701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7959634" y="2342606"/>
              <a:ext cx="226423" cy="304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7994469" y="2647406"/>
              <a:ext cx="191588" cy="3222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1834" y="3335383"/>
            <a:ext cx="1127324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  х км/</a:t>
            </a:r>
            <a:r>
              <a:rPr lang="uk-UA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швидкість пішохода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 швидкість велосипедиста – (х+8) км/год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2 год велосипедист подолав відстань 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2(х + 8) км,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пішохід за 6 год 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(6х) км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умовою задачі ці відстані рівні.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Маємо рівняння: 2(х + 8) = 6х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2х + 16 = 6х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2х - 6х = - 16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-4х = - 16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х = -16 : (-4)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х = 4 (км/год) – швидкість пішохода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+ 8 = 12 (км/год) – швидкість велосипедиста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Відповідь: 4 км/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12 км/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7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635" y="130629"/>
            <a:ext cx="11129554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Катер подолав певну відстань за течією річки за 1,6 год, а на зворотний шлях витратив 2,4 год. Знайдіть швидкість течії річки, якщо власна швидкість катера дорівнює 12,5 км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2945519"/>
                  </p:ext>
                </p:extLst>
              </p:nvPr>
            </p:nvGraphicFramePr>
            <p:xfrm>
              <a:off x="0" y="1281369"/>
              <a:ext cx="7903029" cy="144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3223">
                      <a:extLst>
                        <a:ext uri="{9D8B030D-6E8A-4147-A177-3AD203B41FA5}">
                          <a16:colId xmlns:a16="http://schemas.microsoft.com/office/drawing/2014/main" xmlns="" val="4041343847"/>
                        </a:ext>
                      </a:extLst>
                    </a:gridCol>
                    <a:gridCol w="1959428">
                      <a:extLst>
                        <a:ext uri="{9D8B030D-6E8A-4147-A177-3AD203B41FA5}">
                          <a16:colId xmlns:a16="http://schemas.microsoft.com/office/drawing/2014/main" xmlns="" val="3551605647"/>
                        </a:ext>
                      </a:extLst>
                    </a:gridCol>
                    <a:gridCol w="1255987">
                      <a:extLst>
                        <a:ext uri="{9D8B030D-6E8A-4147-A177-3AD203B41FA5}">
                          <a16:colId xmlns:a16="http://schemas.microsoft.com/office/drawing/2014/main" xmlns="" val="2712185068"/>
                        </a:ext>
                      </a:extLst>
                    </a:gridCol>
                    <a:gridCol w="1352122">
                      <a:extLst>
                        <a:ext uri="{9D8B030D-6E8A-4147-A177-3AD203B41FA5}">
                          <a16:colId xmlns:a16="http://schemas.microsoft.com/office/drawing/2014/main" xmlns="" val="248752445"/>
                        </a:ext>
                      </a:extLst>
                    </a:gridCol>
                    <a:gridCol w="1267615">
                      <a:extLst>
                        <a:ext uri="{9D8B030D-6E8A-4147-A177-3AD203B41FA5}">
                          <a16:colId xmlns:a16="http://schemas.microsoft.com/office/drawing/2014/main" xmlns="" val="1536094464"/>
                        </a:ext>
                      </a:extLst>
                    </a:gridCol>
                    <a:gridCol w="774654">
                      <a:extLst>
                        <a:ext uri="{9D8B030D-6E8A-4147-A177-3AD203B41FA5}">
                          <a16:colId xmlns:a16="http://schemas.microsoft.com/office/drawing/2014/main" xmlns="" val="821971841"/>
                        </a:ext>
                      </a:extLst>
                    </a:gridCol>
                  </a:tblGrid>
                  <a:tr h="638871">
                    <a:tc>
                      <a:txBody>
                        <a:bodyPr/>
                        <a:lstStyle/>
                        <a:p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uk-UA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uk-UA" sz="20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км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𝜗</m:t>
                              </m:r>
                            </m:oMath>
                          </a14:m>
                          <a:r>
                            <a:rPr lang="uk-UA" sz="20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км/год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𝜗</m:t>
                              </m:r>
                            </m:oMath>
                          </a14:m>
                          <a:r>
                            <a:rPr lang="uk-UA" sz="20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км/год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uk-UA" sz="20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власна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𝜗</m:t>
                              </m:r>
                            </m:oMath>
                          </a14:m>
                          <a:r>
                            <a:rPr lang="uk-UA" sz="1800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км/год 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uk-UA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течії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uk-UA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год</a:t>
                          </a:r>
                          <a:endParaRPr lang="en-US" sz="18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7438843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 течією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   </a:t>
                          </a:r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рівні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12,5 + х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903852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Проти течії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12,5 - х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2,4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015824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2945519"/>
                  </p:ext>
                </p:extLst>
              </p:nvPr>
            </p:nvGraphicFramePr>
            <p:xfrm>
              <a:off x="0" y="1281369"/>
              <a:ext cx="7903029" cy="144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322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041343847"/>
                        </a:ext>
                      </a:extLst>
                    </a:gridCol>
                    <a:gridCol w="19594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51605647"/>
                        </a:ext>
                      </a:extLst>
                    </a:gridCol>
                    <a:gridCol w="125598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12185068"/>
                        </a:ext>
                      </a:extLst>
                    </a:gridCol>
                    <a:gridCol w="135212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8752445"/>
                        </a:ext>
                      </a:extLst>
                    </a:gridCol>
                    <a:gridCol w="126761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536094464"/>
                        </a:ext>
                      </a:extLst>
                    </a:gridCol>
                    <a:gridCol w="77465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219718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uk-UA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uk-UA" sz="20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км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58738" t="-4348" r="-270874" b="-11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32883" t="-4348" r="-151351" b="-11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62019" t="-4348" r="-61538" b="-11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uk-UA" sz="1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год</a:t>
                          </a:r>
                          <a:endParaRPr lang="en-US" sz="18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438843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 течією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   </a:t>
                          </a:r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рівні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12,5 + х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03852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Проти течії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12,5 - х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2,4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015824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Прямоугольник 6"/>
          <p:cNvSpPr/>
          <p:nvPr/>
        </p:nvSpPr>
        <p:spPr>
          <a:xfrm>
            <a:off x="3069494" y="2674500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1685" y="2991411"/>
            <a:ext cx="117173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 швидкість течії річки х км/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швидкість катера за течією річки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(12,5 + х) км/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проти течії річки – (12,5 – х) км/год. 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1,6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катер подолав відстань 1,6(12,5 +х) км, а за 2,4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2,4 (12,5-х) км.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умовою задачі ці відстані рівні.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Маємо рівняння: 1,6(12,5 + х)  = 2,4 (12,5 -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20 + 1,6х = 30 – 2,4х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1,6х + 2,4х = - 20 + 30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4х = 10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х =10 : 4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х = 2,5 (км/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швидкість течії річки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4 км/год.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422578" y="2047483"/>
            <a:ext cx="226423" cy="627017"/>
            <a:chOff x="7959634" y="2342606"/>
            <a:chExt cx="226423" cy="627017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7959634" y="2342606"/>
              <a:ext cx="226423" cy="304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7994469" y="2647406"/>
              <a:ext cx="191588" cy="3222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Объект 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7226745"/>
              </p:ext>
            </p:extLst>
          </p:nvPr>
        </p:nvGraphicFramePr>
        <p:xfrm>
          <a:off x="8009467" y="1221847"/>
          <a:ext cx="345972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1231366" imgH="241195" progId="Equation.DSMT4">
                  <p:embed/>
                </p:oleObj>
              </mc:Choice>
              <mc:Fallback>
                <p:oleObj name="Equation" r:id="rId6" imgW="1231366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9467" y="1221847"/>
                        <a:ext cx="3459722" cy="698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13679012"/>
              </p:ext>
            </p:extLst>
          </p:nvPr>
        </p:nvGraphicFramePr>
        <p:xfrm>
          <a:off x="7992533" y="1999812"/>
          <a:ext cx="3476656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8" imgW="1371600" imgH="241300" progId="Equation.DSMT4">
                  <p:embed/>
                </p:oleObj>
              </mc:Choice>
              <mc:Fallback>
                <p:oleObj name="Equation" r:id="rId8" imgW="13716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2533" y="1999812"/>
                        <a:ext cx="3476656" cy="67468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76896" y="1982951"/>
            <a:ext cx="127631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1,6(12,5+х)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03345" y="2352283"/>
            <a:ext cx="1223412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2,4(12,5-х)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6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9654" y="65705"/>
            <a:ext cx="4670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3738" y="650480"/>
            <a:ext cx="10310948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бочці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вдвічі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бензину,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бочки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відлили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л бензину, а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бочки додали 70 л, то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бочках бензину стало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бензину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бочці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437861"/>
              </p:ext>
            </p:extLst>
          </p:nvPr>
        </p:nvGraphicFramePr>
        <p:xfrm>
          <a:off x="1066800" y="195769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174265496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6272198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3945814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809176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Бензин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Було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Змінилось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917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бочка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2х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2х – 50     порівну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2012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бочка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+ 70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27779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4775" y="3613666"/>
                <a:ext cx="1159981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у другій бочці – х л, тоді у першій бочці 2х л, коли з першої бочки відлили 50 л, в ній стало (2х-50) л, а коли до другої бочки додали 70 л, в ній стало (х + 70) л. А за умовою задачі в обох бочках стало порівну.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 рівняння: 2х – 50 = х + 70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2х – х = 50 + 70</a:t>
                </a:r>
              </a:p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х = 120 (л) – бензину було у другій бочці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uk-U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120=240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(л) – бензину було  у першій бочці</a:t>
                </a:r>
              </a:p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240 л, 120 л.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75" y="3613666"/>
                <a:ext cx="11599817" cy="2031325"/>
              </a:xfrm>
              <a:prstGeom prst="rect">
                <a:avLst/>
              </a:prstGeom>
              <a:blipFill>
                <a:blip r:embed="rId2"/>
                <a:stretch>
                  <a:fillRect l="-420" t="-18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7959634" y="2342606"/>
            <a:ext cx="226423" cy="627017"/>
            <a:chOff x="7959634" y="2342606"/>
            <a:chExt cx="226423" cy="627017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7959634" y="2342606"/>
              <a:ext cx="226423" cy="304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7994469" y="2647406"/>
              <a:ext cx="191588" cy="32221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5368557" y="3244334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25172347SlideId2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25172424SlideId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25172424SlideId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25172424SlideId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25172424SlideId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25172424SlideId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25172424SlideId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25172424SlideId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25172424SlideId261"/>
</p:tagLst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837</TotalTime>
  <Words>2379</Words>
  <Application>Microsoft Office PowerPoint</Application>
  <PresentationFormat>Произвольный</PresentationFormat>
  <Paragraphs>270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Капля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Задачі на рух </vt:lpstr>
      <vt:lpstr>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380682374182</cp:lastModifiedBy>
  <cp:revision>89</cp:revision>
  <dcterms:created xsi:type="dcterms:W3CDTF">2020-04-23T12:10:05Z</dcterms:created>
  <dcterms:modified xsi:type="dcterms:W3CDTF">2021-04-21T09:04:10Z</dcterms:modified>
</cp:coreProperties>
</file>