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7" r:id="rId8"/>
    <p:sldId id="266" r:id="rId9"/>
    <p:sldId id="263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  <p:sldId id="278" r:id="rId19"/>
    <p:sldId id="279" r:id="rId20"/>
    <p:sldId id="277" r:id="rId21"/>
    <p:sldId id="280" r:id="rId22"/>
    <p:sldId id="281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65" autoAdjust="0"/>
    <p:restoredTop sz="94660"/>
  </p:normalViewPr>
  <p:slideViewPr>
    <p:cSldViewPr>
      <p:cViewPr varScale="1">
        <p:scale>
          <a:sx n="68" d="100"/>
          <a:sy n="68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" TargetMode="External"/><Relationship Id="rId2" Type="http://schemas.openxmlformats.org/officeDocument/2006/relationships/hyperlink" Target="https://www.google.com/search?rlz=1C1GGRV_enUA751UA752&amp;sxsr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ogle.com/search?q=%D0%B2%D0%B8%D0%BA%D0%B8%D0%BF%D0%B5%D0%B4%D1%96%D1%8F&amp;rl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Закріплення й удосконалення письма великих, малих букв та пунктуаційних знаків. Правила запису діалогічного тексту. Складання історії з використанням діалогу</a:t>
            </a:r>
            <a:endParaRPr lang="ru-RU" sz="3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7854696" cy="3440824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algn="just"/>
            <a:r>
              <a:rPr lang="uk-UA" dirty="0" smtClean="0"/>
              <a:t>- удосконалити навички каліграфічного письма великих та малих букв українського алфавіту;</a:t>
            </a:r>
          </a:p>
          <a:p>
            <a:pPr algn="just"/>
            <a:r>
              <a:rPr lang="uk-UA" dirty="0" smtClean="0"/>
              <a:t>-  закріплювати навички запису діалогу;</a:t>
            </a:r>
          </a:p>
          <a:p>
            <a:pPr algn="just"/>
            <a:r>
              <a:rPr lang="uk-UA" dirty="0" smtClean="0"/>
              <a:t>- сприяти розширенню знань та світогляду учнів;</a:t>
            </a:r>
          </a:p>
          <a:p>
            <a:pPr algn="just"/>
            <a:r>
              <a:rPr lang="uk-UA" dirty="0" smtClean="0"/>
              <a:t>- викликати інтерес до навчання. 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7800" y="6223980"/>
            <a:ext cx="40862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1600" dirty="0" smtClean="0">
                <a:solidFill>
                  <a:prstClr val="white"/>
                </a:solidFill>
              </a:rPr>
              <a:t>Вчитель початкових класів</a:t>
            </a:r>
          </a:p>
          <a:p>
            <a:pPr marR="45720" lvl="0" algn="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1600" dirty="0" smtClean="0">
                <a:solidFill>
                  <a:prstClr val="white"/>
                </a:solidFill>
              </a:rPr>
              <a:t>Ісай А.І.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780928"/>
            <a:ext cx="923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6 739 м</a:t>
            </a:r>
            <a:endParaRPr lang="ru-RU" dirty="0"/>
          </a:p>
        </p:txBody>
      </p:sp>
      <p:pic>
        <p:nvPicPr>
          <p:cNvPr id="36865" name="Picture 1" descr="C:\Users\Admin\Desktop\53385-samyj-vysokij-vul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87675" cy="22407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492896"/>
            <a:ext cx="291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Найвищий діючий вулкан</a:t>
            </a:r>
          </a:p>
          <a:p>
            <a:r>
              <a:rPr lang="uk-UA" dirty="0" err="1" smtClean="0"/>
              <a:t>Льюльяйльяко</a:t>
            </a:r>
            <a:r>
              <a:rPr lang="uk-UA" dirty="0" smtClean="0"/>
              <a:t> -</a:t>
            </a:r>
            <a:endParaRPr lang="ru-RU" dirty="0"/>
          </a:p>
        </p:txBody>
      </p:sp>
      <p:sp>
        <p:nvSpPr>
          <p:cNvPr id="36867" name="AutoShape 3" descr="Водоспад Анхель, Венесуела — детальна інформація з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9" name="AutoShape 5" descr="ᐈ Водоспад Анхель | Discover.in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1" name="Picture 7" descr="Водоспад Анхель - найвищий водоспад у світі і найголовніша пам'ятка  Венесуели (12 фото) - ВСВІТІ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92080" y="188640"/>
            <a:ext cx="3587983" cy="21602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32040" y="24208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Найвищий водоспад </a:t>
            </a:r>
            <a:r>
              <a:rPr lang="uk-UA" dirty="0" err="1" smtClean="0"/>
              <a:t>Анхель</a:t>
            </a:r>
            <a:r>
              <a:rPr lang="uk-UA" dirty="0" smtClean="0"/>
              <a:t> – 979 м   </a:t>
            </a:r>
            <a:endParaRPr lang="ru-RU" dirty="0"/>
          </a:p>
        </p:txBody>
      </p:sp>
      <p:sp>
        <p:nvSpPr>
          <p:cNvPr id="36873" name="AutoShape 9" descr="Бассейн Амазонки - frwiki.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5" name="AutoShape 11" descr="Амазонская низменность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7" name="AutoShape 13" descr="Амазонская Низменность: &quot;Волшебный Мир Амазонии&quot; - Hasta Pro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8" name="Picture 14" descr="C:\Users\Admin\Desktop\cuenca-del-amazonas-min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2627784" y="3140968"/>
            <a:ext cx="3874413" cy="273630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627784" y="6237312"/>
            <a:ext cx="421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Найповноводніша</a:t>
            </a:r>
            <a:r>
              <a:rPr lang="uk-UA" dirty="0" smtClean="0"/>
              <a:t> ріка світу Амазонка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Самая большая змея в м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65918" cy="1872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2204864"/>
            <a:ext cx="2019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Анаконда </a:t>
            </a:r>
            <a:r>
              <a:rPr lang="uk-UA" dirty="0" err="1" smtClean="0"/>
              <a:t>–до</a:t>
            </a:r>
            <a:r>
              <a:rPr lang="uk-UA" dirty="0" smtClean="0"/>
              <a:t> 10м</a:t>
            </a:r>
            <a:endParaRPr lang="ru-RU" dirty="0"/>
          </a:p>
        </p:txBody>
      </p:sp>
      <p:pic>
        <p:nvPicPr>
          <p:cNvPr id="39940" name="Picture 4" descr="Бразилец прыгнул в воду, спасаясь от пчел. Но его съели пираньи - BBC News  Русская служ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0648"/>
            <a:ext cx="3168352" cy="1782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7984" y="2132856"/>
            <a:ext cx="1034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Піранья</a:t>
            </a:r>
            <a:endParaRPr lang="ru-RU" dirty="0"/>
          </a:p>
        </p:txBody>
      </p:sp>
      <p:sp>
        <p:nvSpPr>
          <p:cNvPr id="39942" name="AutoShape 6" descr="Термітник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Термиты: краткое описание, образ жизни, как выглядят - фото и виде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143125" cy="2143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36296" y="2492896"/>
            <a:ext cx="12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Термітник</a:t>
            </a:r>
            <a:endParaRPr lang="ru-RU" dirty="0"/>
          </a:p>
        </p:txBody>
      </p:sp>
      <p:sp>
        <p:nvSpPr>
          <p:cNvPr id="39946" name="AutoShape 10" descr="Мурахоїд тварина. Середовище проживання і особливості мурахої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AutoShape 12" descr="Мурахоїд тварина. Середовище проживання і особливості мурахої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0" name="Picture 14" descr="Гігантський мурахої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634" y="3212976"/>
            <a:ext cx="1972419" cy="24532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3528" y="5949280"/>
            <a:ext cx="116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Мурахоїд</a:t>
            </a:r>
            <a:endParaRPr lang="ru-RU" dirty="0"/>
          </a:p>
        </p:txBody>
      </p:sp>
      <p:sp>
        <p:nvSpPr>
          <p:cNvPr id="39952" name="AutoShape 16" descr="Броненосцеві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4" name="Picture 18" descr="Броненосці — Вікіпеді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140967"/>
            <a:ext cx="2664296" cy="25824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491880" y="6021288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Панцерник</a:t>
            </a:r>
            <a:endParaRPr lang="ru-RU" dirty="0"/>
          </a:p>
        </p:txBody>
      </p:sp>
      <p:sp>
        <p:nvSpPr>
          <p:cNvPr id="39956" name="AutoShape 20" descr="Кондор: интересные факты – 7 Фактов про птицу кондо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58" name="Picture 22" descr="КОНДОРСКА ПТИЦА. КОНДОР НА ПТИЦИТЕ НАЧИН НА ЖИВОТ И МЕСТООБИТАНИЕ - ПТИЦ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19" y="3140968"/>
            <a:ext cx="3248361" cy="20882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876256" y="5445224"/>
            <a:ext cx="9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Кондор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ᐉ Кукурудза молода шт. — купити по ціні 32,30 грн/шт • Київ, Харків, Дніпро  • FRUIT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Кукурудза Брусни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Інтерфлора Україна : Кукурудза цукрова GSS3071 (Бондюелька) F1 (1 кг)"/>
          <p:cNvPicPr>
            <a:picLocks noChangeAspect="1" noChangeArrowheads="1"/>
          </p:cNvPicPr>
          <p:nvPr/>
        </p:nvPicPr>
        <p:blipFill>
          <a:blip r:embed="rId2" cstate="print"/>
          <a:srcRect t="37256"/>
          <a:stretch>
            <a:fillRect/>
          </a:stretch>
        </p:blipFill>
        <p:spPr bwMode="auto">
          <a:xfrm>
            <a:off x="323528" y="476672"/>
            <a:ext cx="2545097" cy="1944216"/>
          </a:xfrm>
          <a:prstGeom prst="rect">
            <a:avLst/>
          </a:prstGeom>
          <a:noFill/>
        </p:spPr>
      </p:pic>
      <p:sp>
        <p:nvSpPr>
          <p:cNvPr id="38920" name="AutoShape 8" descr="ᐉ Картопля — купити по ціні 8,10 грн/кг • Київ, Харків, Дніпро • FRUIT T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ᐉ Картопля — купити по ціні 8,10 грн/кг • Київ, Харків, Дніпро • FRUIT TI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581128"/>
            <a:ext cx="2018406" cy="1800200"/>
          </a:xfrm>
          <a:prstGeom prst="rect">
            <a:avLst/>
          </a:prstGeom>
          <a:noFill/>
        </p:spPr>
      </p:pic>
      <p:pic>
        <p:nvPicPr>
          <p:cNvPr id="38924" name="Picture 12" descr="Як пасинкувати томати правильно і для чого це потрібно робити –  ФастівNews.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6672"/>
            <a:ext cx="3451360" cy="2088232"/>
          </a:xfrm>
          <a:prstGeom prst="rect">
            <a:avLst/>
          </a:prstGeom>
          <a:noFill/>
        </p:spPr>
      </p:pic>
      <p:sp>
        <p:nvSpPr>
          <p:cNvPr id="38926" name="AutoShape 14" descr="Сорти гарбузів — і красиві, і смачні! | Опис і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8" name="Picture 16" descr="Чим для організму корисні гарбузи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3317938" cy="2160240"/>
          </a:xfrm>
          <a:prstGeom prst="rect">
            <a:avLst/>
          </a:prstGeom>
          <a:noFill/>
        </p:spPr>
      </p:pic>
      <p:sp>
        <p:nvSpPr>
          <p:cNvPr id="38930" name="AutoShape 18" descr="Цікаві факти про квасолю | 27 цікавих фактів про квасо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32" name="AutoShape 20" descr="Цікаві факти про квасолю | 27 цікавих фактів про квасол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4" name="Picture 22" descr="Особливості білої і червоної квасолі - Bonduel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6672"/>
            <a:ext cx="2143125" cy="2143125"/>
          </a:xfrm>
          <a:prstGeom prst="rect">
            <a:avLst/>
          </a:prstGeom>
          <a:noFill/>
        </p:spPr>
      </p:pic>
      <p:pic>
        <p:nvPicPr>
          <p:cNvPr id="38936" name="Picture 24" descr="Хинное дерево: фото и описание | Строительство. Деревянные и др. материал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140968"/>
            <a:ext cx="2486025" cy="3024336"/>
          </a:xfrm>
          <a:prstGeom prst="rect">
            <a:avLst/>
          </a:prstGeom>
          <a:noFill/>
        </p:spPr>
      </p:pic>
      <p:sp>
        <p:nvSpPr>
          <p:cNvPr id="38938" name="AutoShape 26" descr="Что такое каучуковое дерево? :: Почемучка. Ответы на детские вопро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9" name="Picture 27" descr="C:\Users\Admin\Desktop\DSC009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140968"/>
            <a:ext cx="2267744" cy="302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Північна Америка Третій за розміром материк на Землі"/>
          <p:cNvPicPr>
            <a:picLocks noChangeAspect="1" noChangeArrowheads="1"/>
          </p:cNvPicPr>
          <p:nvPr/>
        </p:nvPicPr>
        <p:blipFill>
          <a:blip r:embed="rId2" cstate="print"/>
          <a:srcRect l="2100" t="14000" r="50651" b="3401"/>
          <a:stretch>
            <a:fillRect/>
          </a:stretch>
        </p:blipFill>
        <p:spPr bwMode="auto">
          <a:xfrm>
            <a:off x="179512" y="0"/>
            <a:ext cx="3240360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293096"/>
            <a:ext cx="29732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Північна Америка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☆ Посмотрите самые большие кактусы Америки в Национальном парке Сагуаро в  Аризоне ☆ - Штаты Амер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2880320" cy="1921843"/>
          </a:xfrm>
          <a:prstGeom prst="rect">
            <a:avLst/>
          </a:prstGeom>
          <a:noFill/>
        </p:spPr>
      </p:pic>
      <p:pic>
        <p:nvPicPr>
          <p:cNvPr id="37894" name="Picture 6" descr="Правда ли, что секвойя может расти только в Амери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4761182" cy="3168352"/>
          </a:xfrm>
          <a:prstGeom prst="rect">
            <a:avLst/>
          </a:prstGeom>
          <a:noFill/>
        </p:spPr>
      </p:pic>
      <p:sp>
        <p:nvSpPr>
          <p:cNvPr id="37896" name="AutoShape 8" descr="Бизон напал на посетительницу парка Йеллоустон - BBC News Русская служб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8" name="AutoShape 10" descr="Биз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0" name="Picture 12" descr="Бизон (Bison bison): фото, виды, интересные факты"/>
          <p:cNvPicPr>
            <a:picLocks noChangeAspect="1" noChangeArrowheads="1"/>
          </p:cNvPicPr>
          <p:nvPr/>
        </p:nvPicPr>
        <p:blipFill>
          <a:blip r:embed="rId5" cstate="print"/>
          <a:srcRect l="14260" t="10714" r="7312" b="3571"/>
          <a:stretch>
            <a:fillRect/>
          </a:stretch>
        </p:blipFill>
        <p:spPr bwMode="auto">
          <a:xfrm>
            <a:off x="3635896" y="3501008"/>
            <a:ext cx="2376264" cy="1728192"/>
          </a:xfrm>
          <a:prstGeom prst="rect">
            <a:avLst/>
          </a:prstGeom>
          <a:noFill/>
        </p:spPr>
      </p:pic>
      <p:pic>
        <p:nvPicPr>
          <p:cNvPr id="37902" name="Picture 14" descr="Мускусний бик"/>
          <p:cNvPicPr>
            <a:picLocks noChangeAspect="1" noChangeArrowheads="1"/>
          </p:cNvPicPr>
          <p:nvPr/>
        </p:nvPicPr>
        <p:blipFill>
          <a:blip r:embed="rId6" cstate="print"/>
          <a:srcRect l="17966" t="16000" r="1189" b="8000"/>
          <a:stretch>
            <a:fillRect/>
          </a:stretch>
        </p:blipFill>
        <p:spPr bwMode="auto">
          <a:xfrm>
            <a:off x="3851920" y="5301208"/>
            <a:ext cx="1944216" cy="1368152"/>
          </a:xfrm>
          <a:prstGeom prst="rect">
            <a:avLst/>
          </a:prstGeom>
          <a:noFill/>
        </p:spPr>
      </p:pic>
      <p:sp>
        <p:nvSpPr>
          <p:cNvPr id="37904" name="AutoShape 16" descr="Самый большой гризли в мире - 74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6" name="AutoShape 18" descr="Медведь Кадьяк самый большой в мире (30 фото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8" name="AutoShape 20" descr="Пещерный медведь Кадья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9" name="Picture 21" descr="C:\Users\Admin\Desktop\1627127511_11-funart-pro-p-medved-kadyak-samii-bolshoi-v-mire-zhivotn-12.jpg"/>
          <p:cNvPicPr>
            <a:picLocks noChangeAspect="1" noChangeArrowheads="1"/>
          </p:cNvPicPr>
          <p:nvPr/>
        </p:nvPicPr>
        <p:blipFill>
          <a:blip r:embed="rId7" cstate="print"/>
          <a:srcRect l="14015" r="14352"/>
          <a:stretch>
            <a:fillRect/>
          </a:stretch>
        </p:blipFill>
        <p:spPr bwMode="auto">
          <a:xfrm>
            <a:off x="6156176" y="3789041"/>
            <a:ext cx="2987824" cy="234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72608" cy="252028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Ім’я материка в перекладі з латини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“південний”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означає і понині.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Тут дивні є небачені тварини,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також рідкісні ростуть рослини.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364088" y="1484784"/>
            <a:ext cx="254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Австралія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0" name="AutoShape 2" descr="25. Населення і політична карта | Географія материків і океанів, 7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Admin\Desktop\image23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95736" y="2204864"/>
            <a:ext cx="5112568" cy="439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✓ Трансгенний евкаліпт: для чого генетики створили цього динамічного  монстра 🛫🏝 Сайт про найцікавіші куточки нашого сві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60648"/>
            <a:ext cx="3653105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3140968"/>
            <a:ext cx="171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Евкаліпт -100м</a:t>
            </a:r>
            <a:endParaRPr lang="ru-RU" dirty="0"/>
          </a:p>
        </p:txBody>
      </p:sp>
      <p:pic>
        <p:nvPicPr>
          <p:cNvPr id="41988" name="Picture 4" descr="Розповідь про кенгуру - Dovidka.biz.ua"/>
          <p:cNvPicPr>
            <a:picLocks noChangeAspect="1" noChangeArrowheads="1"/>
          </p:cNvPicPr>
          <p:nvPr/>
        </p:nvPicPr>
        <p:blipFill>
          <a:blip r:embed="rId3" cstate="print"/>
          <a:srcRect l="6489" r="13484"/>
          <a:stretch>
            <a:fillRect/>
          </a:stretch>
        </p:blipFill>
        <p:spPr bwMode="auto">
          <a:xfrm>
            <a:off x="5220072" y="404664"/>
            <a:ext cx="3176661" cy="2232248"/>
          </a:xfrm>
          <a:prstGeom prst="rect">
            <a:avLst/>
          </a:prstGeom>
          <a:noFill/>
        </p:spPr>
      </p:pic>
      <p:pic>
        <p:nvPicPr>
          <p:cNvPr id="41990" name="Picture 6" descr="Коала: описание животного, где живут и сколько, чем питаетс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80928"/>
            <a:ext cx="1863923" cy="1872208"/>
          </a:xfrm>
          <a:prstGeom prst="rect">
            <a:avLst/>
          </a:prstGeom>
          <a:noFill/>
        </p:spPr>
      </p:pic>
      <p:pic>
        <p:nvPicPr>
          <p:cNvPr id="41992" name="Picture 8" descr="Качкодзьоб - Рідкісні тварин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77072"/>
            <a:ext cx="3000518" cy="2161038"/>
          </a:xfrm>
          <a:prstGeom prst="rect">
            <a:avLst/>
          </a:prstGeom>
          <a:noFill/>
        </p:spPr>
      </p:pic>
      <p:sp>
        <p:nvSpPr>
          <p:cNvPr id="41994" name="AutoShape 10" descr="Кто такая мать-ехид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6" name="AutoShape 12" descr="Ехидна — колючий шар, полный сюрпризов: поразительные факты об  австралийском эндем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7" name="Picture 13" descr="C:\Users\Admin\Desktop\Без назван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97152"/>
            <a:ext cx="2647950" cy="1724025"/>
          </a:xfrm>
          <a:prstGeom prst="rect">
            <a:avLst/>
          </a:prstGeom>
          <a:noFill/>
        </p:spPr>
      </p:pic>
      <p:pic>
        <p:nvPicPr>
          <p:cNvPr id="41999" name="Picture 15" descr="СТРАУС ЭМУ ᐈ Фото и описание ✓"/>
          <p:cNvPicPr>
            <a:picLocks noChangeAspect="1" noChangeArrowheads="1"/>
          </p:cNvPicPr>
          <p:nvPr/>
        </p:nvPicPr>
        <p:blipFill>
          <a:blip r:embed="rId7" cstate="print"/>
          <a:srcRect l="37377" r="16702"/>
          <a:stretch>
            <a:fillRect/>
          </a:stretch>
        </p:blipFill>
        <p:spPr bwMode="auto">
          <a:xfrm>
            <a:off x="6516216" y="3140968"/>
            <a:ext cx="2483768" cy="304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472608" cy="1800200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Ночі полярні, крига довічна.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Цей материк – земля не північна.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Розміром він не малий, не великий.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Тут, де не глянь, між снігів і льодин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птах поселився, що зветься пінгвін.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628800"/>
            <a:ext cx="199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Антарктида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AutoShape 2" descr="Антарктид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5" name="Picture 3" descr="C:\Users\Admin\Desktop\Antarctica_relief_location_map_ua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2132856"/>
            <a:ext cx="4256310" cy="4256312"/>
          </a:xfrm>
          <a:prstGeom prst="rect">
            <a:avLst/>
          </a:prstGeom>
          <a:noFill/>
        </p:spPr>
      </p:pic>
      <p:pic>
        <p:nvPicPr>
          <p:cNvPr id="44037" name="Picture 5" descr="Украинская антарктическая станция «Академик Вернадский» празднует юби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3780419" cy="21602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4653136"/>
            <a:ext cx="32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Українська арктична станція </a:t>
            </a:r>
          </a:p>
          <a:p>
            <a:r>
              <a:rPr lang="uk-UA" dirty="0" err="1" smtClean="0"/>
              <a:t>“Академік</a:t>
            </a:r>
            <a:r>
              <a:rPr lang="uk-UA" dirty="0" smtClean="0"/>
              <a:t> </a:t>
            </a:r>
            <a:r>
              <a:rPr lang="uk-UA" dirty="0" err="1" smtClean="0"/>
              <a:t>Вернадський”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Імператорський пінгвін - фото, опис, ареал проживання, розмноження, вор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9"/>
            <a:ext cx="3844494" cy="2160240"/>
          </a:xfrm>
          <a:prstGeom prst="rect">
            <a:avLst/>
          </a:prstGeom>
          <a:noFill/>
        </p:spPr>
      </p:pic>
      <p:sp>
        <p:nvSpPr>
          <p:cNvPr id="40964" name="AutoShape 4" descr="Гигант океана - синий кит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Гигант океана - синий кит - You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640071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57818" y="2428868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Євразія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357562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Африка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6578" y="4286256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Австралія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500306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Пн. Америка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4214818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Пд.Америка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857892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Антарктида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3934" b="73394"/>
          <a:stretch>
            <a:fillRect/>
          </a:stretch>
        </p:blipFill>
        <p:spPr bwMode="auto">
          <a:xfrm>
            <a:off x="167292" y="764704"/>
            <a:ext cx="89767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2204864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Євразія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924944"/>
            <a:ext cx="1997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Антарктида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3573016"/>
            <a:ext cx="1717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Австралія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4221088"/>
            <a:ext cx="136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941168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Євразія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980728"/>
            <a:ext cx="4258816" cy="2088232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Учені вважають, що багато мільйонів років тому Земля мала єдину сушу – один великий материк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Пангея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Пангея, Лемурия, Пацифида... | Блогер aniase на сайте SPLETNIK.RU 3 июня  2015 | СПЛЕТ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Admin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800475" cy="55446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4005064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Пізніше він розколовся на дві частини – </a:t>
            </a:r>
            <a:r>
              <a:rPr lang="uk-UA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Лавразію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Гондвану</a:t>
            </a:r>
            <a:r>
              <a:rPr lang="uk-UA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 t="25340" b="37961"/>
          <a:stretch>
            <a:fillRect/>
          </a:stretch>
        </p:blipFill>
        <p:spPr bwMode="auto">
          <a:xfrm>
            <a:off x="251520" y="260648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2564904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Вишенька, віз,горб,доверху, жайворонок,</a:t>
            </a:r>
          </a:p>
          <a:p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жоржина,здогад,зерно,зовсім,зранку,</a:t>
            </a:r>
            <a:r>
              <a:rPr lang="uk-UA" sz="2800" i="1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листо-</a:t>
            </a:r>
            <a:endParaRPr lang="uk-UA" sz="2800" i="1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uk-UA" sz="2800" i="1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пад</a:t>
            </a:r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,лицар, личко,ліс, переліт, радощі,</a:t>
            </a:r>
          </a:p>
          <a:p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сад,холодно,цукор, чисто,шланг,щітка.</a:t>
            </a:r>
          </a:p>
          <a:p>
            <a:endParaRPr lang="ru-RU" sz="2800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653136"/>
            <a:ext cx="57054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Азбука – до мудрості дорога.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583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Спостереження за текстом діалогічного характеру.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3652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Зустрілися якось два птахи. Почали розмову: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І за що тебе птахом прозвали? Літати не вмієш.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Жаль мені тебе.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Чим же я не птах? Ти он також не літаєш!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 я ж на своїх довгих та швидких ногах від будь-якого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ворога втечу. А ти на своїх коротеньких ногах ледве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пересуваєшся.</a:t>
            </a:r>
          </a:p>
          <a:p>
            <a:pPr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 нічого, що я повільно ходжу. Від ворогів я морем втечу.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Так плавати, як я вмію, жоден птах ще не навчився…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AutoShape 2" descr="Результат пошуку зображень за запитом &quot;картинка страу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Рисунки пингвина карандашом для детей (34 фото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5085184"/>
            <a:ext cx="1874374" cy="1566318"/>
          </a:xfrm>
          <a:prstGeom prst="rect">
            <a:avLst/>
          </a:prstGeom>
          <a:noFill/>
        </p:spPr>
      </p:pic>
      <p:pic>
        <p:nvPicPr>
          <p:cNvPr id="48134" name="Picture 6" descr="C:\Users\Admin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365104"/>
            <a:ext cx="2376264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  <a:lum bright="-10000"/>
          </a:blip>
          <a:srcRect l="3016" t="62039"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Використані джерела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hlinkClick r:id="rId2"/>
              </a:rPr>
              <a:t>https://www.google.com/search?rlz=1C1GGRV_enUA751UA752&amp;sxsrf</a:t>
            </a:r>
            <a:endParaRPr lang="uk-UA" dirty="0" smtClean="0"/>
          </a:p>
          <a:p>
            <a:pPr algn="l"/>
            <a:r>
              <a:rPr lang="en-US" dirty="0" smtClean="0">
                <a:hlinkClick r:id="rId3"/>
              </a:rPr>
              <a:t>https://www.google.com/search?q</a:t>
            </a:r>
            <a:endParaRPr lang="uk-UA" dirty="0" smtClean="0"/>
          </a:p>
          <a:p>
            <a:pPr algn="l"/>
            <a:r>
              <a:rPr lang="en-US" dirty="0" smtClean="0">
                <a:hlinkClick r:id="rId4"/>
              </a:rPr>
              <a:t>https://www.google.com/search?q=%D0%B2%D0%B8%D0%BA%D0%B8%D0%BF%D0%B5%D0%B4%D1%96%D1%8F&amp;rlz</a:t>
            </a:r>
            <a:endParaRPr lang="uk-UA" dirty="0" smtClean="0"/>
          </a:p>
          <a:p>
            <a:pPr algn="l"/>
            <a:r>
              <a:rPr lang="uk-UA" i="1" dirty="0" smtClean="0">
                <a:solidFill>
                  <a:srgbClr val="FFC000"/>
                </a:solidFill>
              </a:rPr>
              <a:t>Зошит з каліграфії Т.А.</a:t>
            </a:r>
            <a:r>
              <a:rPr lang="uk-UA" i="1" dirty="0" err="1" smtClean="0">
                <a:solidFill>
                  <a:srgbClr val="FFC000"/>
                </a:solidFill>
              </a:rPr>
              <a:t>Дюдюнова</a:t>
            </a:r>
            <a:r>
              <a:rPr lang="uk-UA" i="1" dirty="0" smtClean="0">
                <a:solidFill>
                  <a:srgbClr val="FFC000"/>
                </a:solidFill>
              </a:rPr>
              <a:t>. 4 клас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3508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Ще пізніше утворилися сучасні материки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Суперконтинент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Суперконтинент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Утворення материкiв та океанiв - Географія: Загальна географ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Рухи земної кopи - ОБОЛОНКИ ЗЕМЛІ - Географія 6 клас - Т.Г. Гільберг -  Грамота - 2014 рі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Копія) Материки і океани 4 клас | Тест на 12 запитань. Я досліджую сві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65459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122912" cy="2711184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“Азія”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схід означає,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адже тут сонце найпершим буває.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Ну, а потім в Європу мандрує,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своє світло й тепло їм дарує.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 Європа і Азія разом стали,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землі-матінці свій материк дарували.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2060848"/>
            <a:ext cx="2736304" cy="735360"/>
          </a:xfrm>
        </p:spPr>
        <p:txBody>
          <a:bodyPr/>
          <a:lstStyle/>
          <a:p>
            <a:r>
              <a:rPr lang="uk-UA" dirty="0" smtClean="0"/>
              <a:t>Євразія</a:t>
            </a:r>
            <a:endParaRPr lang="ru-RU" dirty="0"/>
          </a:p>
        </p:txBody>
      </p:sp>
      <p:pic>
        <p:nvPicPr>
          <p:cNvPr id="32770" name="Picture 2" descr="Евразия. Физическая карта - Части света - Каталог | Каталог векторных карт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331640" y="2585525"/>
            <a:ext cx="6408712" cy="427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фотографии горы эвере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944216" cy="34718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501008"/>
            <a:ext cx="2292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Г. </a:t>
            </a:r>
            <a:r>
              <a:rPr lang="uk-UA" dirty="0" err="1" smtClean="0"/>
              <a:t>Джомолугма</a:t>
            </a:r>
            <a:r>
              <a:rPr lang="uk-UA" dirty="0" smtClean="0"/>
              <a:t> </a:t>
            </a:r>
          </a:p>
          <a:p>
            <a:r>
              <a:rPr lang="uk-UA" dirty="0" smtClean="0"/>
              <a:t>(Еверест)</a:t>
            </a:r>
            <a:r>
              <a:rPr lang="ru-RU" dirty="0" smtClean="0"/>
              <a:t> 8848,86 м</a:t>
            </a:r>
            <a:endParaRPr lang="ru-RU" dirty="0"/>
          </a:p>
        </p:txBody>
      </p:sp>
      <p:pic>
        <p:nvPicPr>
          <p:cNvPr id="31748" name="Picture 4" descr="КАСПІЙСЬКЕ МОРЕ – НАЙБІЛЬШЕ ОЗЕРО СВІТ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191420" cy="1656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6288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Найбільше за площею озеро</a:t>
            </a:r>
          </a:p>
          <a:p>
            <a:r>
              <a:rPr lang="uk-UA" dirty="0" smtClean="0"/>
              <a:t>Каспійське    </a:t>
            </a:r>
            <a:r>
              <a:rPr lang="ru-RU" dirty="0" smtClean="0"/>
              <a:t>3 90 000 км²</a:t>
            </a:r>
            <a:endParaRPr lang="ru-RU" dirty="0"/>
          </a:p>
        </p:txBody>
      </p:sp>
      <p:pic>
        <p:nvPicPr>
          <p:cNvPr id="31750" name="Picture 6" descr="Путеводитель по Байкалу - все, что нужно знать турис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348880"/>
            <a:ext cx="3208390" cy="18448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39752" y="42210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Найглибше</a:t>
            </a:r>
            <a:r>
              <a:rPr lang="ru-RU" dirty="0" smtClean="0"/>
              <a:t> озеро Байкал 1642 м</a:t>
            </a:r>
            <a:endParaRPr lang="ru-RU" dirty="0"/>
          </a:p>
        </p:txBody>
      </p:sp>
      <p:sp>
        <p:nvSpPr>
          <p:cNvPr id="31752" name="AutoShape 8" descr="Аравійський півострів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Самый большой полуостров в мир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2380592" cy="15841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75559" y="4437112"/>
            <a:ext cx="2968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Найбільший півострів</a:t>
            </a:r>
          </a:p>
          <a:p>
            <a:r>
              <a:rPr lang="uk-UA" dirty="0" smtClean="0"/>
              <a:t>Аравійський</a:t>
            </a:r>
            <a:r>
              <a:rPr lang="ru-RU" b="1" dirty="0" smtClean="0"/>
              <a:t>2 730 000 км²</a:t>
            </a:r>
            <a:endParaRPr lang="ru-RU" dirty="0"/>
          </a:p>
        </p:txBody>
      </p:sp>
      <p:pic>
        <p:nvPicPr>
          <p:cNvPr id="31760" name="Picture 16" descr="Река Янцзы на кар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0"/>
            <a:ext cx="2476500" cy="18478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49956" y="1916832"/>
            <a:ext cx="227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Найдовша</a:t>
            </a:r>
            <a:r>
              <a:rPr lang="ru-RU" dirty="0" smtClean="0"/>
              <a:t> </a:t>
            </a:r>
            <a:r>
              <a:rPr lang="ru-RU" dirty="0" err="1" smtClean="0"/>
              <a:t>річка</a:t>
            </a:r>
            <a:endParaRPr lang="ru-RU" dirty="0" smtClean="0"/>
          </a:p>
          <a:p>
            <a:r>
              <a:rPr lang="ru-RU" dirty="0" err="1" smtClean="0"/>
              <a:t>Янцзи</a:t>
            </a:r>
            <a:r>
              <a:rPr lang="ru-RU" dirty="0" smtClean="0"/>
              <a:t> 6 300 км</a:t>
            </a:r>
            <a:endParaRPr lang="ru-RU" dirty="0"/>
          </a:p>
        </p:txBody>
      </p:sp>
      <p:pic>
        <p:nvPicPr>
          <p:cNvPr id="31762" name="Picture 18" descr="Мертве море, Ізраїль - Фактосві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2627784" cy="18024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1560" y="6309320"/>
            <a:ext cx="153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Мертве море</a:t>
            </a:r>
            <a:endParaRPr lang="ru-RU" dirty="0"/>
          </a:p>
        </p:txBody>
      </p:sp>
      <p:pic>
        <p:nvPicPr>
          <p:cNvPr id="31764" name="Picture 20" descr="Перший урок для учнів 1 класу на тему: &quot;Україна на карті європи&quot;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2987824" y="4725144"/>
            <a:ext cx="316835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760640" cy="2564904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Перші поселенці в прадавні часи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цій землі в печерах жили.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“Афри”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печери ті називались,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тому й континенту ті назви дістались.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1988840"/>
            <a:ext cx="223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Африка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Географія - 9 кл.: Фізична карта Африки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t="1573" b="7205"/>
          <a:stretch>
            <a:fillRect/>
          </a:stretch>
        </p:blipFill>
        <p:spPr bwMode="auto">
          <a:xfrm>
            <a:off x="1475656" y="2132855"/>
            <a:ext cx="3672408" cy="4630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Підготовка до ЗНО. Материки. Африка. | Тест з географії – «На Ур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Підготовка до ЗНО. Материки. Африка. | Тест з географії – «На Урок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1" name="Picture 5" descr="C:\Users\Admin\Desktop\533206_15911209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80320" cy="3240360"/>
          </a:xfrm>
          <a:prstGeom prst="rect">
            <a:avLst/>
          </a:prstGeom>
          <a:noFill/>
        </p:spPr>
      </p:pic>
      <p:pic>
        <p:nvPicPr>
          <p:cNvPr id="34823" name="Picture 7" descr="Почему река Нил стала окрашиваться в ярко красный цвет | 51 Меридиан | Дз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3330677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476672"/>
            <a:ext cx="276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Найбільша пустеля світу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1268760"/>
            <a:ext cx="226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Друга за довжиною </a:t>
            </a:r>
          </a:p>
          <a:p>
            <a:r>
              <a:rPr lang="uk-UA" dirty="0" smtClean="0"/>
              <a:t>ріка Ніл до 1000 км</a:t>
            </a:r>
            <a:endParaRPr lang="ru-RU" dirty="0"/>
          </a:p>
        </p:txBody>
      </p:sp>
      <p:pic>
        <p:nvPicPr>
          <p:cNvPr id="34825" name="Picture 9" descr="Тварина африканський слонрозповідь про життя і цікаві факти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84984"/>
            <a:ext cx="2747279" cy="1826941"/>
          </a:xfrm>
          <a:prstGeom prst="rect">
            <a:avLst/>
          </a:prstGeom>
          <a:noFill/>
        </p:spPr>
      </p:pic>
      <p:pic>
        <p:nvPicPr>
          <p:cNvPr id="34827" name="Picture 11" descr="Где водятся жирафы? Где живет жираф? Где обитает встречается жирафа?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068960"/>
            <a:ext cx="2671564" cy="1870095"/>
          </a:xfrm>
          <a:prstGeom prst="rect">
            <a:avLst/>
          </a:prstGeom>
          <a:noFill/>
        </p:spPr>
      </p:pic>
      <p:pic>
        <p:nvPicPr>
          <p:cNvPr id="34829" name="Picture 13" descr="Гепард: удивительные фак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2976"/>
            <a:ext cx="2857500" cy="1600200"/>
          </a:xfrm>
          <a:prstGeom prst="rect">
            <a:avLst/>
          </a:prstGeom>
          <a:noFill/>
        </p:spPr>
      </p:pic>
      <p:pic>
        <p:nvPicPr>
          <p:cNvPr id="34831" name="Picture 15" descr="Африканський страус - фото, опис, ареал, харчування, популяці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157192"/>
            <a:ext cx="2485755" cy="1440160"/>
          </a:xfrm>
          <a:prstGeom prst="rect">
            <a:avLst/>
          </a:prstGeom>
          <a:noFill/>
        </p:spPr>
      </p:pic>
      <p:sp>
        <p:nvSpPr>
          <p:cNvPr id="34833" name="AutoShape 17" descr="Нектарница птах. Спосіб життя і середовище проживання нектарніц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35" name="AutoShape 19" descr="https://animal.in.ua/wp-content/uploads/pp1456_81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37" name="Picture 21" descr="Нектарница птах. Спосіб життя і середовище проживання нектарніц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5085184"/>
            <a:ext cx="2592288" cy="1220834"/>
          </a:xfrm>
          <a:prstGeom prst="rect">
            <a:avLst/>
          </a:prstGeom>
          <a:noFill/>
        </p:spPr>
      </p:pic>
      <p:sp>
        <p:nvSpPr>
          <p:cNvPr id="34839" name="AutoShape 23" descr="Чёрная мамб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43" name="Picture 27" descr="Черная мамба - описание, фотографии и интересные факт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941168"/>
            <a:ext cx="2376264" cy="1703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Ціни на столовий буряк знизилися на 12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60" y="548680"/>
            <a:ext cx="2012017" cy="1440558"/>
          </a:xfrm>
          <a:prstGeom prst="rect">
            <a:avLst/>
          </a:prstGeom>
          <a:noFill/>
        </p:spPr>
      </p:pic>
      <p:sp>
        <p:nvSpPr>
          <p:cNvPr id="35844" name="AutoShape 4" descr="Результат пошуку зображень за запитом &quot;картинка цибу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Результат пошуку зображень за запитом &quot;картинка цибул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Цибуля городня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Cuatro cebollas foto de archivo. Imagen de cena, ensalada - 237298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6672"/>
            <a:ext cx="2232247" cy="1600480"/>
          </a:xfrm>
          <a:prstGeom prst="rect">
            <a:avLst/>
          </a:prstGeom>
          <a:noFill/>
        </p:spPr>
      </p:pic>
      <p:sp>
        <p:nvSpPr>
          <p:cNvPr id="35852" name="AutoShape 12" descr="Результат пошуку зображень за запитом &quot;картинка капус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54" name="AutoShape 14" descr="Результат пошуку зображень за запитом &quot;картинка капуст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6" name="Picture 16" descr="Капуста белокочанная, сочетания, состав, рецепты и интеренсные факты!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32656"/>
            <a:ext cx="2428875" cy="1885950"/>
          </a:xfrm>
          <a:prstGeom prst="rect">
            <a:avLst/>
          </a:prstGeom>
          <a:noFill/>
        </p:spPr>
      </p:pic>
      <p:pic>
        <p:nvPicPr>
          <p:cNvPr id="35858" name="Picture 18" descr="Кавун / Кавун, купить в Закарпатське области – цены в интернет-магазине  &quot;Agro Shop&quot;. Звоните: ☎ +380 (96) 089-51-8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1325" y="332656"/>
            <a:ext cx="2352675" cy="1943101"/>
          </a:xfrm>
          <a:prstGeom prst="rect">
            <a:avLst/>
          </a:prstGeom>
          <a:noFill/>
        </p:spPr>
      </p:pic>
      <p:pic>
        <p:nvPicPr>
          <p:cNvPr id="35860" name="Picture 20" descr="Результат пошуку зображень за запитом &quot;картинка плоди какао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547975" cy="1800200"/>
          </a:xfrm>
          <a:prstGeom prst="rect">
            <a:avLst/>
          </a:prstGeom>
          <a:noFill/>
        </p:spPr>
      </p:pic>
      <p:pic>
        <p:nvPicPr>
          <p:cNvPr id="35862" name="Picture 22" descr="Результат пошуку зображень за запитом &quot;картинка плоди кав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780928"/>
            <a:ext cx="2088232" cy="1587545"/>
          </a:xfrm>
          <a:prstGeom prst="rect">
            <a:avLst/>
          </a:prstGeom>
          <a:noFill/>
        </p:spPr>
      </p:pic>
      <p:pic>
        <p:nvPicPr>
          <p:cNvPr id="35864" name="Picture 24" descr="Цитрусовые. Описание, применение в кулинарии, состав, противопоказания и  полезные свойства цитрусовых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797152"/>
            <a:ext cx="2304256" cy="1719330"/>
          </a:xfrm>
          <a:prstGeom prst="rect">
            <a:avLst/>
          </a:prstGeom>
          <a:noFill/>
        </p:spPr>
      </p:pic>
      <p:pic>
        <p:nvPicPr>
          <p:cNvPr id="35868" name="Picture 28" descr="Как порезать ананас правильно и красиво: пп-шничаем вкусно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797152"/>
            <a:ext cx="2533650" cy="1809751"/>
          </a:xfrm>
          <a:prstGeom prst="rect">
            <a:avLst/>
          </a:prstGeom>
          <a:noFill/>
        </p:spPr>
      </p:pic>
      <p:pic>
        <p:nvPicPr>
          <p:cNvPr id="35870" name="Picture 30" descr="Банан ❤️ доставка додому від магазина Zakaz.u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714875"/>
            <a:ext cx="2143125" cy="214312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483768" y="2924944"/>
            <a:ext cx="409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АФРИКАНСЬКІ ПРОДУКТИ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292080" cy="1728192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Колумб сюди першим приплив,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світ Новий Європі відкрив.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Торговець Америго ім’я своє дав</a:t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назвою два континенти з’єднав.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77281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Америка</a:t>
            </a:r>
            <a:endParaRPr lang="ru-RU" sz="2800" dirty="0"/>
          </a:p>
        </p:txBody>
      </p:sp>
      <p:pic>
        <p:nvPicPr>
          <p:cNvPr id="30722" name="Picture 2" descr="Південна Америка. Загальна характеристик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5040560" cy="377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362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Закріплення й удосконалення письма великих, малих букв та пунктуаційних знаків. Правила запису діалогічного тексту. Складання історії з використанням діалогу</vt:lpstr>
      <vt:lpstr>Учені вважають, що багато мільйонів років тому Земля мала єдину сушу – один великий материк Пангея</vt:lpstr>
      <vt:lpstr>Ще пізніше утворилися сучасні материки</vt:lpstr>
      <vt:lpstr>Слово “Азія” схід означає, адже тут сонце найпершим буває. Ну, а потім в Європу мандрує, своє світло й тепло їм дарує. А Європа і Азія разом стали, землі-матінці свій материк дарували. </vt:lpstr>
      <vt:lpstr>Слайд 5</vt:lpstr>
      <vt:lpstr>Перші поселенці в прадавні часи на цій землі в печерах жили. “Афри” печери ті називались, тому й континенту ті назви дістались. </vt:lpstr>
      <vt:lpstr>Слайд 7</vt:lpstr>
      <vt:lpstr>Слайд 8</vt:lpstr>
      <vt:lpstr>Колумб сюди першим приплив, світ Новий Європі відкрив. Торговець Америго ім’я своє дав і назвою два континенти з’єднав.</vt:lpstr>
      <vt:lpstr>Слайд 10</vt:lpstr>
      <vt:lpstr>Слайд 11</vt:lpstr>
      <vt:lpstr>Слайд 12</vt:lpstr>
      <vt:lpstr>Слайд 13</vt:lpstr>
      <vt:lpstr>Ім’я материка в перекладі з латини “південний” означає і понині. Тут дивні є небачені тварини, а також рідкісні ростуть рослини.  </vt:lpstr>
      <vt:lpstr>Слайд 15</vt:lpstr>
      <vt:lpstr>Ночі полярні, крига довічна. Цей материк – земля не північна. Розміром він не малий, не великий. Тут, де не глянь, між снігів і льодин птах поселився, що зветься пінгвін.</vt:lpstr>
      <vt:lpstr>Слайд 17</vt:lpstr>
      <vt:lpstr>Слайд 18</vt:lpstr>
      <vt:lpstr>Слайд 19</vt:lpstr>
      <vt:lpstr>Слайд 20</vt:lpstr>
      <vt:lpstr>Слайд 21</vt:lpstr>
      <vt:lpstr>Слайд 22</vt:lpstr>
      <vt:lpstr>Використані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</cp:revision>
  <dcterms:created xsi:type="dcterms:W3CDTF">2022-10-19T16:14:15Z</dcterms:created>
  <dcterms:modified xsi:type="dcterms:W3CDTF">2022-10-20T09:34:52Z</dcterms:modified>
</cp:coreProperties>
</file>