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66" r:id="rId2"/>
    <p:sldId id="256" r:id="rId3"/>
    <p:sldId id="257" r:id="rId4"/>
    <p:sldId id="282" r:id="rId5"/>
    <p:sldId id="259" r:id="rId6"/>
    <p:sldId id="267" r:id="rId7"/>
    <p:sldId id="268" r:id="rId8"/>
    <p:sldId id="269" r:id="rId9"/>
    <p:sldId id="270" r:id="rId10"/>
    <p:sldId id="260" r:id="rId11"/>
    <p:sldId id="261" r:id="rId12"/>
    <p:sldId id="262" r:id="rId13"/>
    <p:sldId id="263" r:id="rId14"/>
    <p:sldId id="271" r:id="rId15"/>
    <p:sldId id="264" r:id="rId16"/>
    <p:sldId id="272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2BA752-E9E4-402F-A1A9-445D177A755F}">
          <p14:sldIdLst>
            <p14:sldId id="266"/>
            <p14:sldId id="256"/>
            <p14:sldId id="257"/>
            <p14:sldId id="282"/>
            <p14:sldId id="259"/>
            <p14:sldId id="267"/>
            <p14:sldId id="268"/>
            <p14:sldId id="269"/>
            <p14:sldId id="270"/>
            <p14:sldId id="260"/>
            <p14:sldId id="261"/>
            <p14:sldId id="262"/>
            <p14:sldId id="263"/>
            <p14:sldId id="271"/>
            <p14:sldId id="264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61" d="100"/>
          <a:sy n="61" d="100"/>
        </p:scale>
        <p:origin x="2202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7A04B-1AAD-499A-B348-E55D28A59FAA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8841E-41E4-49ED-9120-C555965F9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4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889D-2AB9-4D98-ADC0-1F76ADD01DE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332-3D7F-48B6-B4D0-66748F4621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889D-2AB9-4D98-ADC0-1F76ADD01DE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332-3D7F-48B6-B4D0-66748F462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889D-2AB9-4D98-ADC0-1F76ADD01DE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332-3D7F-48B6-B4D0-66748F462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889D-2AB9-4D98-ADC0-1F76ADD01DE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332-3D7F-48B6-B4D0-66748F4621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889D-2AB9-4D98-ADC0-1F76ADD01DE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332-3D7F-48B6-B4D0-66748F462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889D-2AB9-4D98-ADC0-1F76ADD01DE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332-3D7F-48B6-B4D0-66748F4621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889D-2AB9-4D98-ADC0-1F76ADD01DE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332-3D7F-48B6-B4D0-66748F4621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889D-2AB9-4D98-ADC0-1F76ADD01DE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332-3D7F-48B6-B4D0-66748F462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889D-2AB9-4D98-ADC0-1F76ADD01DE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332-3D7F-48B6-B4D0-66748F462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889D-2AB9-4D98-ADC0-1F76ADD01DE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332-3D7F-48B6-B4D0-66748F462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889D-2AB9-4D98-ADC0-1F76ADD01DE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332-3D7F-48B6-B4D0-66748F4621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5889D-2AB9-4D98-ADC0-1F76ADD01DE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47A332-3D7F-48B6-B4D0-66748F4621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76671" y="2771800"/>
            <a:ext cx="5832648" cy="4581756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/>
              <a:t>І.Франко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0648" y="755576"/>
            <a:ext cx="6408712" cy="4632960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    </a:t>
            </a:r>
            <a:r>
              <a:rPr lang="uk-UA" sz="2800" dirty="0"/>
              <a:t>Л.Глібов – найкращий  український</a:t>
            </a:r>
          </a:p>
          <a:p>
            <a:pPr marL="45720" indent="0">
              <a:buNone/>
            </a:pPr>
            <a:r>
              <a:rPr lang="uk-UA" sz="2800" dirty="0"/>
              <a:t>   </a:t>
            </a:r>
            <a:r>
              <a:rPr lang="uk-UA" sz="2800" dirty="0" err="1"/>
              <a:t>байкописець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653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179512"/>
            <a:ext cx="2736304" cy="623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accent1"/>
                </a:solidFill>
              </a:rPr>
              <a:t>Таблиця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>
                <a:solidFill>
                  <a:schemeClr val="accent1"/>
                </a:solidFill>
              </a:rPr>
              <a:t>1</a:t>
            </a:r>
            <a:endParaRPr lang="ru-RU" sz="28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7624811"/>
              </p:ext>
            </p:extLst>
          </p:nvPr>
        </p:nvGraphicFramePr>
        <p:xfrm>
          <a:off x="620689" y="1394971"/>
          <a:ext cx="5688632" cy="5193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0188">
                <a:tc>
                  <a:txBody>
                    <a:bodyPr/>
                    <a:lstStyle/>
                    <a:p>
                      <a:r>
                        <a:rPr lang="uk-UA" sz="1600" dirty="0"/>
                        <a:t>   </a:t>
                      </a:r>
                    </a:p>
                    <a:p>
                      <a:r>
                        <a:rPr lang="uk-UA" sz="1600" dirty="0"/>
                        <a:t>    Слова,</a:t>
                      </a:r>
                      <a:r>
                        <a:rPr lang="uk-UA" sz="1600" baseline="0" dirty="0"/>
                        <a:t> які характеризують вареник </a:t>
                      </a:r>
                    </a:p>
                    <a:p>
                      <a:r>
                        <a:rPr lang="uk-UA" sz="1600" baseline="0" dirty="0"/>
                        <a:t>     </a:t>
                      </a:r>
                    </a:p>
                    <a:p>
                      <a:r>
                        <a:rPr lang="uk-UA" sz="1600" baseline="0" dirty="0"/>
                        <a:t>  (художні означення –     епітети)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363">
                <a:tc>
                  <a:txBody>
                    <a:bodyPr/>
                    <a:lstStyle/>
                    <a:p>
                      <a:r>
                        <a:rPr lang="uk-UA" sz="1900" dirty="0"/>
                        <a:t>  </a:t>
                      </a:r>
                    </a:p>
                    <a:p>
                      <a:r>
                        <a:rPr lang="uk-UA" sz="1900" dirty="0"/>
                        <a:t>    Дії вареника, які роблять його смачним</a:t>
                      </a:r>
                    </a:p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4363">
                <a:tc>
                  <a:txBody>
                    <a:bodyPr/>
                    <a:lstStyle/>
                    <a:p>
                      <a:r>
                        <a:rPr lang="uk-UA" sz="1900" dirty="0"/>
                        <a:t>    </a:t>
                      </a:r>
                    </a:p>
                    <a:p>
                      <a:r>
                        <a:rPr lang="uk-UA" sz="1900" dirty="0"/>
                        <a:t>   Натяк на призначення</a:t>
                      </a:r>
                    </a:p>
                    <a:p>
                      <a:r>
                        <a:rPr lang="uk-UA" sz="1900" dirty="0"/>
                        <a:t>   вареника</a:t>
                      </a:r>
                    </a:p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77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3624"/>
            <a:ext cx="2726060" cy="623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accent1"/>
                </a:solidFill>
              </a:rPr>
              <a:t>Таблиця 2</a:t>
            </a:r>
            <a:endParaRPr lang="ru-RU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8942249"/>
              </p:ext>
            </p:extLst>
          </p:nvPr>
        </p:nvGraphicFramePr>
        <p:xfrm>
          <a:off x="857250" y="974725"/>
          <a:ext cx="4800600" cy="4876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480">
                <a:tc>
                  <a:txBody>
                    <a:bodyPr/>
                    <a:lstStyle/>
                    <a:p>
                      <a:r>
                        <a:rPr lang="uk-UA" sz="1600" dirty="0"/>
                        <a:t>        Слова,</a:t>
                      </a:r>
                      <a:r>
                        <a:rPr lang="uk-UA" sz="1600" baseline="0" dirty="0"/>
                        <a:t> які характеризують вареник</a:t>
                      </a:r>
                    </a:p>
                    <a:p>
                      <a:endParaRPr lang="uk-UA" sz="1600" baseline="0" dirty="0"/>
                    </a:p>
                    <a:p>
                      <a:r>
                        <a:rPr lang="uk-UA" sz="1600" baseline="0" dirty="0"/>
                        <a:t>     (художні означення – епітети)</a:t>
                      </a:r>
                    </a:p>
                    <a:p>
                      <a:endParaRPr lang="ru-RU" sz="1600" dirty="0"/>
                    </a:p>
                  </a:txBody>
                  <a:tcPr marL="76809" marR="76809"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  </a:t>
                      </a:r>
                    </a:p>
                    <a:p>
                      <a:r>
                        <a:rPr lang="uk-UA" sz="1600" dirty="0"/>
                        <a:t> Химерний, маленький,</a:t>
                      </a:r>
                    </a:p>
                    <a:p>
                      <a:r>
                        <a:rPr lang="uk-UA" sz="1600" dirty="0"/>
                        <a:t>бокастий, товстенький</a:t>
                      </a:r>
                      <a:endParaRPr lang="ru-RU" sz="1600" dirty="0"/>
                    </a:p>
                  </a:txBody>
                  <a:tcPr marL="76809" marR="768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uk-UA" sz="1900" dirty="0"/>
                        <a:t>   </a:t>
                      </a:r>
                    </a:p>
                    <a:p>
                      <a:r>
                        <a:rPr lang="uk-UA" sz="1900" dirty="0"/>
                        <a:t>      Дії вареника,</a:t>
                      </a:r>
                      <a:r>
                        <a:rPr lang="uk-UA" sz="1900" baseline="0" dirty="0"/>
                        <a:t> які роблять його смачним</a:t>
                      </a:r>
                      <a:endParaRPr lang="ru-RU" sz="1900" baseline="0" dirty="0"/>
                    </a:p>
                    <a:p>
                      <a:endParaRPr lang="ru-RU" sz="1900" dirty="0"/>
                    </a:p>
                  </a:txBody>
                  <a:tcPr marL="76809" marR="76809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76809" marR="768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9360">
                <a:tc>
                  <a:txBody>
                    <a:bodyPr/>
                    <a:lstStyle/>
                    <a:p>
                      <a:r>
                        <a:rPr lang="uk-UA" sz="1900" dirty="0"/>
                        <a:t>  </a:t>
                      </a:r>
                    </a:p>
                    <a:p>
                      <a:r>
                        <a:rPr lang="uk-UA" sz="1900" dirty="0"/>
                        <a:t>   Натяк  на призначення </a:t>
                      </a:r>
                    </a:p>
                    <a:p>
                      <a:r>
                        <a:rPr lang="uk-UA" sz="1900" dirty="0"/>
                        <a:t>   вареника</a:t>
                      </a:r>
                      <a:endParaRPr lang="ru-RU" sz="1900" dirty="0"/>
                    </a:p>
                    <a:p>
                      <a:endParaRPr lang="ru-RU" sz="1900" dirty="0"/>
                    </a:p>
                  </a:txBody>
                  <a:tcPr marL="76809" marR="76809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6809" marR="768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97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656" y="0"/>
            <a:ext cx="2520280" cy="839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accent1"/>
                </a:solidFill>
              </a:rPr>
              <a:t>Таблиця 3</a:t>
            </a:r>
            <a:endParaRPr lang="ru-RU" sz="24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9418786"/>
              </p:ext>
            </p:extLst>
          </p:nvPr>
        </p:nvGraphicFramePr>
        <p:xfrm>
          <a:off x="857250" y="974725"/>
          <a:ext cx="4800600" cy="62788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8320">
                <a:tc>
                  <a:txBody>
                    <a:bodyPr/>
                    <a:lstStyle/>
                    <a:p>
                      <a:r>
                        <a:rPr lang="uk-UA" sz="1600" dirty="0"/>
                        <a:t>   </a:t>
                      </a:r>
                    </a:p>
                    <a:p>
                      <a:r>
                        <a:rPr lang="uk-UA" sz="1600" b="1" dirty="0"/>
                        <a:t>    Слова, які характеризують вареник</a:t>
                      </a:r>
                    </a:p>
                    <a:p>
                      <a:endParaRPr lang="uk-UA" sz="1600" b="1" dirty="0"/>
                    </a:p>
                    <a:p>
                      <a:r>
                        <a:rPr lang="uk-UA" sz="1600" b="1" dirty="0"/>
                        <a:t>  (художні означення –   </a:t>
                      </a:r>
                      <a:r>
                        <a:rPr lang="uk-UA" sz="1600" b="1" baseline="0" dirty="0"/>
                        <a:t>  </a:t>
                      </a:r>
                    </a:p>
                    <a:p>
                      <a:r>
                        <a:rPr lang="uk-UA" sz="1600" b="1" baseline="0" dirty="0"/>
                        <a:t>        епітети)</a:t>
                      </a:r>
                    </a:p>
                    <a:p>
                      <a:endParaRPr lang="ru-RU" sz="1600" b="1" dirty="0"/>
                    </a:p>
                  </a:txBody>
                  <a:tcPr marL="76809" marR="76809"/>
                </a:tc>
                <a:tc>
                  <a:txBody>
                    <a:bodyPr/>
                    <a:lstStyle/>
                    <a:p>
                      <a:endParaRPr lang="uk-UA" sz="1900" dirty="0"/>
                    </a:p>
                    <a:p>
                      <a:endParaRPr lang="uk-UA" sz="1900" dirty="0"/>
                    </a:p>
                    <a:p>
                      <a:r>
                        <a:rPr lang="uk-UA" sz="1600" dirty="0"/>
                        <a:t>   Химерний, маленький, бокастий, товстенький</a:t>
                      </a:r>
                      <a:endParaRPr lang="ru-RU" sz="1600" dirty="0"/>
                    </a:p>
                  </a:txBody>
                  <a:tcPr marL="76809" marR="768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endParaRPr lang="uk-UA" sz="1900" dirty="0"/>
                    </a:p>
                    <a:p>
                      <a:r>
                        <a:rPr lang="uk-UA" sz="1900" dirty="0"/>
                        <a:t>   </a:t>
                      </a:r>
                      <a:r>
                        <a:rPr lang="uk-UA" sz="1900" b="1" dirty="0"/>
                        <a:t>Дії вареника, які роблять його смачним</a:t>
                      </a:r>
                    </a:p>
                    <a:p>
                      <a:endParaRPr lang="ru-RU" sz="1900" b="1" dirty="0"/>
                    </a:p>
                  </a:txBody>
                  <a:tcPr marL="76809" marR="76809"/>
                </a:tc>
                <a:tc>
                  <a:txBody>
                    <a:bodyPr/>
                    <a:lstStyle/>
                    <a:p>
                      <a:endParaRPr lang="uk-UA" sz="1900" b="1" dirty="0"/>
                    </a:p>
                    <a:p>
                      <a:r>
                        <a:rPr lang="uk-UA" sz="1900" b="1" dirty="0"/>
                        <a:t>    У тісто прибрався, чимсь напхався, в окропі скупався, на смак уродився, ще й маслом умився, в макітрі скакав</a:t>
                      </a:r>
                    </a:p>
                    <a:p>
                      <a:endParaRPr lang="ru-RU" sz="1900" b="1" dirty="0"/>
                    </a:p>
                  </a:txBody>
                  <a:tcPr marL="76809" marR="768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9360">
                <a:tc>
                  <a:txBody>
                    <a:bodyPr/>
                    <a:lstStyle/>
                    <a:p>
                      <a:endParaRPr lang="uk-UA" sz="1900" dirty="0"/>
                    </a:p>
                    <a:p>
                      <a:r>
                        <a:rPr lang="uk-UA" sz="1900" b="1" dirty="0"/>
                        <a:t>  Натяк на призначення </a:t>
                      </a:r>
                    </a:p>
                    <a:p>
                      <a:r>
                        <a:rPr lang="uk-UA" sz="1900" dirty="0"/>
                        <a:t>   </a:t>
                      </a:r>
                      <a:r>
                        <a:rPr lang="uk-UA" sz="1900" b="1" dirty="0"/>
                        <a:t>вареника</a:t>
                      </a:r>
                    </a:p>
                    <a:p>
                      <a:endParaRPr lang="ru-RU" sz="1900" b="1" dirty="0"/>
                    </a:p>
                  </a:txBody>
                  <a:tcPr marL="76809" marR="76809"/>
                </a:tc>
                <a:tc>
                  <a:txBody>
                    <a:bodyPr/>
                    <a:lstStyle/>
                    <a:p>
                      <a:endParaRPr lang="ru-RU" sz="1900" b="1" dirty="0"/>
                    </a:p>
                  </a:txBody>
                  <a:tcPr marL="76809" marR="768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14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3624"/>
            <a:ext cx="2005980" cy="623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accent1"/>
                </a:solidFill>
              </a:rPr>
              <a:t>Таблиця 4</a:t>
            </a:r>
            <a:endParaRPr lang="ru-RU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0983245"/>
              </p:ext>
            </p:extLst>
          </p:nvPr>
        </p:nvGraphicFramePr>
        <p:xfrm>
          <a:off x="404663" y="2339752"/>
          <a:ext cx="5653236" cy="4867085"/>
        </p:xfrm>
        <a:graphic>
          <a:graphicData uri="http://schemas.openxmlformats.org/drawingml/2006/table">
            <a:tbl>
              <a:tblPr firstRow="1" firstCol="1" bandRow="1"/>
              <a:tblGrid>
                <a:gridCol w="2711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837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7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7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Слова, які характеризують вареник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7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(художні означення – епітети )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7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uk-UA" sz="17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7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Химерний, маленький, бокастий, товстенький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52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7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7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Дії вареника, які роблять його смачним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7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b="1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uk-UA" sz="1600" b="1" i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У тісто прибрався, чимсь напхався, в окропі скупався, на смак уродився, ще й маслом умився, в макітрі скакав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uk-UA" sz="17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19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7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7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Натяк на призначення     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700" b="1" i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вареника</a:t>
                      </a:r>
                      <a:endParaRPr lang="uk-UA" sz="17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7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7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Недовго нажився, у дірку скотився, круть – </a:t>
                      </a:r>
                      <a:r>
                        <a:rPr lang="uk-UA" sz="1700" b="1" i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верть</a:t>
                      </a:r>
                      <a:r>
                        <a:rPr lang="uk-UA" sz="1700" b="1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-  та й пропав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2901" y="26717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58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8640" y="755576"/>
            <a:ext cx="6336704" cy="8280920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dirty="0"/>
              <a:t>1.  Химерного, маленького названо:</a:t>
            </a:r>
          </a:p>
          <a:p>
            <a:pPr marL="45720" indent="0">
              <a:buNone/>
            </a:pPr>
            <a:r>
              <a:rPr lang="ru-RU" dirty="0"/>
              <a:t>      а) душечкою;</a:t>
            </a:r>
          </a:p>
          <a:p>
            <a:pPr marL="45720" indent="0">
              <a:buNone/>
            </a:pPr>
            <a:r>
              <a:rPr lang="ru-RU" dirty="0"/>
              <a:t>      б) любимчиком;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 в) </a:t>
            </a:r>
            <a:r>
              <a:rPr lang="ru-RU" dirty="0" err="1"/>
              <a:t>коханчиком</a:t>
            </a:r>
            <a:r>
              <a:rPr lang="ru-RU" dirty="0"/>
              <a:t>;</a:t>
            </a:r>
          </a:p>
          <a:p>
            <a:pPr marL="45720" indent="0">
              <a:buNone/>
            </a:pPr>
            <a:r>
              <a:rPr lang="ru-RU" dirty="0"/>
              <a:t>      г) миленьким.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dirty="0"/>
              <a:t>2.  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купався</a:t>
            </a:r>
            <a:r>
              <a:rPr lang="ru-RU" dirty="0"/>
              <a:t> вареник?</a:t>
            </a:r>
          </a:p>
          <a:p>
            <a:pPr marL="45720" indent="0">
              <a:buNone/>
            </a:pPr>
            <a:r>
              <a:rPr lang="ru-RU" dirty="0"/>
              <a:t>      а) </a:t>
            </a:r>
            <a:r>
              <a:rPr lang="ru-RU" dirty="0" err="1"/>
              <a:t>Маслі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 б) </a:t>
            </a:r>
            <a:r>
              <a:rPr lang="ru-RU" dirty="0" err="1"/>
              <a:t>окропі</a:t>
            </a:r>
            <a:r>
              <a:rPr lang="ru-RU" dirty="0"/>
              <a:t>;</a:t>
            </a:r>
          </a:p>
          <a:p>
            <a:pPr marL="45720" indent="0">
              <a:buNone/>
            </a:pPr>
            <a:r>
              <a:rPr lang="ru-RU" dirty="0"/>
              <a:t>      в) </a:t>
            </a:r>
            <a:r>
              <a:rPr lang="ru-RU" dirty="0" err="1"/>
              <a:t>сиропі</a:t>
            </a:r>
            <a:r>
              <a:rPr lang="ru-RU" dirty="0"/>
              <a:t>;      </a:t>
            </a:r>
          </a:p>
          <a:p>
            <a:pPr marL="45720" indent="0">
              <a:buNone/>
            </a:pPr>
            <a:r>
              <a:rPr lang="ru-RU" dirty="0"/>
              <a:t>      г) </a:t>
            </a:r>
            <a:r>
              <a:rPr lang="ru-RU" dirty="0" err="1"/>
              <a:t>теплій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.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dirty="0"/>
              <a:t>3. Чим </a:t>
            </a:r>
            <a:r>
              <a:rPr lang="ru-RU" dirty="0" err="1"/>
              <a:t>умивався</a:t>
            </a:r>
            <a:r>
              <a:rPr lang="ru-RU" dirty="0"/>
              <a:t> вареник?</a:t>
            </a:r>
          </a:p>
          <a:p>
            <a:pPr marL="45720" indent="0">
              <a:buNone/>
            </a:pPr>
            <a:r>
              <a:rPr lang="ru-RU" dirty="0"/>
              <a:t>       а) </a:t>
            </a:r>
            <a:r>
              <a:rPr lang="ru-RU" dirty="0" err="1"/>
              <a:t>Окропом</a:t>
            </a:r>
            <a:r>
              <a:rPr lang="ru-RU" dirty="0"/>
              <a:t>;</a:t>
            </a:r>
          </a:p>
          <a:p>
            <a:pPr marL="45720" indent="0">
              <a:buNone/>
            </a:pPr>
            <a:r>
              <a:rPr lang="ru-RU" dirty="0"/>
              <a:t>       б) </a:t>
            </a:r>
            <a:r>
              <a:rPr lang="ru-RU" dirty="0" err="1"/>
              <a:t>ранньою</a:t>
            </a:r>
            <a:r>
              <a:rPr lang="ru-RU" dirty="0"/>
              <a:t> росою;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  в) маслом;</a:t>
            </a:r>
          </a:p>
          <a:p>
            <a:pPr marL="45720" indent="0">
              <a:buNone/>
            </a:pPr>
            <a:r>
              <a:rPr lang="ru-RU" dirty="0"/>
              <a:t>       г) холодною водою.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dirty="0"/>
              <a:t>4.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посуді</a:t>
            </a:r>
            <a:r>
              <a:rPr lang="ru-RU" dirty="0"/>
              <a:t> скакав </a:t>
            </a:r>
            <a:r>
              <a:rPr lang="ru-RU" dirty="0" err="1"/>
              <a:t>улюблений</a:t>
            </a:r>
            <a:r>
              <a:rPr lang="ru-RU" dirty="0"/>
              <a:t> харч?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  а) </a:t>
            </a:r>
            <a:r>
              <a:rPr lang="ru-RU" dirty="0" err="1"/>
              <a:t>Макітрі</a:t>
            </a:r>
            <a:r>
              <a:rPr lang="ru-RU" dirty="0"/>
              <a:t>;</a:t>
            </a:r>
          </a:p>
          <a:p>
            <a:pPr marL="45720" indent="0">
              <a:buNone/>
            </a:pPr>
            <a:r>
              <a:rPr lang="ru-RU" dirty="0"/>
              <a:t>       б) </a:t>
            </a:r>
            <a:r>
              <a:rPr lang="ru-RU" dirty="0" err="1"/>
              <a:t>горщику</a:t>
            </a:r>
            <a:r>
              <a:rPr lang="ru-RU" dirty="0"/>
              <a:t>;</a:t>
            </a:r>
          </a:p>
          <a:p>
            <a:pPr marL="45720" indent="0">
              <a:buNone/>
            </a:pPr>
            <a:r>
              <a:rPr lang="ru-RU" dirty="0"/>
              <a:t>       в) </a:t>
            </a:r>
            <a:r>
              <a:rPr lang="ru-RU" dirty="0" err="1"/>
              <a:t>глечику</a:t>
            </a:r>
            <a:r>
              <a:rPr lang="ru-RU" dirty="0"/>
              <a:t>;</a:t>
            </a:r>
          </a:p>
          <a:p>
            <a:pPr marL="45720" indent="0">
              <a:buNone/>
            </a:pPr>
            <a:r>
              <a:rPr lang="ru-RU" dirty="0"/>
              <a:t>       г) </a:t>
            </a:r>
            <a:r>
              <a:rPr lang="ru-RU" dirty="0" err="1"/>
              <a:t>тарілці</a:t>
            </a:r>
            <a:r>
              <a:rPr lang="ru-RU" dirty="0"/>
              <a:t>.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dirty="0"/>
              <a:t>5.  </a:t>
            </a:r>
            <a:r>
              <a:rPr lang="ru-RU" dirty="0" err="1"/>
              <a:t>Яким</a:t>
            </a:r>
            <a:r>
              <a:rPr lang="ru-RU" dirty="0"/>
              <a:t> чином «</a:t>
            </a:r>
            <a:r>
              <a:rPr lang="ru-RU" dirty="0" err="1"/>
              <a:t>попався</a:t>
            </a:r>
            <a:r>
              <a:rPr lang="ru-RU" dirty="0"/>
              <a:t>» вареник?</a:t>
            </a:r>
          </a:p>
          <a:p>
            <a:pPr marL="45720" indent="0">
              <a:buNone/>
            </a:pPr>
            <a:r>
              <a:rPr lang="ru-RU" dirty="0"/>
              <a:t>       а) </a:t>
            </a:r>
            <a:r>
              <a:rPr lang="ru-RU" dirty="0" err="1"/>
              <a:t>з’їло</a:t>
            </a:r>
            <a:r>
              <a:rPr lang="ru-RU" dirty="0"/>
              <a:t>  </a:t>
            </a:r>
            <a:r>
              <a:rPr lang="ru-RU" dirty="0" err="1"/>
              <a:t>мале</a:t>
            </a:r>
            <a:r>
              <a:rPr lang="ru-RU" dirty="0"/>
              <a:t> </a:t>
            </a:r>
            <a:r>
              <a:rPr lang="ru-RU" dirty="0" err="1"/>
              <a:t>дитинча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  б) </a:t>
            </a:r>
            <a:r>
              <a:rPr lang="ru-RU" dirty="0" err="1"/>
              <a:t>скотився</a:t>
            </a:r>
            <a:r>
              <a:rPr lang="ru-RU" dirty="0"/>
              <a:t> у </a:t>
            </a:r>
            <a:r>
              <a:rPr lang="ru-RU" dirty="0" err="1"/>
              <a:t>дірку</a:t>
            </a:r>
            <a:r>
              <a:rPr lang="ru-RU" dirty="0"/>
              <a:t>;</a:t>
            </a:r>
          </a:p>
          <a:p>
            <a:pPr marL="45720" indent="0">
              <a:buNone/>
            </a:pPr>
            <a:r>
              <a:rPr lang="ru-RU" dirty="0"/>
              <a:t>       в) </a:t>
            </a:r>
            <a:r>
              <a:rPr lang="ru-RU" dirty="0" err="1"/>
              <a:t>розварився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;</a:t>
            </a:r>
          </a:p>
          <a:p>
            <a:pPr marL="45720" indent="0">
              <a:buNone/>
            </a:pPr>
            <a:r>
              <a:rPr lang="ru-RU" dirty="0"/>
              <a:t>       г) </a:t>
            </a:r>
            <a:r>
              <a:rPr lang="ru-RU" dirty="0" err="1"/>
              <a:t>викрадений</a:t>
            </a:r>
            <a:r>
              <a:rPr lang="ru-RU" dirty="0"/>
              <a:t> </a:t>
            </a:r>
            <a:r>
              <a:rPr lang="ru-RU" dirty="0" err="1"/>
              <a:t>кішкою</a:t>
            </a:r>
            <a:r>
              <a:rPr lang="ru-RU" dirty="0"/>
              <a:t>.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dirty="0"/>
              <a:t>6. Вареник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виготовлений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:</a:t>
            </a:r>
          </a:p>
          <a:p>
            <a:pPr marL="45720" indent="0">
              <a:buNone/>
            </a:pPr>
            <a:r>
              <a:rPr lang="ru-RU" dirty="0"/>
              <a:t>       а) </a:t>
            </a:r>
            <a:r>
              <a:rPr lang="ru-RU" dirty="0" err="1"/>
              <a:t>борошна</a:t>
            </a:r>
            <a:r>
              <a:rPr lang="ru-RU" dirty="0"/>
              <a:t>;</a:t>
            </a:r>
          </a:p>
          <a:p>
            <a:pPr marL="45720" indent="0">
              <a:buNone/>
            </a:pPr>
            <a:r>
              <a:rPr lang="uk-UA" dirty="0"/>
              <a:t>       б) рису;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       в) ячменя;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  г) гречки.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4967" y="251521"/>
            <a:ext cx="4460297" cy="576064"/>
          </a:xfrm>
        </p:spPr>
        <p:txBody>
          <a:bodyPr/>
          <a:lstStyle/>
          <a:p>
            <a:pPr marL="0" indent="0">
              <a:buNone/>
            </a:pPr>
            <a:r>
              <a:rPr lang="uk-UA" sz="1600" dirty="0"/>
              <a:t>Тест до загадки «Химерний, маленький»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0975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3624"/>
            <a:ext cx="4958308" cy="623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 Пам'ятник варенику у Полтаві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1691680"/>
            <a:ext cx="6182444" cy="6624736"/>
          </a:xfrm>
        </p:spPr>
      </p:pic>
    </p:spTree>
    <p:extLst>
      <p:ext uri="{BB962C8B-B14F-4D97-AF65-F5344CB8AC3E}">
        <p14:creationId xmlns:p14="http://schemas.microsoft.com/office/powerpoint/2010/main" val="400057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611560"/>
            <a:ext cx="4680520" cy="576064"/>
          </a:xfrm>
        </p:spPr>
        <p:txBody>
          <a:bodyPr/>
          <a:lstStyle/>
          <a:p>
            <a:pPr marL="0" indent="0">
              <a:buNone/>
            </a:pPr>
            <a:r>
              <a:rPr lang="uk-UA" sz="3000" dirty="0">
                <a:solidFill>
                  <a:srgbClr val="7030A0"/>
                </a:solidFill>
              </a:rPr>
              <a:t>Теорія літератури</a:t>
            </a: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4664" y="2339752"/>
            <a:ext cx="5976664" cy="3480832"/>
          </a:xfrm>
        </p:spPr>
        <p:txBody>
          <a:bodyPr/>
          <a:lstStyle/>
          <a:p>
            <a:r>
              <a:rPr lang="ru-RU" sz="3000" dirty="0" err="1">
                <a:solidFill>
                  <a:srgbClr val="C00000"/>
                </a:solidFill>
              </a:rPr>
              <a:t>Літературна</a:t>
            </a:r>
            <a:r>
              <a:rPr lang="ru-RU" sz="3000" dirty="0">
                <a:solidFill>
                  <a:srgbClr val="C00000"/>
                </a:solidFill>
              </a:rPr>
              <a:t> загадка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– загадка, 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  яка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складена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письменником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594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8700" y="8100392"/>
            <a:ext cx="5544616" cy="720080"/>
          </a:xfrm>
        </p:spPr>
        <p:txBody>
          <a:bodyPr>
            <a:normAutofit fontScale="85000" lnSpcReduction="20000"/>
          </a:bodyPr>
          <a:lstStyle/>
          <a:p>
            <a:r>
              <a:rPr lang="uk-UA" sz="2400" dirty="0"/>
              <a:t> </a:t>
            </a:r>
          </a:p>
          <a:p>
            <a:r>
              <a:rPr lang="uk-UA" sz="2400" dirty="0"/>
              <a:t>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664" y="8388424"/>
            <a:ext cx="5883306" cy="360040"/>
          </a:xfrm>
        </p:spPr>
        <p:txBody>
          <a:bodyPr/>
          <a:lstStyle/>
          <a:p>
            <a:pPr marL="182880" indent="0">
              <a:buNone/>
            </a:pPr>
            <a:r>
              <a:rPr lang="uk-UA" sz="1600" dirty="0"/>
              <a:t>                  </a:t>
            </a:r>
            <a:r>
              <a:rPr lang="uk-UA" sz="1600" dirty="0">
                <a:solidFill>
                  <a:srgbClr val="7030A0"/>
                </a:solidFill>
              </a:rPr>
              <a:t>Езоп – перший грецький байкар  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467544"/>
            <a:ext cx="5040560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2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8388424"/>
            <a:ext cx="5174332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rgbClr val="7030A0"/>
                </a:solidFill>
              </a:rPr>
              <a:t>Лафонтен – французький байкар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539552"/>
            <a:ext cx="5400600" cy="7560840"/>
          </a:xfrm>
        </p:spPr>
      </p:pic>
    </p:spTree>
    <p:extLst>
      <p:ext uri="{BB962C8B-B14F-4D97-AF65-F5344CB8AC3E}">
        <p14:creationId xmlns:p14="http://schemas.microsoft.com/office/powerpoint/2010/main" val="231753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539552"/>
            <a:ext cx="5112568" cy="698477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8680" y="7956376"/>
            <a:ext cx="5544616" cy="478888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solidFill>
                  <a:srgbClr val="7030A0"/>
                </a:solidFill>
              </a:rPr>
              <a:t>Леонід Глібов – український поет і  </a:t>
            </a:r>
            <a:r>
              <a:rPr lang="uk-UA" sz="1700" dirty="0">
                <a:solidFill>
                  <a:srgbClr val="7030A0"/>
                </a:solidFill>
              </a:rPr>
              <a:t>байкар</a:t>
            </a:r>
            <a:endParaRPr lang="ru-RU" sz="17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3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556" y="395536"/>
            <a:ext cx="3329508" cy="623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0070C0"/>
                </a:solidFill>
              </a:rPr>
              <a:t>Пташка канарка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907705"/>
            <a:ext cx="6110436" cy="5487665"/>
          </a:xfrm>
        </p:spPr>
      </p:pic>
      <p:pic>
        <p:nvPicPr>
          <p:cNvPr id="5" name="canar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648" y="8244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6084168"/>
            <a:ext cx="5616623" cy="223224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2656" y="975360"/>
            <a:ext cx="6264696" cy="4388728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                     </a:t>
            </a:r>
            <a:r>
              <a:rPr lang="uk-UA" sz="4000" dirty="0"/>
              <a:t>Загадка</a:t>
            </a:r>
          </a:p>
          <a:p>
            <a:pPr marL="45720" indent="0">
              <a:buNone/>
            </a:pPr>
            <a:endParaRPr lang="uk-UA" sz="4000" dirty="0"/>
          </a:p>
          <a:p>
            <a:pPr marL="45720" indent="0">
              <a:buNone/>
            </a:pPr>
            <a:endParaRPr lang="uk-UA" sz="4000" dirty="0"/>
          </a:p>
          <a:p>
            <a:pPr marL="45720" indent="0">
              <a:buNone/>
            </a:pPr>
            <a:r>
              <a:rPr lang="uk-UA" sz="4000" dirty="0"/>
              <a:t>  Народна     Літературна</a:t>
            </a:r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16832" y="1859495"/>
            <a:ext cx="72008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501008" y="1859495"/>
            <a:ext cx="72008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46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0648" y="1619672"/>
            <a:ext cx="6408712" cy="4060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000" dirty="0" err="1">
                <a:solidFill>
                  <a:srgbClr val="C00000"/>
                </a:solidFill>
              </a:rPr>
              <a:t>М</a:t>
            </a:r>
            <a:r>
              <a:rPr lang="ru-RU" sz="3000" dirty="0" err="1">
                <a:solidFill>
                  <a:schemeClr val="tx2">
                    <a:lumMod val="75000"/>
                  </a:schemeClr>
                </a:solidFill>
              </a:rPr>
              <a:t>іж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 людьми, як пташка, </a:t>
            </a:r>
            <a:r>
              <a:rPr lang="ru-RU" sz="3000" dirty="0" err="1">
                <a:solidFill>
                  <a:schemeClr val="tx2">
                    <a:lumMod val="75000"/>
                  </a:schemeClr>
                </a:solidFill>
              </a:rPr>
              <a:t>в'ється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45720" indent="0">
              <a:buNone/>
            </a:pPr>
            <a:r>
              <a:rPr lang="uk-UA" sz="3000" dirty="0">
                <a:solidFill>
                  <a:srgbClr val="C00000"/>
                </a:solidFill>
              </a:rPr>
              <a:t>У</a:t>
            </a:r>
            <a:r>
              <a:rPr lang="uk-UA" sz="3000" dirty="0">
                <a:solidFill>
                  <a:schemeClr val="tx2">
                    <a:lumMod val="75000"/>
                  </a:schemeClr>
                </a:solidFill>
              </a:rPr>
              <a:t> людей і їсть, і п'є;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3000" dirty="0">
                <a:solidFill>
                  <a:srgbClr val="C00000"/>
                </a:solidFill>
              </a:rPr>
              <a:t>Х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одить </a:t>
            </a:r>
            <a:r>
              <a:rPr lang="ru-RU" sz="3000" dirty="0" err="1">
                <a:solidFill>
                  <a:schemeClr val="tx2">
                    <a:lumMod val="75000"/>
                  </a:schemeClr>
                </a:solidFill>
              </a:rPr>
              <a:t>старець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, просить, </a:t>
            </a:r>
            <a:r>
              <a:rPr lang="ru-RU" sz="3000" dirty="0" err="1">
                <a:solidFill>
                  <a:schemeClr val="tx2">
                    <a:lumMod val="75000"/>
                  </a:schemeClr>
                </a:solidFill>
              </a:rPr>
              <a:t>гнеться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45720" indent="0">
              <a:buNone/>
            </a:pPr>
            <a:r>
              <a:rPr lang="ru-RU" sz="3000" dirty="0">
                <a:solidFill>
                  <a:srgbClr val="C00000"/>
                </a:solidFill>
              </a:rPr>
              <a:t>А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  у </a:t>
            </a:r>
            <a:r>
              <a:rPr lang="ru-RU" sz="3000" dirty="0" err="1">
                <a:solidFill>
                  <a:schemeClr val="tx2">
                    <a:lumMod val="75000"/>
                  </a:schemeClr>
                </a:solidFill>
              </a:rPr>
              <a:t>неї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tx2">
                    <a:lumMod val="75000"/>
                  </a:schemeClr>
                </a:solidFill>
              </a:rPr>
              <a:t>всюди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 є.</a:t>
            </a:r>
          </a:p>
          <a:p>
            <a:pPr marL="45720" indent="0">
              <a:buNone/>
            </a:pPr>
            <a:endParaRPr lang="ru-RU" sz="30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6753" y="755576"/>
            <a:ext cx="3744415" cy="1080119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/>
              <a:t>Що за птиця?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0868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467545"/>
            <a:ext cx="4244273" cy="1152128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>
                <a:solidFill>
                  <a:srgbClr val="7030A0"/>
                </a:solidFill>
              </a:rPr>
              <a:t>Теорія літератури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4664" y="1979712"/>
            <a:ext cx="6048672" cy="5832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000" dirty="0" err="1">
                <a:solidFill>
                  <a:srgbClr val="C00000"/>
                </a:solidFill>
              </a:rPr>
              <a:t>Акровірш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загадка,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відгадка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якої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читається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за першими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літерами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кожного рядка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вірша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uk-UA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uk-UA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uk-UA" sz="3000" dirty="0">
                <a:solidFill>
                  <a:srgbClr val="C00000"/>
                </a:solidFill>
              </a:rPr>
              <a:t>Підтекст </a:t>
            </a:r>
            <a:r>
              <a:rPr lang="uk-UA" sz="30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це думка, яку автор відверто не висловив, але про неї можна здогадатися, читаючи її ніби «між рядками». </a:t>
            </a:r>
            <a:r>
              <a:rPr lang="uk-UA" sz="2800" dirty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sz="2800" dirty="0"/>
          </a:p>
          <a:p>
            <a:endParaRPr lang="ru-RU" dirty="0"/>
          </a:p>
          <a:p>
            <a:pPr marL="45720" indent="0">
              <a:buNone/>
            </a:pPr>
            <a:endParaRPr lang="uk-UA" sz="3600" dirty="0"/>
          </a:p>
          <a:p>
            <a:pPr marL="4572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3461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736" y="5829557"/>
            <a:ext cx="4608511" cy="1524000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/>
              <a:t>Химерний, маленький   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1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2750" y="298767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3885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265</TotalTime>
  <Words>534</Words>
  <Application>Microsoft Office PowerPoint</Application>
  <PresentationFormat>Экран (4:3)</PresentationFormat>
  <Paragraphs>122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Trebuchet MS</vt:lpstr>
      <vt:lpstr>Wingdings</vt:lpstr>
      <vt:lpstr>Воздушный поток</vt:lpstr>
      <vt:lpstr>І.Франко</vt:lpstr>
      <vt:lpstr>                  Езоп – перший грецький байкар  </vt:lpstr>
      <vt:lpstr>Лафонтен – французький байкар </vt:lpstr>
      <vt:lpstr>Леонід Глібов – український поет і  байкар</vt:lpstr>
      <vt:lpstr>Пташка канарка</vt:lpstr>
      <vt:lpstr>      </vt:lpstr>
      <vt:lpstr>Що за птиця?</vt:lpstr>
      <vt:lpstr>Теорія літератури</vt:lpstr>
      <vt:lpstr>Химерний, маленький    </vt:lpstr>
      <vt:lpstr>Таблиця 1</vt:lpstr>
      <vt:lpstr>Таблиця 2</vt:lpstr>
      <vt:lpstr>Таблиця 3</vt:lpstr>
      <vt:lpstr>Таблиця 4</vt:lpstr>
      <vt:lpstr>Тест до загадки «Химерний, маленький»</vt:lpstr>
      <vt:lpstr> Пам'ятник варенику у Полтаві</vt:lpstr>
      <vt:lpstr>Теорія літератури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Анжела</cp:lastModifiedBy>
  <cp:revision>29</cp:revision>
  <dcterms:created xsi:type="dcterms:W3CDTF">2011-12-06T20:55:49Z</dcterms:created>
  <dcterms:modified xsi:type="dcterms:W3CDTF">2023-10-06T18:39:40Z</dcterms:modified>
</cp:coreProperties>
</file>