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3" r:id="rId6"/>
    <p:sldId id="262" r:id="rId7"/>
    <p:sldId id="267" r:id="rId8"/>
    <p:sldId id="264" r:id="rId9"/>
    <p:sldId id="259" r:id="rId10"/>
    <p:sldId id="260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873C2-C052-7242-931A-0324B5611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156E6BE-F25E-2F08-B8A5-2B62851F4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DA0E6AF-064A-1BC8-F75A-5F1A6A67E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D6A2-126E-476D-A4EC-D6870FFA93C0}" type="datetimeFigureOut">
              <a:rPr lang="uk-UA" smtClean="0"/>
              <a:t>20.10.2023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1F0DAA8-96D8-9A89-E6C5-EC1B3274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84F7720-4CF8-B02B-C319-A0F4396F1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4974-2423-4BA7-A84D-A546E96CFF7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3186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43E35-AA50-C56A-23DE-0187F5B28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C208C93-E061-827B-8A0F-1186B4EFC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1326F3-8477-9D04-5B95-69F0DD2E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D6A2-126E-476D-A4EC-D6870FFA93C0}" type="datetimeFigureOut">
              <a:rPr lang="uk-UA" smtClean="0"/>
              <a:t>20.10.2023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83543BE-CEC2-7157-1AB2-73333BED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07014C-743E-DB6E-1FB9-50A59863E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4974-2423-4BA7-A84D-A546E96CFF7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6488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8B89359-D496-5EDD-247F-713B2651C0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BA33F3D-4382-680F-B927-E5DF1441F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A36D4D-F577-3925-74AA-44E003F7C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D6A2-126E-476D-A4EC-D6870FFA93C0}" type="datetimeFigureOut">
              <a:rPr lang="uk-UA" smtClean="0"/>
              <a:t>20.10.2023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6ED3E3F-46F4-538B-C85B-5B3F4A51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6761A8-1F81-4EBE-7185-BAA3FC7C0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4974-2423-4BA7-A84D-A546E96CFF7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87526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455D7A-3558-900C-5A81-27CF98BA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92A0E0-AF47-8E05-7586-48A26B024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D036D48-8828-3BD5-EBEF-9D1ECF3F1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D6A2-126E-476D-A4EC-D6870FFA93C0}" type="datetimeFigureOut">
              <a:rPr lang="uk-UA" smtClean="0"/>
              <a:t>20.10.2023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10F627C-0CFF-8A21-636B-2983CD1B2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321902-4A20-188D-9DFD-4C36AC03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4974-2423-4BA7-A84D-A546E96CFF7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2092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65E7D-5CD8-79A5-0637-ECB6A22D7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26DD686-8695-D131-9239-CC95702F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7D40283-33A4-2A79-16E5-66E0E85FB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D6A2-126E-476D-A4EC-D6870FFA93C0}" type="datetimeFigureOut">
              <a:rPr lang="uk-UA" smtClean="0"/>
              <a:t>20.10.2023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C5902AD-C199-5D9A-86EC-0D78A6AD0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5D85E6-A577-C105-6499-B37C53F43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4974-2423-4BA7-A84D-A546E96CFF7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9041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D3FB06-299F-CF6E-10B6-EACAD792F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3B46153-30CE-95B8-2BF7-DC7D78D18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6B2CA8-C569-8969-7230-8F96F2E92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D95A86D-A823-FF64-38F2-D185985D1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D6A2-126E-476D-A4EC-D6870FFA93C0}" type="datetimeFigureOut">
              <a:rPr lang="uk-UA" smtClean="0"/>
              <a:t>20.10.2023</a:t>
            </a:fld>
            <a:endParaRPr lang="uk-UA" dirty="0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C7AE4FB-4268-3C76-EAC8-4439C246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C030D49-0A53-B68E-2A45-25EC5BEB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4974-2423-4BA7-A84D-A546E96CFF7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69212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C6F721-2096-4D19-AA31-FB15F6960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80AEE3F-BA22-401B-EF04-B5821F839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6315CA2-1FDB-AAD9-57DC-C0C8ECDE2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0C2398A-8C51-1FB6-ED03-73FBA57A0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3899B4F-0109-35F0-C891-3C673AAFCD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5B16F0F-9854-1031-5A54-44C6C9CD2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D6A2-126E-476D-A4EC-D6870FFA93C0}" type="datetimeFigureOut">
              <a:rPr lang="uk-UA" smtClean="0"/>
              <a:t>20.10.2023</a:t>
            </a:fld>
            <a:endParaRPr lang="uk-UA" dirty="0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810B856-6EB7-C879-5105-EE56874E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112EBD7-6EDB-62A9-5EB4-6ABD7FD77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4974-2423-4BA7-A84D-A546E96CFF7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17262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B5993-4A57-643D-396D-80BCFFE2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652A8B6-34B1-7F5E-67DA-F8F0D8E62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D6A2-126E-476D-A4EC-D6870FFA93C0}" type="datetimeFigureOut">
              <a:rPr lang="uk-UA" smtClean="0"/>
              <a:t>20.10.2023</a:t>
            </a:fld>
            <a:endParaRPr lang="uk-UA" dirty="0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4FD5860-9396-19DF-3092-5EA46D54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6CD4D42-8803-43AA-2A36-1930D15D5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4974-2423-4BA7-A84D-A546E96CFF7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9316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B325D06-51BC-0F32-732E-4CCD5C036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D6A2-126E-476D-A4EC-D6870FFA93C0}" type="datetimeFigureOut">
              <a:rPr lang="uk-UA" smtClean="0"/>
              <a:t>20.10.2023</a:t>
            </a:fld>
            <a:endParaRPr lang="uk-UA" dirty="0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1606947-EF27-C0C5-AC42-5C21F3724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DF63676-2555-0BB3-A3F6-564E3C574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4974-2423-4BA7-A84D-A546E96CFF7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38524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BC2C38-4CBD-E88B-16A7-C3B14CF81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680FCCC-6001-4994-B868-C8F4083F3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45CDCA9-21C6-F79C-29BF-1D276D2A4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FBDCB46-7087-DD9C-3D3F-19CA58E1E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D6A2-126E-476D-A4EC-D6870FFA93C0}" type="datetimeFigureOut">
              <a:rPr lang="uk-UA" smtClean="0"/>
              <a:t>20.10.2023</a:t>
            </a:fld>
            <a:endParaRPr lang="uk-UA" dirty="0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6A03C04-95CC-ABD1-1199-4C8A0F18B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56E84FD-91D9-F2CA-566A-241AB71C6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4974-2423-4BA7-A84D-A546E96CFF7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10775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83ED73-27E7-9C01-CB0B-2BA3E4E5B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CCD3FCE-29FD-5277-FB93-69E00D5CD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DF081D1-4FEE-D557-9A47-FE1FBA2C2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56442B-336E-7D7A-2254-E26E59B19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2D6A2-126E-476D-A4EC-D6870FFA93C0}" type="datetimeFigureOut">
              <a:rPr lang="uk-UA" smtClean="0"/>
              <a:t>20.10.2023</a:t>
            </a:fld>
            <a:endParaRPr lang="uk-UA" dirty="0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F207998-B733-90F8-A911-3854885CB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70EBDEF-FD5E-FAA9-0298-4B0A7C71F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4974-2423-4BA7-A84D-A546E96CFF7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42344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43510B31-F545-8B26-755E-F562E3E1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D3A2B2-7E72-837D-DDAA-D032043B1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78F5A82-0938-C552-BF78-788BF6739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2D6A2-126E-476D-A4EC-D6870FFA93C0}" type="datetimeFigureOut">
              <a:rPr lang="uk-UA" smtClean="0"/>
              <a:t>20.10.2023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910AC6-02B2-28F9-C13F-0EE559D5B2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6E398C1-315F-C354-C7C5-55CFD3FB1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24974-2423-4BA7-A84D-A546E96CFF7E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810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CCCA6-D190-CAE6-8237-585AAE295F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E15A820-7C02-FD4A-32E8-2EF1B03A54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F7C0AB-B260-8D73-DDFD-F66A42880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13864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C7276B08-151F-0F5C-3D67-B8448F79C916}"/>
              </a:ext>
            </a:extLst>
          </p:cNvPr>
          <p:cNvSpPr/>
          <p:nvPr/>
        </p:nvSpPr>
        <p:spPr>
          <a:xfrm>
            <a:off x="1524000" y="1984375"/>
            <a:ext cx="85699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Прості та складні речовини.</a:t>
            </a:r>
          </a:p>
          <a:p>
            <a:pPr algn="ctr"/>
            <a:r>
              <a:rPr lang="uk-UA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Багатоманітність речовин</a:t>
            </a:r>
          </a:p>
        </p:txBody>
      </p:sp>
    </p:spTree>
    <p:extLst>
      <p:ext uri="{BB962C8B-B14F-4D97-AF65-F5344CB8AC3E}">
        <p14:creationId xmlns:p14="http://schemas.microsoft.com/office/powerpoint/2010/main" val="1204497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CCCA6-D190-CAE6-8237-585AAE295F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E15A820-7C02-FD4A-32E8-2EF1B03A54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246AD6-0D00-9F37-9E9D-5637204FC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606A450B-E643-172F-CE15-C04353BD7E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124298"/>
              </p:ext>
            </p:extLst>
          </p:nvPr>
        </p:nvGraphicFramePr>
        <p:xfrm>
          <a:off x="1122368" y="1070360"/>
          <a:ext cx="9947263" cy="5639149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425444">
                  <a:extLst>
                    <a:ext uri="{9D8B030D-6E8A-4147-A177-3AD203B41FA5}">
                      <a16:colId xmlns:a16="http://schemas.microsoft.com/office/drawing/2014/main" val="3133323737"/>
                    </a:ext>
                  </a:extLst>
                </a:gridCol>
                <a:gridCol w="1419062">
                  <a:extLst>
                    <a:ext uri="{9D8B030D-6E8A-4147-A177-3AD203B41FA5}">
                      <a16:colId xmlns:a16="http://schemas.microsoft.com/office/drawing/2014/main" val="3856793143"/>
                    </a:ext>
                  </a:extLst>
                </a:gridCol>
                <a:gridCol w="1419062">
                  <a:extLst>
                    <a:ext uri="{9D8B030D-6E8A-4147-A177-3AD203B41FA5}">
                      <a16:colId xmlns:a16="http://schemas.microsoft.com/office/drawing/2014/main" val="1148120108"/>
                    </a:ext>
                  </a:extLst>
                </a:gridCol>
                <a:gridCol w="1413743">
                  <a:extLst>
                    <a:ext uri="{9D8B030D-6E8A-4147-A177-3AD203B41FA5}">
                      <a16:colId xmlns:a16="http://schemas.microsoft.com/office/drawing/2014/main" val="980417640"/>
                    </a:ext>
                  </a:extLst>
                </a:gridCol>
                <a:gridCol w="1419062">
                  <a:extLst>
                    <a:ext uri="{9D8B030D-6E8A-4147-A177-3AD203B41FA5}">
                      <a16:colId xmlns:a16="http://schemas.microsoft.com/office/drawing/2014/main" val="1593264650"/>
                    </a:ext>
                  </a:extLst>
                </a:gridCol>
                <a:gridCol w="1419062">
                  <a:extLst>
                    <a:ext uri="{9D8B030D-6E8A-4147-A177-3AD203B41FA5}">
                      <a16:colId xmlns:a16="http://schemas.microsoft.com/office/drawing/2014/main" val="3825564449"/>
                    </a:ext>
                  </a:extLst>
                </a:gridCol>
                <a:gridCol w="1431828">
                  <a:extLst>
                    <a:ext uri="{9D8B030D-6E8A-4147-A177-3AD203B41FA5}">
                      <a16:colId xmlns:a16="http://schemas.microsoft.com/office/drawing/2014/main" val="2274144297"/>
                    </a:ext>
                  </a:extLst>
                </a:gridCol>
              </a:tblGrid>
              <a:tr h="410630"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3200" dirty="0">
                          <a:solidFill>
                            <a:srgbClr val="FF0000"/>
                          </a:solidFill>
                          <a:effectLst/>
                        </a:rPr>
                        <a:t>А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uk-UA" sz="3200" dirty="0">
                        <a:solidFill>
                          <a:srgbClr val="FF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3200" dirty="0">
                          <a:solidFill>
                            <a:srgbClr val="FF0000"/>
                          </a:solidFill>
                          <a:effectLst/>
                        </a:rPr>
                        <a:t>Б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uk-UA" sz="3200" dirty="0">
                        <a:solidFill>
                          <a:srgbClr val="FF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3200" dirty="0">
                          <a:solidFill>
                            <a:srgbClr val="FF0000"/>
                          </a:solidFill>
                          <a:effectLst/>
                        </a:rPr>
                        <a:t>В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uk-UA" sz="3200" dirty="0">
                        <a:solidFill>
                          <a:srgbClr val="FF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3200" dirty="0">
                          <a:solidFill>
                            <a:srgbClr val="FF0000"/>
                          </a:solidFill>
                          <a:effectLst/>
                        </a:rPr>
                        <a:t>Г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uk-UA" sz="3200" dirty="0">
                        <a:solidFill>
                          <a:srgbClr val="FF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3200" dirty="0">
                          <a:solidFill>
                            <a:srgbClr val="FF0000"/>
                          </a:solidFill>
                          <a:effectLst/>
                        </a:rPr>
                        <a:t>Д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uk-UA" sz="3200" dirty="0">
                        <a:solidFill>
                          <a:srgbClr val="FF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3200" dirty="0">
                          <a:solidFill>
                            <a:srgbClr val="FF0000"/>
                          </a:solidFill>
                          <a:effectLst/>
                        </a:rPr>
                        <a:t>Е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uk-UA" sz="3200" dirty="0">
                        <a:solidFill>
                          <a:srgbClr val="FF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1335716"/>
                  </a:ext>
                </a:extLst>
              </a:tr>
              <a:tr h="410630"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uk-UA" sz="2800" dirty="0">
                        <a:solidFill>
                          <a:srgbClr val="FF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S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P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K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SO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4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CO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FeCl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CO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88523239"/>
                  </a:ext>
                </a:extLst>
              </a:tr>
              <a:tr h="410630"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uk-UA" sz="2800" dirty="0">
                        <a:solidFill>
                          <a:srgbClr val="FF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HNO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Li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Ag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O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CuSO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4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H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SO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4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CaO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631846"/>
                  </a:ext>
                </a:extLst>
              </a:tr>
              <a:tr h="433895"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uk-UA" sz="2800" dirty="0">
                        <a:solidFill>
                          <a:srgbClr val="FF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NaCl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Ca(OH)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Sr(OH)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Na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SiO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Hg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HgO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42118764"/>
                  </a:ext>
                </a:extLst>
              </a:tr>
              <a:tr h="410630"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uk-UA" sz="2800" dirty="0">
                        <a:solidFill>
                          <a:srgbClr val="FF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C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4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H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10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H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SO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Mg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FeCl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C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6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H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12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6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A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l2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3690291"/>
                  </a:ext>
                </a:extLst>
              </a:tr>
              <a:tr h="405977"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uk-UA" sz="2800" dirty="0">
                        <a:solidFill>
                          <a:srgbClr val="FF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K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O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Na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O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ZnO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BaCl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FeS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SnO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34373373"/>
                  </a:ext>
                </a:extLst>
              </a:tr>
              <a:tr h="410630"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uk-UA" sz="2800" dirty="0">
                        <a:solidFill>
                          <a:srgbClr val="FF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FeS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Fe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BaSO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0070C0"/>
                          </a:solidFill>
                          <a:effectLst/>
                        </a:rPr>
                        <a:t>С</a:t>
                      </a:r>
                      <a:r>
                        <a:rPr lang="uk-UA" sz="2800" baseline="-25000" dirty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H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N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LiOH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40838375"/>
                  </a:ext>
                </a:extLst>
              </a:tr>
              <a:tr h="438547"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uk-UA" sz="2800" dirty="0">
                        <a:solidFill>
                          <a:srgbClr val="FF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K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PO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4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MgSO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4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P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5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Cu(OH)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Rb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SnF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4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2765817"/>
                  </a:ext>
                </a:extLst>
              </a:tr>
              <a:tr h="405977"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uk-UA" sz="2800" dirty="0">
                        <a:solidFill>
                          <a:srgbClr val="FF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Br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Cl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7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NaCl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HI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KMnO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4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H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PO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4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54066538"/>
                  </a:ext>
                </a:extLst>
              </a:tr>
              <a:tr h="438547"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uk-UA" sz="2800" dirty="0">
                        <a:solidFill>
                          <a:srgbClr val="FF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Fe(OН)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Cr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Ca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PbS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Mg(OH)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CaCO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65529738"/>
                  </a:ext>
                </a:extLst>
              </a:tr>
              <a:tr h="405977"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uk-UA" sz="2800" dirty="0">
                        <a:solidFill>
                          <a:srgbClr val="FF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LiCl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K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ZnO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Fe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AgCl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N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5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Cl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9003852"/>
                  </a:ext>
                </a:extLst>
              </a:tr>
              <a:tr h="410630"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uk-UA" sz="2800" dirty="0">
                        <a:solidFill>
                          <a:srgbClr val="FF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HF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H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S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NaOH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FeO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SrSO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4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2473154"/>
                  </a:ext>
                </a:extLst>
              </a:tr>
              <a:tr h="422263"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uk-UA" sz="2800" dirty="0">
                        <a:solidFill>
                          <a:srgbClr val="FF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ZnS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Ca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P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AI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4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C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CH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4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Mn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Fe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O</a:t>
                      </a:r>
                      <a:r>
                        <a:rPr lang="en-US" sz="2800" baseline="-25000" dirty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endParaRPr lang="uk-UA" sz="2800" dirty="0">
                        <a:solidFill>
                          <a:srgbClr val="0070C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3530213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F1AA43B-8765-901D-6BD4-54383A3D6C6A}"/>
              </a:ext>
            </a:extLst>
          </p:cNvPr>
          <p:cNvSpPr txBox="1"/>
          <p:nvPr/>
        </p:nvSpPr>
        <p:spPr>
          <a:xfrm>
            <a:off x="2148668" y="148701"/>
            <a:ext cx="7894662" cy="830997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 «Морський бій» Прочитати формулу речовини,</a:t>
            </a:r>
          </a:p>
          <a:p>
            <a:pPr algn="ctr"/>
            <a:r>
              <a:rPr lang="uk-UA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вказати проста вона чи складна.</a:t>
            </a:r>
          </a:p>
        </p:txBody>
      </p:sp>
      <p:graphicFrame>
        <p:nvGraphicFramePr>
          <p:cNvPr id="15" name="Таблиця 14">
            <a:extLst>
              <a:ext uri="{FF2B5EF4-FFF2-40B4-BE49-F238E27FC236}">
                <a16:creationId xmlns:a16="http://schemas.microsoft.com/office/drawing/2014/main" id="{97D54A6A-6B63-9BBD-AE97-2A2B18D977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773473"/>
              </p:ext>
            </p:extLst>
          </p:nvPr>
        </p:nvGraphicFramePr>
        <p:xfrm>
          <a:off x="5372099" y="979698"/>
          <a:ext cx="1414463" cy="5706852"/>
        </p:xfrm>
        <a:graphic>
          <a:graphicData uri="http://schemas.openxmlformats.org/drawingml/2006/table">
            <a:tbl>
              <a:tblPr/>
              <a:tblGrid>
                <a:gridCol w="1414463">
                  <a:extLst>
                    <a:ext uri="{9D8B030D-6E8A-4147-A177-3AD203B41FA5}">
                      <a16:colId xmlns:a16="http://schemas.microsoft.com/office/drawing/2014/main" val="2895475730"/>
                    </a:ext>
                  </a:extLst>
                </a:gridCol>
              </a:tblGrid>
              <a:tr h="570685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solidFill>
                        <a:srgbClr val="7030A0"/>
                      </a:solidFill>
                      <a:prstDash val="solid"/>
                    </a:lnL>
                    <a:lnR w="12700" cmpd="sng">
                      <a:solidFill>
                        <a:srgbClr val="7030A0"/>
                      </a:solidFill>
                      <a:prstDash val="solid"/>
                    </a:lnR>
                    <a:lnT w="12700" cmpd="sng">
                      <a:solidFill>
                        <a:srgbClr val="7030A0"/>
                      </a:solidFill>
                      <a:prstDash val="solid"/>
                    </a:lnT>
                    <a:lnB w="12700" cmpd="sng">
                      <a:solidFill>
                        <a:srgbClr val="703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0836347"/>
                  </a:ext>
                </a:extLst>
              </a:tr>
            </a:tbl>
          </a:graphicData>
        </a:graphic>
      </p:graphicFrame>
      <p:graphicFrame>
        <p:nvGraphicFramePr>
          <p:cNvPr id="16" name="Таблиця 15">
            <a:extLst>
              <a:ext uri="{FF2B5EF4-FFF2-40B4-BE49-F238E27FC236}">
                <a16:creationId xmlns:a16="http://schemas.microsoft.com/office/drawing/2014/main" id="{92EA17FB-370D-8B4A-3CAD-BCBF26C52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854160"/>
              </p:ext>
            </p:extLst>
          </p:nvPr>
        </p:nvGraphicFramePr>
        <p:xfrm>
          <a:off x="8229599" y="1070360"/>
          <a:ext cx="1414463" cy="5644765"/>
        </p:xfrm>
        <a:graphic>
          <a:graphicData uri="http://schemas.openxmlformats.org/drawingml/2006/table">
            <a:tbl>
              <a:tblPr/>
              <a:tblGrid>
                <a:gridCol w="1414463">
                  <a:extLst>
                    <a:ext uri="{9D8B030D-6E8A-4147-A177-3AD203B41FA5}">
                      <a16:colId xmlns:a16="http://schemas.microsoft.com/office/drawing/2014/main" val="1558414917"/>
                    </a:ext>
                  </a:extLst>
                </a:gridCol>
              </a:tblGrid>
              <a:tr h="5644765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solidFill>
                        <a:srgbClr val="7030A0"/>
                      </a:solidFill>
                      <a:prstDash val="solid"/>
                    </a:lnL>
                    <a:lnR w="12700" cmpd="sng">
                      <a:solidFill>
                        <a:srgbClr val="7030A0"/>
                      </a:solidFill>
                      <a:prstDash val="solid"/>
                    </a:lnR>
                    <a:lnT w="12700" cmpd="sng">
                      <a:solidFill>
                        <a:srgbClr val="7030A0"/>
                      </a:solidFill>
                      <a:prstDash val="solid"/>
                    </a:lnT>
                    <a:lnB w="12700" cmpd="sng">
                      <a:solidFill>
                        <a:srgbClr val="703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0464212"/>
                  </a:ext>
                </a:extLst>
              </a:tr>
            </a:tbl>
          </a:graphicData>
        </a:graphic>
      </p:graphicFrame>
      <p:graphicFrame>
        <p:nvGraphicFramePr>
          <p:cNvPr id="17" name="Таблиця 16">
            <a:extLst>
              <a:ext uri="{FF2B5EF4-FFF2-40B4-BE49-F238E27FC236}">
                <a16:creationId xmlns:a16="http://schemas.microsoft.com/office/drawing/2014/main" id="{4C62CD40-EF7F-08AE-C06F-FD2E6E820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736949"/>
              </p:ext>
            </p:extLst>
          </p:nvPr>
        </p:nvGraphicFramePr>
        <p:xfrm>
          <a:off x="1114425" y="1085850"/>
          <a:ext cx="9958388" cy="485775"/>
        </p:xfrm>
        <a:graphic>
          <a:graphicData uri="http://schemas.openxmlformats.org/drawingml/2006/table">
            <a:tbl>
              <a:tblPr/>
              <a:tblGrid>
                <a:gridCol w="9958388">
                  <a:extLst>
                    <a:ext uri="{9D8B030D-6E8A-4147-A177-3AD203B41FA5}">
                      <a16:colId xmlns:a16="http://schemas.microsoft.com/office/drawing/2014/main" val="3228124962"/>
                    </a:ext>
                  </a:extLst>
                </a:gridCol>
              </a:tblGrid>
              <a:tr h="485775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solidFill>
                        <a:srgbClr val="7030A0"/>
                      </a:solidFill>
                      <a:prstDash val="solid"/>
                    </a:lnL>
                    <a:lnR w="12700" cmpd="sng">
                      <a:solidFill>
                        <a:srgbClr val="7030A0"/>
                      </a:solidFill>
                      <a:prstDash val="solid"/>
                    </a:lnR>
                    <a:lnT w="12700" cmpd="sng">
                      <a:solidFill>
                        <a:srgbClr val="7030A0"/>
                      </a:solidFill>
                      <a:prstDash val="solid"/>
                    </a:lnT>
                    <a:lnB w="12700" cmpd="sng">
                      <a:solidFill>
                        <a:srgbClr val="703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491527"/>
                  </a:ext>
                </a:extLst>
              </a:tr>
            </a:tbl>
          </a:graphicData>
        </a:graphic>
      </p:graphicFrame>
      <p:graphicFrame>
        <p:nvGraphicFramePr>
          <p:cNvPr id="18" name="Таблиця 17">
            <a:extLst>
              <a:ext uri="{FF2B5EF4-FFF2-40B4-BE49-F238E27FC236}">
                <a16:creationId xmlns:a16="http://schemas.microsoft.com/office/drawing/2014/main" id="{34598D55-78F9-8DAB-D450-7EC153EC046E}"/>
              </a:ext>
            </a:extLst>
          </p:cNvPr>
          <p:cNvGraphicFramePr>
            <a:graphicFrameLocks noGrp="1"/>
          </p:cNvGraphicFramePr>
          <p:nvPr/>
        </p:nvGraphicFramePr>
        <p:xfrm>
          <a:off x="1143000" y="1943100"/>
          <a:ext cx="9944100" cy="500063"/>
        </p:xfrm>
        <a:graphic>
          <a:graphicData uri="http://schemas.openxmlformats.org/drawingml/2006/table">
            <a:tbl>
              <a:tblPr/>
              <a:tblGrid>
                <a:gridCol w="9944100">
                  <a:extLst>
                    <a:ext uri="{9D8B030D-6E8A-4147-A177-3AD203B41FA5}">
                      <a16:colId xmlns:a16="http://schemas.microsoft.com/office/drawing/2014/main" val="2988950039"/>
                    </a:ext>
                  </a:extLst>
                </a:gridCol>
              </a:tblGrid>
              <a:tr h="500063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solidFill>
                        <a:srgbClr val="7030A0"/>
                      </a:solidFill>
                      <a:prstDash val="solid"/>
                    </a:lnL>
                    <a:lnR w="12700" cmpd="sng">
                      <a:solidFill>
                        <a:srgbClr val="7030A0"/>
                      </a:solidFill>
                      <a:prstDash val="solid"/>
                    </a:lnR>
                    <a:lnT w="12700" cmpd="sng">
                      <a:solidFill>
                        <a:srgbClr val="7030A0"/>
                      </a:solidFill>
                      <a:prstDash val="solid"/>
                    </a:lnT>
                    <a:lnB w="12700" cmpd="sng">
                      <a:solidFill>
                        <a:srgbClr val="703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6588196"/>
                  </a:ext>
                </a:extLst>
              </a:tr>
            </a:tbl>
          </a:graphicData>
        </a:graphic>
      </p:graphicFrame>
      <p:graphicFrame>
        <p:nvGraphicFramePr>
          <p:cNvPr id="19" name="Таблиця 18">
            <a:extLst>
              <a:ext uri="{FF2B5EF4-FFF2-40B4-BE49-F238E27FC236}">
                <a16:creationId xmlns:a16="http://schemas.microsoft.com/office/drawing/2014/main" id="{15EE1384-B98D-515C-EA57-3F31348EB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318753"/>
              </p:ext>
            </p:extLst>
          </p:nvPr>
        </p:nvGraphicFramePr>
        <p:xfrm>
          <a:off x="1143000" y="2814638"/>
          <a:ext cx="9915525" cy="457200"/>
        </p:xfrm>
        <a:graphic>
          <a:graphicData uri="http://schemas.openxmlformats.org/drawingml/2006/table">
            <a:tbl>
              <a:tblPr/>
              <a:tblGrid>
                <a:gridCol w="9915525">
                  <a:extLst>
                    <a:ext uri="{9D8B030D-6E8A-4147-A177-3AD203B41FA5}">
                      <a16:colId xmlns:a16="http://schemas.microsoft.com/office/drawing/2014/main" val="57197104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solidFill>
                        <a:srgbClr val="7030A0"/>
                      </a:solidFill>
                      <a:prstDash val="solid"/>
                    </a:lnL>
                    <a:lnR w="12700" cmpd="sng">
                      <a:solidFill>
                        <a:srgbClr val="7030A0"/>
                      </a:solidFill>
                      <a:prstDash val="solid"/>
                    </a:lnR>
                    <a:lnT w="12700" cmpd="sng">
                      <a:solidFill>
                        <a:srgbClr val="7030A0"/>
                      </a:solidFill>
                      <a:prstDash val="solid"/>
                    </a:lnT>
                    <a:lnB w="12700" cmpd="sng">
                      <a:solidFill>
                        <a:srgbClr val="703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974447"/>
                  </a:ext>
                </a:extLst>
              </a:tr>
            </a:tbl>
          </a:graphicData>
        </a:graphic>
      </p:graphicFrame>
      <p:graphicFrame>
        <p:nvGraphicFramePr>
          <p:cNvPr id="20" name="Таблиця 19">
            <a:extLst>
              <a:ext uri="{FF2B5EF4-FFF2-40B4-BE49-F238E27FC236}">
                <a16:creationId xmlns:a16="http://schemas.microsoft.com/office/drawing/2014/main" id="{33018DF4-481A-114B-2360-0782BFE9E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07970"/>
              </p:ext>
            </p:extLst>
          </p:nvPr>
        </p:nvGraphicFramePr>
        <p:xfrm>
          <a:off x="1122368" y="3700463"/>
          <a:ext cx="9950445" cy="428625"/>
        </p:xfrm>
        <a:graphic>
          <a:graphicData uri="http://schemas.openxmlformats.org/drawingml/2006/table">
            <a:tbl>
              <a:tblPr/>
              <a:tblGrid>
                <a:gridCol w="9950445">
                  <a:extLst>
                    <a:ext uri="{9D8B030D-6E8A-4147-A177-3AD203B41FA5}">
                      <a16:colId xmlns:a16="http://schemas.microsoft.com/office/drawing/2014/main" val="1780250311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solidFill>
                        <a:srgbClr val="7030A0"/>
                      </a:solidFill>
                      <a:prstDash val="solid"/>
                    </a:lnL>
                    <a:lnR w="12700" cmpd="sng">
                      <a:solidFill>
                        <a:srgbClr val="7030A0"/>
                      </a:solidFill>
                      <a:prstDash val="solid"/>
                    </a:lnR>
                    <a:lnT w="12700" cmpd="sng">
                      <a:solidFill>
                        <a:srgbClr val="7030A0"/>
                      </a:solidFill>
                      <a:prstDash val="solid"/>
                    </a:lnT>
                    <a:lnB w="12700" cmpd="sng">
                      <a:solidFill>
                        <a:srgbClr val="703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158453"/>
                  </a:ext>
                </a:extLst>
              </a:tr>
            </a:tbl>
          </a:graphicData>
        </a:graphic>
      </p:graphicFrame>
      <p:graphicFrame>
        <p:nvGraphicFramePr>
          <p:cNvPr id="21" name="Таблиця 20">
            <a:extLst>
              <a:ext uri="{FF2B5EF4-FFF2-40B4-BE49-F238E27FC236}">
                <a16:creationId xmlns:a16="http://schemas.microsoft.com/office/drawing/2014/main" id="{9C36C6C3-92D7-1D24-A648-F84165015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687109"/>
              </p:ext>
            </p:extLst>
          </p:nvPr>
        </p:nvGraphicFramePr>
        <p:xfrm>
          <a:off x="1114425" y="4529138"/>
          <a:ext cx="9929813" cy="471487"/>
        </p:xfrm>
        <a:graphic>
          <a:graphicData uri="http://schemas.openxmlformats.org/drawingml/2006/table">
            <a:tbl>
              <a:tblPr/>
              <a:tblGrid>
                <a:gridCol w="9929813">
                  <a:extLst>
                    <a:ext uri="{9D8B030D-6E8A-4147-A177-3AD203B41FA5}">
                      <a16:colId xmlns:a16="http://schemas.microsoft.com/office/drawing/2014/main" val="290173416"/>
                    </a:ext>
                  </a:extLst>
                </a:gridCol>
              </a:tblGrid>
              <a:tr h="471487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solidFill>
                        <a:srgbClr val="7030A0"/>
                      </a:solidFill>
                      <a:prstDash val="solid"/>
                    </a:lnL>
                    <a:lnR w="12700" cmpd="sng">
                      <a:solidFill>
                        <a:srgbClr val="7030A0"/>
                      </a:solidFill>
                      <a:prstDash val="solid"/>
                    </a:lnR>
                    <a:lnT w="12700" cmpd="sng">
                      <a:solidFill>
                        <a:srgbClr val="7030A0"/>
                      </a:solidFill>
                      <a:prstDash val="solid"/>
                    </a:lnT>
                    <a:lnB w="12700" cmpd="sng">
                      <a:solidFill>
                        <a:srgbClr val="703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274414"/>
                  </a:ext>
                </a:extLst>
              </a:tr>
            </a:tbl>
          </a:graphicData>
        </a:graphic>
      </p:graphicFrame>
      <p:graphicFrame>
        <p:nvGraphicFramePr>
          <p:cNvPr id="22" name="Таблиця 21">
            <a:extLst>
              <a:ext uri="{FF2B5EF4-FFF2-40B4-BE49-F238E27FC236}">
                <a16:creationId xmlns:a16="http://schemas.microsoft.com/office/drawing/2014/main" id="{8ABCC4B3-249D-C27F-0A15-ECC777D91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111656"/>
              </p:ext>
            </p:extLst>
          </p:nvPr>
        </p:nvGraphicFramePr>
        <p:xfrm>
          <a:off x="1114425" y="5472113"/>
          <a:ext cx="9929813" cy="400050"/>
        </p:xfrm>
        <a:graphic>
          <a:graphicData uri="http://schemas.openxmlformats.org/drawingml/2006/table">
            <a:tbl>
              <a:tblPr/>
              <a:tblGrid>
                <a:gridCol w="9929813">
                  <a:extLst>
                    <a:ext uri="{9D8B030D-6E8A-4147-A177-3AD203B41FA5}">
                      <a16:colId xmlns:a16="http://schemas.microsoft.com/office/drawing/2014/main" val="1102376518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solidFill>
                        <a:srgbClr val="7030A0"/>
                      </a:solidFill>
                      <a:prstDash val="solid"/>
                    </a:lnL>
                    <a:lnR w="12700" cmpd="sng">
                      <a:solidFill>
                        <a:srgbClr val="7030A0"/>
                      </a:solidFill>
                      <a:prstDash val="solid"/>
                    </a:lnR>
                    <a:lnT w="12700" cmpd="sng">
                      <a:solidFill>
                        <a:srgbClr val="7030A0"/>
                      </a:solidFill>
                      <a:prstDash val="solid"/>
                    </a:lnT>
                    <a:lnB w="12700" cmpd="sng">
                      <a:solidFill>
                        <a:srgbClr val="703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530355"/>
                  </a:ext>
                </a:extLst>
              </a:tr>
            </a:tbl>
          </a:graphicData>
        </a:graphic>
      </p:graphicFrame>
      <p:graphicFrame>
        <p:nvGraphicFramePr>
          <p:cNvPr id="23" name="Таблиця 22">
            <a:extLst>
              <a:ext uri="{FF2B5EF4-FFF2-40B4-BE49-F238E27FC236}">
                <a16:creationId xmlns:a16="http://schemas.microsoft.com/office/drawing/2014/main" id="{827F18ED-243F-94B8-8CF8-36A55F0476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316539"/>
              </p:ext>
            </p:extLst>
          </p:nvPr>
        </p:nvGraphicFramePr>
        <p:xfrm>
          <a:off x="1114425" y="6272213"/>
          <a:ext cx="9929813" cy="385762"/>
        </p:xfrm>
        <a:graphic>
          <a:graphicData uri="http://schemas.openxmlformats.org/drawingml/2006/table">
            <a:tbl>
              <a:tblPr/>
              <a:tblGrid>
                <a:gridCol w="9929813">
                  <a:extLst>
                    <a:ext uri="{9D8B030D-6E8A-4147-A177-3AD203B41FA5}">
                      <a16:colId xmlns:a16="http://schemas.microsoft.com/office/drawing/2014/main" val="868336716"/>
                    </a:ext>
                  </a:extLst>
                </a:gridCol>
              </a:tblGrid>
              <a:tr h="38576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solidFill>
                        <a:srgbClr val="7030A0"/>
                      </a:solidFill>
                      <a:prstDash val="solid"/>
                    </a:lnL>
                    <a:lnR w="12700" cmpd="sng">
                      <a:solidFill>
                        <a:srgbClr val="7030A0"/>
                      </a:solidFill>
                      <a:prstDash val="solid"/>
                    </a:lnR>
                    <a:lnT w="12700" cmpd="sng">
                      <a:solidFill>
                        <a:srgbClr val="7030A0"/>
                      </a:solidFill>
                      <a:prstDash val="solid"/>
                    </a:lnT>
                    <a:lnB w="12700" cmpd="sng">
                      <a:solidFill>
                        <a:srgbClr val="703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0386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294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CCCA6-D190-CAE6-8237-585AAE295F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E15A820-7C02-FD4A-32E8-2EF1B03A54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246AD6-0D00-9F37-9E9D-5637204FC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70" y="-1203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21603F-CB0F-3DB4-367A-369C7EAE90D8}"/>
              </a:ext>
            </a:extLst>
          </p:cNvPr>
          <p:cNvSpPr txBox="1"/>
          <p:nvPr/>
        </p:nvSpPr>
        <p:spPr>
          <a:xfrm>
            <a:off x="3371850" y="5429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AA6BF4-F665-8A7A-1FEE-C6BFD226BD9D}"/>
              </a:ext>
            </a:extLst>
          </p:cNvPr>
          <p:cNvSpPr txBox="1"/>
          <p:nvPr/>
        </p:nvSpPr>
        <p:spPr>
          <a:xfrm>
            <a:off x="902581" y="363411"/>
            <a:ext cx="3424335" cy="461665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Перевірте свої знання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BCD9AC-34D6-E3FC-1F1E-0B20B7737A2B}"/>
              </a:ext>
            </a:extLst>
          </p:cNvPr>
          <p:cNvSpPr txBox="1"/>
          <p:nvPr/>
        </p:nvSpPr>
        <p:spPr>
          <a:xfrm>
            <a:off x="367400" y="977335"/>
            <a:ext cx="6193630" cy="2677656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ru-RU" dirty="0"/>
              <a:t>.</a:t>
            </a:r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Складними речовинами називаються речовини, до складу яких входять:</a:t>
            </a:r>
          </a:p>
          <a:p>
            <a:endParaRPr lang="ru-RU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а) атоми одного виду;</a:t>
            </a:r>
          </a:p>
          <a:p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б) атоми двох видів;</a:t>
            </a:r>
          </a:p>
          <a:p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в) елементи одного виду;</a:t>
            </a:r>
          </a:p>
          <a:p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г) атоми двох або більше елементів.</a:t>
            </a:r>
            <a:endParaRPr lang="uk-UA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D08599-C0E1-0D19-0F3A-06919C5DB796}"/>
              </a:ext>
            </a:extLst>
          </p:cNvPr>
          <p:cNvSpPr txBox="1"/>
          <p:nvPr/>
        </p:nvSpPr>
        <p:spPr>
          <a:xfrm>
            <a:off x="367400" y="3918972"/>
            <a:ext cx="6193630" cy="2677656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2.Простими речовинами називаються речовини, до складу яких входять:</a:t>
            </a:r>
          </a:p>
          <a:p>
            <a:endParaRPr lang="ru-RU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а) атоми одного виду;</a:t>
            </a:r>
          </a:p>
          <a:p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б) атоми двох видів;</a:t>
            </a:r>
          </a:p>
          <a:p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в) елементи одного виду;</a:t>
            </a:r>
          </a:p>
          <a:p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г) атоми двох або більше елементів.</a:t>
            </a:r>
            <a:endParaRPr lang="uk-UA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FD6C36-6732-D74E-B864-EFFFB4065B7F}"/>
              </a:ext>
            </a:extLst>
          </p:cNvPr>
          <p:cNvSpPr txBox="1"/>
          <p:nvPr/>
        </p:nvSpPr>
        <p:spPr>
          <a:xfrm>
            <a:off x="6561030" y="3654991"/>
            <a:ext cx="5324794" cy="3046988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2а.Обери назви простих речовин:</a:t>
            </a:r>
          </a:p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(можливі декілька правильних варіантів відповідей)</a:t>
            </a:r>
          </a:p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1.сірка</a:t>
            </a:r>
          </a:p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2.вода</a:t>
            </a:r>
          </a:p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3.Купрум (ІІ) оксид</a:t>
            </a:r>
          </a:p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 магній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23757D-3378-88B3-D961-94F186C75532}"/>
              </a:ext>
            </a:extLst>
          </p:cNvPr>
          <p:cNvSpPr txBox="1"/>
          <p:nvPr/>
        </p:nvSpPr>
        <p:spPr>
          <a:xfrm>
            <a:off x="6453184" y="977335"/>
            <a:ext cx="5432640" cy="2677656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1а.Обери назви складних речовин:</a:t>
            </a:r>
          </a:p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(можливі кілька правильних варіантів відповідей)</a:t>
            </a:r>
          </a:p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1.цукор</a:t>
            </a:r>
          </a:p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2.алюміній</a:t>
            </a:r>
          </a:p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3.натрій хлорид</a:t>
            </a:r>
          </a:p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 графіт</a:t>
            </a:r>
          </a:p>
        </p:txBody>
      </p:sp>
    </p:spTree>
    <p:extLst>
      <p:ext uri="{BB962C8B-B14F-4D97-AF65-F5344CB8AC3E}">
        <p14:creationId xmlns:p14="http://schemas.microsoft.com/office/powerpoint/2010/main" val="31865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CCCA6-D190-CAE6-8237-585AAE295F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E15A820-7C02-FD4A-32E8-2EF1B03A54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246AD6-0D00-9F37-9E9D-5637204FC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7FFA1E-4DAF-7636-F9BD-F97B758CF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31" y="238066"/>
            <a:ext cx="3578662" cy="646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5A4B2B-225A-06B5-0E6D-CD6CF95483BC}"/>
              </a:ext>
            </a:extLst>
          </p:cNvPr>
          <p:cNvSpPr txBox="1"/>
          <p:nvPr/>
        </p:nvSpPr>
        <p:spPr>
          <a:xfrm>
            <a:off x="9524" y="977335"/>
            <a:ext cx="6193630" cy="2677656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Встановіть відповідність між речовиною та її складом:</a:t>
            </a:r>
          </a:p>
          <a:p>
            <a:endParaRPr lang="uk-UA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 Цукор                1. Прості речовини</a:t>
            </a:r>
          </a:p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 Кисень              2. 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кладні речовини</a:t>
            </a:r>
          </a:p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Вода</a:t>
            </a:r>
          </a:p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 Фосфор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829755-152D-1F90-8F74-F634DFF042DC}"/>
              </a:ext>
            </a:extLst>
          </p:cNvPr>
          <p:cNvSpPr txBox="1"/>
          <p:nvPr/>
        </p:nvSpPr>
        <p:spPr>
          <a:xfrm>
            <a:off x="6212678" y="977335"/>
            <a:ext cx="6193630" cy="2677656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 Встановіть відповідність між речовиною та її властивостями:</a:t>
            </a:r>
          </a:p>
          <a:p>
            <a:endParaRPr lang="ru-RU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 Залізо                          1. Метал</a:t>
            </a:r>
          </a:p>
          <a:p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 Сірка                             2. Неметал</a:t>
            </a:r>
          </a:p>
          <a:p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Фосфор</a:t>
            </a:r>
          </a:p>
          <a:p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 Мідь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0141E3-0D93-6038-F3A9-49E1ACD45764}"/>
              </a:ext>
            </a:extLst>
          </p:cNvPr>
          <p:cNvSpPr txBox="1"/>
          <p:nvPr/>
        </p:nvSpPr>
        <p:spPr>
          <a:xfrm>
            <a:off x="719135" y="4010000"/>
            <a:ext cx="10987086" cy="830997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5.Чи можна за зовнішнім виглядом судити про приналежність речовини до простих чи складних речовин?</a:t>
            </a:r>
            <a:endParaRPr lang="uk-UA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4051C03-EEF1-4E1A-9F29-F8BA12235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487" y="5007684"/>
            <a:ext cx="28670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05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CCCA6-D190-CAE6-8237-585AAE295F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E15A820-7C02-FD4A-32E8-2EF1B03A54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25DBB3-E0D0-93F5-1D07-FC2534C59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5014F-3869-F1CE-C60E-B317CE6E58C5}"/>
              </a:ext>
            </a:extLst>
          </p:cNvPr>
          <p:cNvSpPr txBox="1"/>
          <p:nvPr/>
        </p:nvSpPr>
        <p:spPr>
          <a:xfrm>
            <a:off x="1198656" y="1183452"/>
            <a:ext cx="9236824" cy="461665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Опрацювати параграф12 виконати вправу 15 після параграфа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B1D4A7-EB11-046F-8A71-EB03A4E3A636}"/>
              </a:ext>
            </a:extLst>
          </p:cNvPr>
          <p:cNvSpPr txBox="1"/>
          <p:nvPr/>
        </p:nvSpPr>
        <p:spPr>
          <a:xfrm>
            <a:off x="2200276" y="299572"/>
            <a:ext cx="3597460" cy="523220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Домашнє завдання </a:t>
            </a:r>
          </a:p>
        </p:txBody>
      </p:sp>
    </p:spTree>
    <p:extLst>
      <p:ext uri="{BB962C8B-B14F-4D97-AF65-F5344CB8AC3E}">
        <p14:creationId xmlns:p14="http://schemas.microsoft.com/office/powerpoint/2010/main" val="1617673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CCCA6-D190-CAE6-8237-585AAE295F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E15A820-7C02-FD4A-32E8-2EF1B03A54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246AD6-0D00-9F37-9E9D-5637204FC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07A842-D002-66E1-4153-2A8B5C4F2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533509"/>
            <a:ext cx="8667750" cy="332898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  <a:softEdge rad="127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31B87B-EFAA-D8EC-79CE-9CF796AD5AE1}"/>
              </a:ext>
            </a:extLst>
          </p:cNvPr>
          <p:cNvSpPr txBox="1"/>
          <p:nvPr/>
        </p:nvSpPr>
        <p:spPr>
          <a:xfrm>
            <a:off x="442913" y="4098817"/>
            <a:ext cx="11530012" cy="461665"/>
          </a:xfrm>
          <a:prstGeom prst="rect">
            <a:avLst/>
          </a:prstGeom>
          <a:effectLst>
            <a:softEdge rad="1270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212529"/>
                </a:solidFill>
                <a:effectLst/>
                <a:latin typeface="arial,helvetica,sans-serif"/>
              </a:rPr>
              <a:t>Прості речовини – це речовини, які складаються з атомів одного виду.</a:t>
            </a:r>
            <a:endParaRPr lang="uk-UA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6F5C01-D1B1-4752-FB52-3551496CDD73}"/>
              </a:ext>
            </a:extLst>
          </p:cNvPr>
          <p:cNvSpPr txBox="1"/>
          <p:nvPr/>
        </p:nvSpPr>
        <p:spPr>
          <a:xfrm>
            <a:off x="442913" y="5195265"/>
            <a:ext cx="11634787" cy="830997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rgbClr val="212529"/>
                </a:solidFill>
                <a:effectLst/>
                <a:latin typeface="arial,helvetica,sans-serif"/>
              </a:rPr>
              <a:t>Складні речовини – це речовини, які складаються з атомів двох або більше видів.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821791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295E3E-C314-994D-3451-A46B35605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5FED5C-B0D2-127A-1511-F92DD59943FC}"/>
              </a:ext>
            </a:extLst>
          </p:cNvPr>
          <p:cNvSpPr txBox="1"/>
          <p:nvPr/>
        </p:nvSpPr>
        <p:spPr>
          <a:xfrm>
            <a:off x="2541686" y="209381"/>
            <a:ext cx="8070653" cy="584775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i="0" dirty="0">
                <a:solidFill>
                  <a:srgbClr val="292B2C"/>
                </a:solidFill>
                <a:effectLst/>
                <a:latin typeface="Roboto" panose="02000000000000000000" pitchFamily="2" charset="0"/>
              </a:rPr>
              <a:t>Прості речовини. Метали й неметали.</a:t>
            </a:r>
            <a:endParaRPr lang="uk-UA"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BC2C46-9E8A-7F0D-294D-909A55D2A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288" y="1146083"/>
            <a:ext cx="3414712" cy="325637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75F2A0-50F2-08D6-7FDF-D5E662082E15}"/>
              </a:ext>
            </a:extLst>
          </p:cNvPr>
          <p:cNvSpPr txBox="1"/>
          <p:nvPr/>
        </p:nvSpPr>
        <p:spPr>
          <a:xfrm>
            <a:off x="8362354" y="4479606"/>
            <a:ext cx="3889772" cy="830997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rgbClr val="4E4E3F"/>
                </a:solidFill>
                <a:effectLst/>
                <a:latin typeface="Open Sans" panose="020B0604020202020204" pitchFamily="34" charset="0"/>
              </a:rPr>
              <a:t>Модель молекули білого фосфору</a:t>
            </a:r>
            <a:endParaRPr lang="uk-UA" sz="24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A21DED-4729-76E2-73EB-2F88DD76E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36" y="646035"/>
            <a:ext cx="3756421" cy="3756421"/>
          </a:xfrm>
          <a:prstGeom prst="rect">
            <a:avLst/>
          </a:prstGeom>
          <a:effectLst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C4F746-3874-C99F-FF1C-8341FB31EBEB}"/>
              </a:ext>
            </a:extLst>
          </p:cNvPr>
          <p:cNvSpPr txBox="1"/>
          <p:nvPr/>
        </p:nvSpPr>
        <p:spPr>
          <a:xfrm>
            <a:off x="291405" y="4383523"/>
            <a:ext cx="3889772" cy="830997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Модель кристалу заліза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666748-3C11-E174-1DA9-AD36A8DC6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1177" y="1353146"/>
            <a:ext cx="4302323" cy="242260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CFAF58-8830-10C0-8783-D3F939A940AA}"/>
              </a:ext>
            </a:extLst>
          </p:cNvPr>
          <p:cNvSpPr txBox="1"/>
          <p:nvPr/>
        </p:nvSpPr>
        <p:spPr>
          <a:xfrm>
            <a:off x="4253508" y="3775753"/>
            <a:ext cx="4647010" cy="738664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ru-RU" sz="2400" b="0" i="1" dirty="0">
                <a:solidFill>
                  <a:srgbClr val="4E4E3F"/>
                </a:solidFill>
                <a:effectLst/>
                <a:latin typeface="Open Sans" panose="020B0606030504020204" pitchFamily="34" charset="0"/>
              </a:rPr>
              <a:t>Моделі молекул водню і азоту</a:t>
            </a:r>
            <a:endParaRPr lang="ru-RU" sz="2400" b="0" i="0" dirty="0">
              <a:solidFill>
                <a:srgbClr val="4E4E3F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ru-RU" b="0" i="1" dirty="0">
                <a:solidFill>
                  <a:srgbClr val="4E4E3F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ru-RU" b="0" i="0" dirty="0">
                <a:solidFill>
                  <a:srgbClr val="4E4E3F"/>
                </a:solidFill>
                <a:effectLst/>
                <a:latin typeface="Open Sans" panose="020B0606030504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01608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295E3E-C314-994D-3451-A46B35605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D096E7-E4BD-0A22-674F-0F84A9E01C76}"/>
              </a:ext>
            </a:extLst>
          </p:cNvPr>
          <p:cNvSpPr txBox="1"/>
          <p:nvPr/>
        </p:nvSpPr>
        <p:spPr>
          <a:xfrm>
            <a:off x="2582465" y="236816"/>
            <a:ext cx="6193630" cy="584775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80340" algn="just"/>
            <a:r>
              <a:rPr lang="uk-UA" sz="32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Лабораторний дослід № 1</a:t>
            </a:r>
            <a:endParaRPr lang="uk-UA" sz="3200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83021D-6B64-7324-28D3-6ED9CBB479C9}"/>
              </a:ext>
            </a:extLst>
          </p:cNvPr>
          <p:cNvSpPr txBox="1"/>
          <p:nvPr/>
        </p:nvSpPr>
        <p:spPr>
          <a:xfrm>
            <a:off x="528638" y="796797"/>
            <a:ext cx="11877675" cy="523220"/>
          </a:xfrm>
          <a:prstGeom prst="rect">
            <a:avLst/>
          </a:prstGeom>
          <a:effectLst>
            <a:softEdge rad="1270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«</a:t>
            </a:r>
            <a:r>
              <a:rPr lang="ru-RU" sz="28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Ознайомлення зі зразками простих  речовин»</a:t>
            </a:r>
            <a:endParaRPr lang="uk-UA" sz="28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8B1E3F3-7B54-D251-0F74-B3A77FED6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6" y="1879998"/>
            <a:ext cx="6032829" cy="407687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F3A2ED0-4CCB-C508-7C3A-A2F9004C6823}"/>
              </a:ext>
            </a:extLst>
          </p:cNvPr>
          <p:cNvSpPr txBox="1"/>
          <p:nvPr/>
        </p:nvSpPr>
        <p:spPr>
          <a:xfrm>
            <a:off x="1931788" y="6197991"/>
            <a:ext cx="1543050" cy="523220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i="0" dirty="0">
                <a:solidFill>
                  <a:srgbClr val="292B2C"/>
                </a:solidFill>
                <a:effectLst/>
                <a:latin typeface="Roboto" panose="02000000000000000000" pitchFamily="2" charset="0"/>
              </a:rPr>
              <a:t>Метали</a:t>
            </a:r>
            <a:endParaRPr lang="uk-UA" sz="28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841251C-EA76-6BD1-783A-29A0B407A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725" y="1879997"/>
            <a:ext cx="4643438" cy="40768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A452C3B-49B1-802E-931E-264D0A7C0A5E}"/>
              </a:ext>
            </a:extLst>
          </p:cNvPr>
          <p:cNvSpPr txBox="1"/>
          <p:nvPr/>
        </p:nvSpPr>
        <p:spPr>
          <a:xfrm>
            <a:off x="7683101" y="6058433"/>
            <a:ext cx="2185988" cy="523220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i="0" dirty="0">
                <a:solidFill>
                  <a:srgbClr val="292B2C"/>
                </a:solidFill>
                <a:effectLst/>
                <a:latin typeface="Roboto" panose="02000000000000000000" pitchFamily="2" charset="0"/>
              </a:rPr>
              <a:t> Неметали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679725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CCCA6-D190-CAE6-8237-585AAE295F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E15A820-7C02-FD4A-32E8-2EF1B03A54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F7C0AB-B260-8D73-DDFD-F66A42880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273" y="-555436"/>
            <a:ext cx="12192000" cy="7113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E9FE1-7EA8-5D44-ABBF-54C927C0910E}"/>
              </a:ext>
            </a:extLst>
          </p:cNvPr>
          <p:cNvSpPr txBox="1"/>
          <p:nvPr/>
        </p:nvSpPr>
        <p:spPr>
          <a:xfrm>
            <a:off x="2371725" y="299572"/>
            <a:ext cx="7830990" cy="523220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Фізичні властивості металів і неметалів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B3D33-A164-38D8-3DC2-089E6C21972D}"/>
              </a:ext>
            </a:extLst>
          </p:cNvPr>
          <p:cNvSpPr txBox="1"/>
          <p:nvPr/>
        </p:nvSpPr>
        <p:spPr>
          <a:xfrm>
            <a:off x="343496" y="1726336"/>
            <a:ext cx="4393727" cy="4832092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 твердий агрегатний стан за звичайних умов (крім ртуті);</a:t>
            </a:r>
          </a:p>
          <a:p>
            <a:r>
              <a:rPr lang="ru-RU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 особливий (металічний) блиск; </a:t>
            </a:r>
          </a:p>
          <a:p>
            <a:r>
              <a:rPr lang="ru-RU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 пластичність; </a:t>
            </a:r>
          </a:p>
          <a:p>
            <a:r>
              <a:rPr lang="ru-RU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 електропровідність</a:t>
            </a:r>
          </a:p>
          <a:p>
            <a:r>
              <a:rPr lang="uk-UA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 ковкість</a:t>
            </a:r>
          </a:p>
          <a:p>
            <a:r>
              <a:rPr lang="uk-UA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 високі температури плавлення</a:t>
            </a:r>
          </a:p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 теплопровідні</a:t>
            </a:r>
            <a:endParaRPr lang="uk-UA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09339A-D7B0-AD54-2FF4-DE85B26A3B95}"/>
              </a:ext>
            </a:extLst>
          </p:cNvPr>
          <p:cNvSpPr txBox="1"/>
          <p:nvPr/>
        </p:nvSpPr>
        <p:spPr>
          <a:xfrm>
            <a:off x="1353779" y="737900"/>
            <a:ext cx="1659429" cy="584775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Метали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48E582-86B3-FCCF-58E6-B8C5821C41AA}"/>
              </a:ext>
            </a:extLst>
          </p:cNvPr>
          <p:cNvSpPr txBox="1"/>
          <p:nvPr/>
        </p:nvSpPr>
        <p:spPr>
          <a:xfrm>
            <a:off x="6071157" y="1789949"/>
            <a:ext cx="4572000" cy="4832092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неелектропровідні                                                                        </a:t>
            </a:r>
          </a:p>
          <a:p>
            <a:r>
              <a:rPr lang="ru-RU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нетеплопровідні </a:t>
            </a:r>
          </a:p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</a:t>
            </a:r>
            <a:r>
              <a:rPr lang="ru-RU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не мають       металічного блиску             мають низькі температури плавлення  </a:t>
            </a:r>
          </a:p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</a:t>
            </a:r>
            <a:r>
              <a:rPr lang="ru-RU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крихкі  </a:t>
            </a:r>
          </a:p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</a:t>
            </a:r>
            <a:r>
              <a:rPr lang="ru-RU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леткі</a:t>
            </a:r>
          </a:p>
          <a:p>
            <a:r>
              <a:rPr lang="ru-RU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 деякі з них мають характерні запахи.</a:t>
            </a:r>
            <a:endParaRPr lang="uk-UA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714C2A-0299-D413-6B66-F138C6FE162B}"/>
              </a:ext>
            </a:extLst>
          </p:cNvPr>
          <p:cNvSpPr txBox="1"/>
          <p:nvPr/>
        </p:nvSpPr>
        <p:spPr>
          <a:xfrm>
            <a:off x="7308287" y="680944"/>
            <a:ext cx="2113079" cy="584775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Неметали</a:t>
            </a:r>
          </a:p>
        </p:txBody>
      </p:sp>
    </p:spTree>
    <p:extLst>
      <p:ext uri="{BB962C8B-B14F-4D97-AF65-F5344CB8AC3E}">
        <p14:creationId xmlns:p14="http://schemas.microsoft.com/office/powerpoint/2010/main" val="2308399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295E3E-C314-994D-3451-A46B35605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032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ED3890-48FC-8187-9773-C6DD938EC41C}"/>
              </a:ext>
            </a:extLst>
          </p:cNvPr>
          <p:cNvSpPr txBox="1"/>
          <p:nvPr/>
        </p:nvSpPr>
        <p:spPr>
          <a:xfrm>
            <a:off x="857250" y="298342"/>
            <a:ext cx="10615613" cy="523220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Характер елемента і  його розміщення в періодичній системі</a:t>
            </a:r>
            <a:r>
              <a:rPr lang="ru-RU" dirty="0"/>
              <a:t>. </a:t>
            </a: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02AD6E-F3C8-A559-72D0-85AF636FB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275" y="981594"/>
            <a:ext cx="9315449" cy="571637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90547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CCCA6-D190-CAE6-8237-585AAE295F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E15A820-7C02-FD4A-32E8-2EF1B03A54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246AD6-0D00-9F37-9E9D-5637204FC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519"/>
            <a:ext cx="12192000" cy="7031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39E9A3-FEB4-FE56-D2FE-A5C5DDD20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128" y="131376"/>
            <a:ext cx="6200169" cy="8596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2B3D54-824A-445A-0D5F-9BA562723B98}"/>
              </a:ext>
            </a:extLst>
          </p:cNvPr>
          <p:cNvSpPr txBox="1"/>
          <p:nvPr/>
        </p:nvSpPr>
        <p:spPr>
          <a:xfrm>
            <a:off x="1267128" y="775415"/>
            <a:ext cx="9590485" cy="523220"/>
          </a:xfrm>
          <a:prstGeom prst="rect">
            <a:avLst/>
          </a:prstGeom>
          <a:effectLst>
            <a:softEdge rad="1270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Ознайомлення зі зразками складних</a:t>
            </a:r>
            <a:r>
              <a:rPr lang="ru-RU" sz="28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речовин»</a:t>
            </a:r>
            <a:endParaRPr kumimoji="0" lang="uk-U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052" name="Picture 4" descr="Олія і цукор завойовують зовнішні ринки">
            <a:extLst>
              <a:ext uri="{FF2B5EF4-FFF2-40B4-BE49-F238E27FC236}">
                <a16:creationId xmlns:a16="http://schemas.microsoft.com/office/drawing/2014/main" id="{A9F0B91E-A7C0-BBF7-A6DB-948C298A6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59" y="1430011"/>
            <a:ext cx="3399054" cy="265621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ухонна сіль — Вікіпедія">
            <a:extLst>
              <a:ext uri="{FF2B5EF4-FFF2-40B4-BE49-F238E27FC236}">
                <a16:creationId xmlns:a16="http://schemas.microsoft.com/office/drawing/2014/main" id="{CAFE0523-8978-6119-DE0D-9BA1A2DA7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112" y="1326228"/>
            <a:ext cx="3813871" cy="286040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упити Оксид міді двовалентна (порошок), ціна 700 ₴ - Prom.ua (ID#  362521990)">
            <a:extLst>
              <a:ext uri="{FF2B5EF4-FFF2-40B4-BE49-F238E27FC236}">
                <a16:creationId xmlns:a16="http://schemas.microsoft.com/office/drawing/2014/main" id="{0FA091F0-AA0F-04DB-E201-B8ECAB7B0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142" y="1449846"/>
            <a:ext cx="3813871" cy="285672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5779084-5DEC-03C0-14A7-03D7B4821D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7128" y="4228845"/>
            <a:ext cx="4516813" cy="26058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5881847-F087-6A0B-B5E1-EFF2C782FB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9035" y="4214224"/>
            <a:ext cx="4053690" cy="274251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17500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CCCA6-D190-CAE6-8237-585AAE295F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E15A820-7C02-FD4A-32E8-2EF1B03A54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246AD6-0D00-9F37-9E9D-5637204FC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7175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6F5C01-D1B1-4752-FB52-3551496CDD73}"/>
              </a:ext>
            </a:extLst>
          </p:cNvPr>
          <p:cNvSpPr txBox="1"/>
          <p:nvPr/>
        </p:nvSpPr>
        <p:spPr>
          <a:xfrm>
            <a:off x="3657600" y="-71438"/>
            <a:ext cx="4243388" cy="584775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rgbClr val="212529"/>
                </a:solidFill>
                <a:effectLst/>
                <a:latin typeface="arial,helvetica,sans-serif"/>
              </a:rPr>
              <a:t>Складні речовини </a:t>
            </a:r>
            <a:endParaRPr lang="uk-UA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09DBC1-E56A-EE6D-F5F0-FA1D8D770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6" y="710791"/>
            <a:ext cx="3533775" cy="349946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AB8BBB-2A21-AE76-9E0F-7D82323DBCD6}"/>
              </a:ext>
            </a:extLst>
          </p:cNvPr>
          <p:cNvSpPr txBox="1"/>
          <p:nvPr/>
        </p:nvSpPr>
        <p:spPr>
          <a:xfrm>
            <a:off x="21430" y="4561416"/>
            <a:ext cx="3857626" cy="461665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Модель будови кварцу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B77560-7C66-0932-AF12-350752255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018" y="632752"/>
            <a:ext cx="3618310" cy="374757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0AE805-D09F-06F1-737B-9ADF00256119}"/>
              </a:ext>
            </a:extLst>
          </p:cNvPr>
          <p:cNvSpPr txBox="1"/>
          <p:nvPr/>
        </p:nvSpPr>
        <p:spPr>
          <a:xfrm>
            <a:off x="3941681" y="4565119"/>
            <a:ext cx="4446985" cy="461665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i="0" dirty="0">
                <a:solidFill>
                  <a:srgbClr val="292B2C"/>
                </a:solidFill>
                <a:effectLst/>
                <a:latin typeface="Roboto" panose="02000000000000000000" pitchFamily="2" charset="0"/>
              </a:rPr>
              <a:t>Модель будови кухонної солі</a:t>
            </a:r>
            <a:endParaRPr lang="uk-UA" sz="2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F43D57-B8F0-4809-0211-B78F22B38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7496" y="-61338"/>
            <a:ext cx="2260598" cy="19441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35AC0A-006C-03DE-A336-37262BAFD036}"/>
              </a:ext>
            </a:extLst>
          </p:cNvPr>
          <p:cNvSpPr txBox="1"/>
          <p:nvPr/>
        </p:nvSpPr>
        <p:spPr>
          <a:xfrm>
            <a:off x="8332045" y="1951478"/>
            <a:ext cx="3618310" cy="461665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Модель молекули води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355CF0-8DE4-8729-CFE3-7B6A02ABA7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132236">
            <a:off x="8785843" y="2620669"/>
            <a:ext cx="3257006" cy="36483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15C9164-2CB4-F175-4229-3FC80A4DEE71}"/>
              </a:ext>
            </a:extLst>
          </p:cNvPr>
          <p:cNvSpPr txBox="1"/>
          <p:nvPr/>
        </p:nvSpPr>
        <p:spPr>
          <a:xfrm>
            <a:off x="7122319" y="5954365"/>
            <a:ext cx="4265040" cy="461665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Модель молекули глюкози</a:t>
            </a:r>
          </a:p>
        </p:txBody>
      </p:sp>
    </p:spTree>
    <p:extLst>
      <p:ext uri="{BB962C8B-B14F-4D97-AF65-F5344CB8AC3E}">
        <p14:creationId xmlns:p14="http://schemas.microsoft.com/office/powerpoint/2010/main" val="3739109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CCCA6-D190-CAE6-8237-585AAE295F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E15A820-7C02-FD4A-32E8-2EF1B03A54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F7C0AB-B260-8D73-DDFD-F66A42880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5864"/>
            <a:ext cx="12192000" cy="71138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4EA264-3A53-89CC-ED83-861296B3A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50" y="951990"/>
            <a:ext cx="5813135" cy="281563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0CD7CE-5BFB-4928-FEEF-E89939C657C2}"/>
              </a:ext>
            </a:extLst>
          </p:cNvPr>
          <p:cNvSpPr txBox="1"/>
          <p:nvPr/>
        </p:nvSpPr>
        <p:spPr>
          <a:xfrm>
            <a:off x="101892" y="444454"/>
            <a:ext cx="5813135" cy="830997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i="0" dirty="0">
                <a:solidFill>
                  <a:srgbClr val="292B2C"/>
                </a:solidFill>
                <a:effectLst/>
                <a:latin typeface="Roboto" panose="02000000000000000000" pitchFamily="2" charset="0"/>
              </a:rPr>
              <a:t>Кристалічні ґратки кухонної солі - йонні </a:t>
            </a:r>
            <a:endParaRPr lang="uk-UA" sz="2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1309A7-EB20-7EE9-2C45-A7D2D61D2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034" y="1280731"/>
            <a:ext cx="5172073" cy="281563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DE02F8-5D68-77E0-A441-E202F179B280}"/>
              </a:ext>
            </a:extLst>
          </p:cNvPr>
          <p:cNvSpPr txBox="1"/>
          <p:nvPr/>
        </p:nvSpPr>
        <p:spPr>
          <a:xfrm>
            <a:off x="5998370" y="449343"/>
            <a:ext cx="6193630" cy="461665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i="0" dirty="0">
                <a:solidFill>
                  <a:srgbClr val="292B2C"/>
                </a:solidFill>
                <a:effectLst/>
                <a:latin typeface="Roboto" panose="02000000000000000000" pitchFamily="2" charset="0"/>
              </a:rPr>
              <a:t>Кристалічні ґратки йоду - молекулярні</a:t>
            </a:r>
            <a:endParaRPr lang="uk-UA" sz="2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820A61-B746-55BF-8D14-3AE11E199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93" y="4397742"/>
            <a:ext cx="5114924" cy="23245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4D2268-1BF1-6DE8-7369-8595630B2CAD}"/>
              </a:ext>
            </a:extLst>
          </p:cNvPr>
          <p:cNvSpPr txBox="1"/>
          <p:nvPr/>
        </p:nvSpPr>
        <p:spPr>
          <a:xfrm>
            <a:off x="0" y="3829549"/>
            <a:ext cx="5550879" cy="830997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Модель кристалічних ґраток графіту - атомні</a:t>
            </a:r>
            <a:endParaRPr lang="uk-UA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5875E-D697-1EB6-43FF-096F79282697}"/>
              </a:ext>
            </a:extLst>
          </p:cNvPr>
          <p:cNvSpPr txBox="1"/>
          <p:nvPr/>
        </p:nvSpPr>
        <p:spPr>
          <a:xfrm>
            <a:off x="4179813" y="-140322"/>
            <a:ext cx="3674211" cy="584775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Будова речовин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217DB5-E8EC-C22A-7E08-797DF2CA7D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5884" y="3891830"/>
            <a:ext cx="2897990" cy="28979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CF93BB8-780E-3B48-927B-66A78ADCD6F7}"/>
              </a:ext>
            </a:extLst>
          </p:cNvPr>
          <p:cNvSpPr txBox="1"/>
          <p:nvPr/>
        </p:nvSpPr>
        <p:spPr>
          <a:xfrm>
            <a:off x="5324817" y="6396693"/>
            <a:ext cx="6550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292B2C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Кристалічні ґратки йоду - молекулярні</a:t>
            </a: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7083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532</Words>
  <Application>Microsoft Office PowerPoint</Application>
  <PresentationFormat>Широкий екран</PresentationFormat>
  <Paragraphs>175</Paragraphs>
  <Slides>13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21" baseType="lpstr">
      <vt:lpstr>Arial</vt:lpstr>
      <vt:lpstr>arial,helvetica,sans-serif</vt:lpstr>
      <vt:lpstr>Calibri</vt:lpstr>
      <vt:lpstr>Calibri Light</vt:lpstr>
      <vt:lpstr>Courier New</vt:lpstr>
      <vt:lpstr>Open Sans</vt:lpstr>
      <vt:lpstr>Roboto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oksana.kompanets0101@gmail.com</dc:creator>
  <cp:lastModifiedBy>oksana.kompanets0101@gmail.com</cp:lastModifiedBy>
  <cp:revision>4</cp:revision>
  <dcterms:created xsi:type="dcterms:W3CDTF">2023-10-19T12:50:06Z</dcterms:created>
  <dcterms:modified xsi:type="dcterms:W3CDTF">2023-10-20T11:09:14Z</dcterms:modified>
</cp:coreProperties>
</file>