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7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2F75-C585-4772-92E4-342B1ACD95BF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F04FF-625F-47EC-905C-0906200939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83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04FF-625F-47EC-905C-0906200939E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52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23.11.2023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92;&#1110;&#1079;&#1093;&#1074;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715200" cy="5458618"/>
          </a:xfrm>
        </p:spPr>
        <p:txBody>
          <a:bodyPr/>
          <a:lstStyle/>
          <a:p>
            <a:pPr algn="ctr"/>
            <a:r>
              <a:rPr lang="uk-UA" dirty="0" smtClean="0"/>
              <a:t>Значення слова. Образні слова, словосполучення.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3600" dirty="0" smtClean="0"/>
              <a:t>Пряме та переносне значення слів. Однозначні, багатозначні слова. </a:t>
            </a:r>
            <a:br>
              <a:rPr lang="uk-UA" sz="3600" dirty="0" smtClean="0"/>
            </a:br>
            <a:r>
              <a:rPr lang="uk-UA" sz="3600" dirty="0" smtClean="0"/>
              <a:t>Близькі і протилежні за значенням слова.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18812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0000" cy="2506290"/>
          </a:xfrm>
        </p:spPr>
        <p:txBody>
          <a:bodyPr/>
          <a:lstStyle/>
          <a:p>
            <a:r>
              <a:rPr lang="uk-UA" dirty="0" smtClean="0"/>
              <a:t>Звичайна назва об’єкта/дії/ознаки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Пряме значення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634478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0000" cy="2506290"/>
          </a:xfrm>
        </p:spPr>
        <p:txBody>
          <a:bodyPr/>
          <a:lstStyle/>
          <a:p>
            <a:r>
              <a:rPr lang="uk-UA" dirty="0" smtClean="0"/>
              <a:t>Образна назва </a:t>
            </a:r>
            <a:r>
              <a:rPr lang="uk-UA" dirty="0" err="1" smtClean="0"/>
              <a:t>о’бєкта</a:t>
            </a:r>
            <a:r>
              <a:rPr lang="uk-UA" dirty="0" smtClean="0"/>
              <a:t>/дії/ознаки, що має іншу звичайну назву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B0F0"/>
                </a:solidFill>
              </a:rPr>
              <a:t>Переносне значення слова</a:t>
            </a:r>
            <a:endParaRPr lang="uk-UA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2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548680"/>
            <a:ext cx="2353072" cy="5852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Стиль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Назва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Автор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Тема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Основна думка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Жанр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Форма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Тип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Враження, почуття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876800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3834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 lnSpcReduction="10000"/>
          </a:bodyPr>
          <a:lstStyle/>
          <a:p>
            <a:r>
              <a:rPr lang="uk-UA" sz="2800" dirty="0"/>
              <a:t>Хліб — харчовий продукт що випікається з борошна.</a:t>
            </a:r>
          </a:p>
          <a:p>
            <a:r>
              <a:rPr lang="uk-UA" sz="2800" dirty="0"/>
              <a:t>Хліб (тільки однина) — зерно, з якого виготовляють борошно</a:t>
            </a:r>
            <a:r>
              <a:rPr lang="uk-UA" sz="2800" dirty="0" smtClean="0"/>
              <a:t>.</a:t>
            </a:r>
            <a:endParaRPr lang="uk-UA" sz="2800" dirty="0"/>
          </a:p>
          <a:p>
            <a:r>
              <a:rPr lang="uk-UA" sz="2800" dirty="0"/>
              <a:t>Хліба, хліби (переважно множина) — зернові культури (жито, пшениця та ін</a:t>
            </a:r>
            <a:r>
              <a:rPr lang="uk-UA" sz="2800" dirty="0" smtClean="0"/>
              <a:t>.)</a:t>
            </a:r>
            <a:endParaRPr lang="uk-UA" sz="2800" dirty="0"/>
          </a:p>
          <a:p>
            <a:r>
              <a:rPr lang="uk-UA" sz="2800" dirty="0"/>
              <a:t>Хліб (переважно однина, </a:t>
            </a:r>
            <a:r>
              <a:rPr lang="uk-UA" sz="2800" dirty="0" smtClean="0"/>
              <a:t>переносне, </a:t>
            </a:r>
            <a:r>
              <a:rPr lang="uk-UA" sz="2800" dirty="0"/>
              <a:t>розмовне) — засоби до існування; заробіток</a:t>
            </a:r>
            <a:r>
              <a:rPr lang="uk-UA" sz="2800" dirty="0" smtClean="0"/>
              <a:t>.</a:t>
            </a:r>
            <a:endParaRPr lang="uk-UA" sz="2800" dirty="0"/>
          </a:p>
          <a:p>
            <a:r>
              <a:rPr lang="uk-UA" sz="2800" dirty="0"/>
              <a:t>Хліб (</a:t>
            </a:r>
            <a:r>
              <a:rPr lang="uk-UA" sz="2800" dirty="0" smtClean="0"/>
              <a:t>переносне, </a:t>
            </a:r>
            <a:r>
              <a:rPr lang="uk-UA" sz="2800" dirty="0"/>
              <a:t>розмовне) — харчі, їжа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513856" cy="18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779"/>
            <a:ext cx="2726432" cy="181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11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5462"/>
            <a:ext cx="4876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26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Хліб, хлібина, булка, хлібний, хлібчик, хлібороб.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3523430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Словник: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пшениця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комбайн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комбайнер 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фермер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духмяний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0186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Наш хліб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sz="3200" dirty="0" smtClean="0"/>
              <a:t>     Ти знаєш, що таке хліб? Хліб – це наше життя, наше багатство. Без хліба люди – сироти,  а  земля – страждальниця.   У хлібину вкладено велику працю багатьох людей.</a:t>
            </a:r>
          </a:p>
          <a:p>
            <a:pPr marL="114300" indent="0" algn="just">
              <a:buNone/>
            </a:pPr>
            <a:r>
              <a:rPr lang="uk-UA" sz="3200" dirty="0"/>
              <a:t> </a:t>
            </a:r>
            <a:r>
              <a:rPr lang="uk-UA" sz="3200" dirty="0" smtClean="0"/>
              <a:t>    Шануйте працю хліборобів. Бережіть хліб!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71267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620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877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uk-UA" dirty="0" smtClean="0"/>
              <a:t>Прислів’я, приказки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sz="2800" dirty="0" smtClean="0"/>
              <a:t>Хто завжди про зиму дбає,</a:t>
            </a:r>
          </a:p>
          <a:p>
            <a:pPr marL="114300" indent="0">
              <a:buNone/>
            </a:pPr>
            <a:r>
              <a:rPr lang="uk-UA" sz="2800" dirty="0" smtClean="0"/>
              <a:t>Паляниці добрі…</a:t>
            </a:r>
          </a:p>
          <a:p>
            <a:pPr marL="114300" indent="0">
              <a:buNone/>
            </a:pPr>
            <a:r>
              <a:rPr lang="uk-UA" sz="2800" dirty="0" smtClean="0"/>
              <a:t>(має)</a:t>
            </a:r>
          </a:p>
          <a:p>
            <a:pPr marL="114300" indent="0">
              <a:buNone/>
            </a:pPr>
            <a:r>
              <a:rPr lang="uk-UA" sz="2800" dirty="0" smtClean="0"/>
              <a:t>Не той хліб, що у полі,</a:t>
            </a:r>
          </a:p>
          <a:p>
            <a:pPr marL="114300" indent="0">
              <a:buNone/>
            </a:pPr>
            <a:r>
              <a:rPr lang="uk-UA" sz="2800" dirty="0" smtClean="0"/>
              <a:t>А той, що в …</a:t>
            </a:r>
          </a:p>
          <a:p>
            <a:pPr marL="114300" indent="0">
              <a:buNone/>
            </a:pPr>
            <a:r>
              <a:rPr lang="uk-UA" sz="2800" dirty="0" smtClean="0"/>
              <a:t>(коморі)</a:t>
            </a:r>
          </a:p>
          <a:p>
            <a:pPr marL="114300" indent="0">
              <a:buNone/>
            </a:pPr>
            <a:r>
              <a:rPr lang="uk-UA" sz="2800" dirty="0" smtClean="0"/>
              <a:t>Гірка робота, а … </a:t>
            </a:r>
          </a:p>
          <a:p>
            <a:pPr marL="114300" indent="0">
              <a:buNone/>
            </a:pPr>
            <a:r>
              <a:rPr lang="uk-UA" sz="2800" dirty="0" smtClean="0"/>
              <a:t>(солодкий хліб)</a:t>
            </a:r>
          </a:p>
          <a:p>
            <a:pPr marL="114300" indent="0">
              <a:buNone/>
            </a:pPr>
            <a:r>
              <a:rPr lang="uk-UA" sz="2800" dirty="0" smtClean="0"/>
              <a:t>Багато снігу - багато…</a:t>
            </a:r>
          </a:p>
          <a:p>
            <a:pPr marL="114300" indent="0">
              <a:buNone/>
            </a:pPr>
            <a:r>
              <a:rPr lang="uk-UA" sz="2800" dirty="0" smtClean="0"/>
              <a:t>(хліба)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44822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20000" cy="1143000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74116" cy="42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4471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Сенкан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1 рядок  -  1 іменник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2 рядок  -  2 прикметники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3 рядок  -  3 дієслова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4 рядок  -  речення з 4 слів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5 рядок  -  іменник (висновок, синонім назви об’єкта, асоціація)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62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Як хліб росте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3400" dirty="0" smtClean="0"/>
              <a:t>    Навколо села поля голі. А одне зеленою фарбою залите. Це хліб росте.</a:t>
            </a:r>
          </a:p>
          <a:p>
            <a:pPr marL="114300" indent="0">
              <a:buNone/>
            </a:pPr>
            <a:r>
              <a:rPr lang="uk-UA" sz="3400" dirty="0"/>
              <a:t> </a:t>
            </a:r>
            <a:r>
              <a:rPr lang="uk-UA" sz="3400" dirty="0" smtClean="0"/>
              <a:t>   Зелені паростки кущиками стирчать. Коли ж він устиг вирости? Це озимий хліб – озимина. Його під зиму посіяли, восени. І він уже встиг підрости.</a:t>
            </a:r>
          </a:p>
          <a:p>
            <a:pPr marL="114300" indent="0">
              <a:buNone/>
            </a:pPr>
            <a:r>
              <a:rPr lang="uk-UA" sz="3400" dirty="0"/>
              <a:t> </a:t>
            </a:r>
            <a:r>
              <a:rPr lang="uk-UA" sz="3400" dirty="0" smtClean="0"/>
              <a:t>   Тягнеться до сонця, зеленіє!</a:t>
            </a:r>
            <a:endParaRPr lang="uk-UA" sz="3400" dirty="0"/>
          </a:p>
        </p:txBody>
      </p:sp>
    </p:spTree>
    <p:extLst>
      <p:ext uri="{BB962C8B-B14F-4D97-AF65-F5344CB8AC3E}">
        <p14:creationId xmlns:p14="http://schemas.microsoft.com/office/powerpoint/2010/main" val="2741884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506290"/>
          </a:xfrm>
        </p:spPr>
        <p:txBody>
          <a:bodyPr/>
          <a:lstStyle/>
          <a:p>
            <a:r>
              <a:rPr lang="uk-UA" dirty="0" smtClean="0"/>
              <a:t>Сукупність уживаних у мові слів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573016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Лексика</a:t>
            </a:r>
            <a:endParaRPr lang="uk-UA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00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20000" cy="2506290"/>
          </a:xfrm>
        </p:spPr>
        <p:txBody>
          <a:bodyPr/>
          <a:lstStyle/>
          <a:p>
            <a:r>
              <a:rPr lang="uk-UA" dirty="0" smtClean="0"/>
              <a:t>Зміст слова, що виявляється у його співвіднесенні з об’єктом/дією/ознакою</a:t>
            </a:r>
            <a:r>
              <a:rPr lang="uk-UA" dirty="0"/>
              <a:t>/</a:t>
            </a:r>
            <a:r>
              <a:rPr lang="uk-UA" dirty="0" smtClean="0"/>
              <a:t> кількістю, який/яку воно називає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FFFF00"/>
                </a:solidFill>
              </a:rPr>
              <a:t>Лексичне значення слова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80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0000" cy="2506290"/>
          </a:xfrm>
        </p:spPr>
        <p:txBody>
          <a:bodyPr/>
          <a:lstStyle/>
          <a:p>
            <a:r>
              <a:rPr lang="uk-UA" dirty="0" smtClean="0"/>
              <a:t>Подібні за лексичним значенням слова однієї частини мови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70C0"/>
                </a:solidFill>
              </a:rPr>
              <a:t>Синоніми</a:t>
            </a:r>
          </a:p>
          <a:p>
            <a:endParaRPr lang="uk-UA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620000" cy="2506290"/>
          </a:xfrm>
        </p:spPr>
        <p:txBody>
          <a:bodyPr/>
          <a:lstStyle/>
          <a:p>
            <a:r>
              <a:rPr lang="uk-UA" dirty="0" smtClean="0"/>
              <a:t>Протилежні за лексичним значенням слова однієї частини мови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FFC000"/>
                </a:solidFill>
              </a:rPr>
              <a:t>Антоніми</a:t>
            </a:r>
            <a:endParaRPr lang="uk-UA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8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20000" cy="2506290"/>
          </a:xfrm>
        </p:spPr>
        <p:txBody>
          <a:bodyPr/>
          <a:lstStyle/>
          <a:p>
            <a:r>
              <a:rPr lang="uk-UA" dirty="0" smtClean="0"/>
              <a:t>Мають кілька лексичних  значень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7030A0"/>
                </a:solidFill>
              </a:rPr>
              <a:t>Багатозначні слова</a:t>
            </a:r>
            <a:endParaRPr lang="uk-UA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97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0000" cy="2506290"/>
          </a:xfrm>
        </p:spPr>
        <p:txBody>
          <a:bodyPr/>
          <a:lstStyle/>
          <a:p>
            <a:r>
              <a:rPr lang="uk-UA" dirty="0" smtClean="0"/>
              <a:t>Мають одне лексичне значення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70C0"/>
                </a:solidFill>
              </a:rPr>
              <a:t>Однозначні слова</a:t>
            </a:r>
            <a:endParaRPr lang="uk-UA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032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620000" cy="2506290"/>
          </a:xfrm>
        </p:spPr>
        <p:txBody>
          <a:bodyPr/>
          <a:lstStyle/>
          <a:p>
            <a:r>
              <a:rPr lang="uk-UA" dirty="0" err="1" smtClean="0"/>
              <a:t>Емоційно</a:t>
            </a:r>
            <a:r>
              <a:rPr lang="uk-UA" dirty="0" smtClean="0"/>
              <a:t> забарвлені слова, слова в переносному лексичному значенні, у тому числі порівняння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4800600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B050"/>
                </a:solidFill>
              </a:rPr>
              <a:t>Образні слова</a:t>
            </a:r>
            <a:endParaRPr lang="uk-UA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83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350</TotalTime>
  <Words>407</Words>
  <Application>Microsoft Office PowerPoint</Application>
  <PresentationFormat>Экран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Суміжність</vt:lpstr>
      <vt:lpstr>Значення слова. Образні слова, словосполучення.   Пряме та переносне значення слів. Однозначні, багатозначні слова.  Близькі і протилежні за значенням слова.</vt:lpstr>
      <vt:lpstr>  </vt:lpstr>
      <vt:lpstr>Сукупність уживаних у мові слів</vt:lpstr>
      <vt:lpstr>Зміст слова, що виявляється у його співвіднесенні з об’єктом/дією/ознакою/ кількістю, який/яку воно називає</vt:lpstr>
      <vt:lpstr>Подібні за лексичним значенням слова однієї частини мови</vt:lpstr>
      <vt:lpstr>Протилежні за лексичним значенням слова однієї частини мови</vt:lpstr>
      <vt:lpstr>Мають кілька лексичних  значень</vt:lpstr>
      <vt:lpstr>Мають одне лексичне значення</vt:lpstr>
      <vt:lpstr>Емоційно забарвлені слова, слова в переносному лексичному значенні, у тому числі порівняння</vt:lpstr>
      <vt:lpstr>Звичайна назва об’єкта/дії/ознаки</vt:lpstr>
      <vt:lpstr>Образна назва о’бєкта/дії/ознаки, що має іншу звичайну назву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Словник:</vt:lpstr>
      <vt:lpstr>Наш хліб </vt:lpstr>
      <vt:lpstr>Презентация PowerPoint</vt:lpstr>
      <vt:lpstr>Прислів’я, приказки</vt:lpstr>
      <vt:lpstr>Сенкан </vt:lpstr>
      <vt:lpstr>Як хліб росте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Календарні дати листопада</dc:title>
  <dc:creator>Sara Yasmeen (Wipro Technologies)</dc:creator>
  <cp:lastModifiedBy>Пользователь Windows</cp:lastModifiedBy>
  <cp:revision>39</cp:revision>
  <dcterms:created xsi:type="dcterms:W3CDTF">2010-02-23T11:30:32Z</dcterms:created>
  <dcterms:modified xsi:type="dcterms:W3CDTF">2023-11-23T06:02:08Z</dcterms:modified>
</cp:coreProperties>
</file>