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93" r:id="rId2"/>
    <p:sldId id="294" r:id="rId3"/>
    <p:sldId id="283" r:id="rId4"/>
    <p:sldId id="281" r:id="rId5"/>
    <p:sldId id="295" r:id="rId6"/>
    <p:sldId id="301" r:id="rId7"/>
    <p:sldId id="299" r:id="rId8"/>
    <p:sldId id="300" r:id="rId9"/>
    <p:sldId id="289" r:id="rId10"/>
    <p:sldId id="296" r:id="rId11"/>
    <p:sldId id="285" r:id="rId12"/>
    <p:sldId id="303" r:id="rId13"/>
    <p:sldId id="276" r:id="rId14"/>
    <p:sldId id="277" r:id="rId15"/>
    <p:sldId id="278" r:id="rId16"/>
    <p:sldId id="279" r:id="rId17"/>
    <p:sldId id="304" r:id="rId18"/>
    <p:sldId id="302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news/osoblivosti-organizaciyi-202223-navchalnogo-rok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649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err="1" smtClean="0">
                <a:solidFill>
                  <a:schemeClr val="accent1"/>
                </a:solidFill>
              </a:rPr>
              <a:t>Безпечне</a:t>
            </a:r>
            <a:r>
              <a:rPr lang="ru-RU" sz="6000" b="1" dirty="0" smtClean="0">
                <a:solidFill>
                  <a:schemeClr val="accent1"/>
                </a:solidFill>
              </a:rPr>
              <a:t> </a:t>
            </a:r>
            <a:r>
              <a:rPr lang="ru-RU" sz="6000" b="1" dirty="0" err="1" smtClean="0">
                <a:solidFill>
                  <a:schemeClr val="accent1"/>
                </a:solidFill>
              </a:rPr>
              <a:t>освітнє</a:t>
            </a:r>
            <a:r>
              <a:rPr lang="ru-RU" sz="6000" b="1" dirty="0" smtClean="0">
                <a:solidFill>
                  <a:schemeClr val="accent1"/>
                </a:solidFill>
              </a:rPr>
              <a:t> </a:t>
            </a:r>
            <a:r>
              <a:rPr lang="ru-RU" sz="6000" b="1" dirty="0" err="1" smtClean="0">
                <a:solidFill>
                  <a:schemeClr val="accent1"/>
                </a:solidFill>
              </a:rPr>
              <a:t>середовище</a:t>
            </a:r>
            <a:endParaRPr lang="uk-UA" sz="6000" b="1" dirty="0">
              <a:solidFill>
                <a:schemeClr val="accent1"/>
              </a:solidFill>
            </a:endParaRPr>
          </a:p>
        </p:txBody>
      </p:sp>
      <p:pic>
        <p:nvPicPr>
          <p:cNvPr id="9" name="Місце для вмісту 8" descr="Здорове та безпечне освітнє середовище в школі: Уряд затвердив план заході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81369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/>
              <a:t>Фізична безпека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3200" b="1" dirty="0" smtClean="0"/>
          </a:p>
          <a:p>
            <a:endParaRPr lang="uk-UA" sz="3200" b="1" dirty="0" smtClean="0"/>
          </a:p>
          <a:p>
            <a:endParaRPr lang="uk-UA" sz="3200" b="1" dirty="0" smtClean="0"/>
          </a:p>
          <a:p>
            <a:endParaRPr lang="uk-UA" sz="3200" b="1" dirty="0" smtClean="0"/>
          </a:p>
          <a:p>
            <a:r>
              <a:rPr lang="uk-UA" sz="3200" b="1" dirty="0" smtClean="0"/>
              <a:t>Емоційна безпека</a:t>
            </a:r>
            <a:endParaRPr lang="uk-UA" sz="3200" dirty="0" smtClean="0"/>
          </a:p>
          <a:p>
            <a:endParaRPr lang="uk-UA" sz="3200" b="1" dirty="0" smtClean="0"/>
          </a:p>
        </p:txBody>
      </p:sp>
      <p:pic>
        <p:nvPicPr>
          <p:cNvPr id="5" name="Рисунок 4" descr="На Одещині менше половини шкіл мають укриття для навча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104456" cy="22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адання правової допомоги у попередженні та протидії булінгу (цьку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Фізична безпека</a:t>
            </a:r>
            <a:endParaRPr lang="uk-UA" sz="6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Простір </a:t>
            </a:r>
          </a:p>
          <a:p>
            <a:r>
              <a:rPr lang="uk-UA" sz="3600" dirty="0" smtClean="0"/>
              <a:t>Матеріали</a:t>
            </a:r>
          </a:p>
          <a:p>
            <a:r>
              <a:rPr lang="uk-UA" sz="3600" dirty="0" smtClean="0"/>
              <a:t>Умови навчання та праці</a:t>
            </a:r>
          </a:p>
          <a:p>
            <a:r>
              <a:rPr lang="uk-UA" sz="3600" dirty="0" smtClean="0"/>
              <a:t>Укриття</a:t>
            </a:r>
          </a:p>
          <a:p>
            <a:r>
              <a:rPr lang="uk-UA" sz="3600" dirty="0" smtClean="0"/>
              <a:t>Навчальні приміщення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</a:t>
            </a:r>
            <a:r>
              <a:rPr lang="ru-RU" b="1" dirty="0" err="1" smtClean="0"/>
              <a:t>дій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повітряної</a:t>
            </a:r>
            <a:r>
              <a:rPr lang="ru-RU" b="1" dirty="0" smtClean="0"/>
              <a:t> </a:t>
            </a:r>
            <a:r>
              <a:rPr lang="ru-RU" b="1" dirty="0" err="1" smtClean="0"/>
              <a:t>тривоги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/>
              <a:t>Візьміть</a:t>
            </a:r>
            <a:r>
              <a:rPr lang="ru-RU" sz="3600" dirty="0" smtClean="0"/>
              <a:t> </a:t>
            </a:r>
            <a:r>
              <a:rPr lang="ru-RU" sz="3600" dirty="0" err="1" smtClean="0"/>
              <a:t>особисті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речі</a:t>
            </a:r>
            <a:r>
              <a:rPr lang="ru-RU" sz="3600" dirty="0" smtClean="0"/>
              <a:t> та </a:t>
            </a:r>
            <a:r>
              <a:rPr lang="ru-RU" sz="3600" dirty="0" err="1" smtClean="0"/>
              <a:t>документи</a:t>
            </a:r>
            <a:endParaRPr lang="ru-RU" sz="3600" dirty="0" smtClean="0"/>
          </a:p>
          <a:p>
            <a:r>
              <a:rPr lang="ru-RU" sz="3600" dirty="0" err="1" smtClean="0"/>
              <a:t>Закрийте</a:t>
            </a:r>
            <a:r>
              <a:rPr lang="ru-RU" sz="3600" dirty="0" smtClean="0"/>
              <a:t> </a:t>
            </a:r>
            <a:r>
              <a:rPr lang="ru-RU" sz="3600" dirty="0" err="1" smtClean="0"/>
              <a:t>вікна</a:t>
            </a:r>
            <a:endParaRPr lang="ru-RU" sz="3600" dirty="0" smtClean="0"/>
          </a:p>
          <a:p>
            <a:r>
              <a:rPr lang="ru-RU" sz="3600" dirty="0" err="1" smtClean="0"/>
              <a:t>Вимкніть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електроприлади</a:t>
            </a:r>
            <a:endParaRPr lang="ru-RU" sz="3600" dirty="0" smtClean="0"/>
          </a:p>
          <a:p>
            <a:r>
              <a:rPr lang="ru-RU" sz="3600" dirty="0" err="1" smtClean="0"/>
              <a:t>Перекрийте</a:t>
            </a:r>
            <a:r>
              <a:rPr lang="ru-RU" sz="3600" dirty="0" smtClean="0"/>
              <a:t> газ</a:t>
            </a:r>
          </a:p>
          <a:p>
            <a:r>
              <a:rPr lang="ru-RU" sz="3600" dirty="0" err="1" smtClean="0"/>
              <a:t>Йдіть</a:t>
            </a:r>
            <a:r>
              <a:rPr lang="ru-RU" sz="3600" dirty="0" smtClean="0"/>
              <a:t> до </a:t>
            </a:r>
            <a:r>
              <a:rPr lang="ru-RU" sz="3600" dirty="0" err="1" smtClean="0"/>
              <a:t>наближчої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захисної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споруди</a:t>
            </a:r>
            <a:endParaRPr lang="ru-RU" sz="36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Як діяти закладу освіти та учасникам освітнього процесу під час повітряної  тривоги | Освітній омбудсмен Україн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9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Емоційна безпека</a:t>
            </a:r>
            <a:endParaRPr lang="uk-UA" sz="6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Емоційна безпека – складова процесу взаємодії людини зі світом, одна із її основних потреб. Вона є підґрунтям для близькості у стосунках і дружбі. Відчуття безпеки, довіри до світу формується з раннього віку дитини, як і здатність розуміти власні переживання, цінності, цілі, бажання.</a:t>
            </a:r>
          </a:p>
          <a:p>
            <a:r>
              <a:rPr lang="uk-UA" dirty="0" smtClean="0"/>
              <a:t>У безпечному середовищі людина не боїться осуду за власні емоційні стани.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5" descr="Учимось розрізняти емоції та почуття – Розвиток дитин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12768" cy="551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Персоналізована пам'ятка почуттів — ІDEA Teach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501" y="764704"/>
            <a:ext cx="7462998" cy="56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b="1" dirty="0" smtClean="0"/>
              <a:t>Стрес</a:t>
            </a:r>
            <a:endParaRPr lang="uk-UA" sz="8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Стрес</a:t>
            </a:r>
            <a:r>
              <a:rPr lang="ru-RU" dirty="0" smtClean="0"/>
              <a:t> — </a:t>
            </a:r>
            <a:r>
              <a:rPr lang="ru-RU" dirty="0" err="1" smtClean="0"/>
              <a:t>психічна</a:t>
            </a:r>
            <a:r>
              <a:rPr lang="ru-RU" dirty="0" smtClean="0"/>
              <a:t> </a:t>
            </a:r>
            <a:r>
              <a:rPr lang="ru-RU" dirty="0" err="1" smtClean="0"/>
              <a:t>напруженість</a:t>
            </a:r>
            <a:r>
              <a:rPr lang="ru-RU" dirty="0" smtClean="0"/>
              <a:t> (</a:t>
            </a:r>
            <a:r>
              <a:rPr lang="ru-RU" dirty="0" err="1" smtClean="0"/>
              <a:t>психологічний</a:t>
            </a:r>
            <a:r>
              <a:rPr lang="ru-RU" dirty="0" smtClean="0"/>
              <a:t> стан), яка </a:t>
            </a:r>
            <a:r>
              <a:rPr lang="ru-RU" dirty="0" err="1" smtClean="0"/>
              <a:t>сформувалася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надзвичайної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труднощі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неможливості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для </a:t>
            </a:r>
            <a:r>
              <a:rPr lang="ru-RU" dirty="0" err="1" smtClean="0"/>
              <a:t>особистості</a:t>
            </a:r>
            <a:r>
              <a:rPr lang="ru-RU" dirty="0" smtClean="0"/>
              <a:t> мети, </a:t>
            </a:r>
            <a:r>
              <a:rPr lang="ru-RU" dirty="0" err="1" smtClean="0"/>
              <a:t>завдань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Місце для вмісту 3" descr="Знайдено ділянку мозку, що відповідає за стрес - Korrespondent.net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93096"/>
            <a:ext cx="4330824" cy="202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Як подолати стрес?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Слова, які важливо чути дитині:</a:t>
            </a:r>
          </a:p>
          <a:p>
            <a:pPr lvl="0"/>
            <a:r>
              <a:rPr lang="uk-UA" sz="2000" dirty="0" smtClean="0"/>
              <a:t>Зараз ми в безпеці. Я і багато людей зробимо все, щоб ми були в безпеці.</a:t>
            </a:r>
          </a:p>
          <a:p>
            <a:pPr lvl="0"/>
            <a:r>
              <a:rPr lang="uk-UA" sz="2000" dirty="0" smtClean="0"/>
              <a:t>У всіх своя доля і своє життя. Я вірю в твою та нашу щасливу і добру долю.</a:t>
            </a:r>
          </a:p>
          <a:p>
            <a:pPr lvl="0"/>
            <a:r>
              <a:rPr lang="uk-UA" sz="2000" dirty="0" smtClean="0"/>
              <a:t>Поганих людей набагато менше, ніж хороших. Давай згадаємо тих, хто тебе любить, і тих, хто про тебе піклується.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Важливі дії:</a:t>
            </a:r>
            <a:endParaRPr lang="uk-UA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uk-UA" sz="2000" dirty="0" smtClean="0"/>
              <a:t>Якщо є можливість дій – подумати, яка допомога, які посильні дії - можливості є в цій ситуації.</a:t>
            </a:r>
          </a:p>
          <a:p>
            <a:endParaRPr lang="uk-UA" dirty="0"/>
          </a:p>
        </p:txBody>
      </p:sp>
      <p:pic>
        <p:nvPicPr>
          <p:cNvPr id="4" name="Місце для вмісту 3" descr="Реакції на стрес та травматичні події: на що варто звернути увагу | Діти в  місті Україн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97152"/>
            <a:ext cx="3970784" cy="18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Що треба, щоб дитина прийшла до школи щасливою | Українська правда _Житт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Освітнє середовище – це: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uk-UA" sz="2400" dirty="0" smtClean="0"/>
              <a:t>характеристика життя всередині освітнього закладу;</a:t>
            </a:r>
          </a:p>
          <a:p>
            <a:r>
              <a:rPr lang="uk-UA" sz="2400" dirty="0" smtClean="0"/>
              <a:t>система впливів і умов формування особистості;</a:t>
            </a:r>
          </a:p>
          <a:p>
            <a:r>
              <a:rPr lang="uk-UA" sz="2400" dirty="0" smtClean="0"/>
              <a:t>система можливостей для розвитку особистості у соціальному та просторово-предметному оточенні</a:t>
            </a:r>
          </a:p>
          <a:p>
            <a:endParaRPr lang="uk-UA" dirty="0"/>
          </a:p>
        </p:txBody>
      </p:sp>
      <p:pic>
        <p:nvPicPr>
          <p:cNvPr id="5" name="Рисунок 4" descr="На 425 ученических мест расширена школа в Бостандыкском районе Алматы |  informburo.k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4608512" cy="21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Безпечне</a:t>
            </a:r>
            <a:r>
              <a:rPr lang="ru-RU" b="1" dirty="0" smtClean="0"/>
              <a:t> </a:t>
            </a:r>
            <a:r>
              <a:rPr lang="ru-RU" b="1" dirty="0" err="1" smtClean="0"/>
              <a:t>освітнє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en-US" b="1" dirty="0" smtClean="0"/>
              <a:t> -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це стан освітнього середовища, в якому: наявні безпечні умови навчання та праці, комфортна міжособистісна взаємодія,що сприяє емоційному благополуччю здобувачів освіти, педагогів і батьків, відсутні будь-які прояви насильства та є достатні ресурси для їх запобігання, а також дотримано прав і норм фізичної, психологічної та соціальної безпеки кожного учасника навчально-виховного процесу.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Безпечне освітнє середовище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Суспільство очікує від школи не лише статусу освітнього ресурсу, а й простору розвитку та співпраці як усередині, так і з зовнішнім світом. Освітнє середовище школи — це місце, де: зустрічаються і взаємодіють не лише здобувачі освіти та вчителі, а й батьки, це місце, де відбуваються не лише уроки, цікаві зустрічі, свята та концерти, але й лекції, семінари, тренінги тощо 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Основні завдання кодексу безпечного освітнього середовища: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9600" b="1" dirty="0" err="1" smtClean="0"/>
              <a:t>-виявити</a:t>
            </a:r>
            <a:r>
              <a:rPr lang="uk-UA" sz="9600" b="1" dirty="0" smtClean="0"/>
              <a:t> чинники, що перешкоджають безпеці учасників освітнього процесу;</a:t>
            </a:r>
            <a:br>
              <a:rPr lang="uk-UA" sz="9600" b="1" dirty="0" smtClean="0"/>
            </a:br>
            <a:r>
              <a:rPr lang="uk-UA" sz="9600" b="1" dirty="0" err="1" smtClean="0"/>
              <a:t>-відпрацювати</a:t>
            </a:r>
            <a:r>
              <a:rPr lang="uk-UA" sz="9600" b="1" dirty="0" smtClean="0"/>
              <a:t> систему узгоджених поглядів і уявлень здобувачів освіти, педагогів, психологів, батьків на освітнє середовище школи;</a:t>
            </a:r>
            <a:br>
              <a:rPr lang="uk-UA" sz="9600" b="1" dirty="0" smtClean="0"/>
            </a:br>
            <a:r>
              <a:rPr lang="uk-UA" sz="9600" b="1" dirty="0" err="1" smtClean="0"/>
              <a:t>-обгрунтувати</a:t>
            </a:r>
            <a:r>
              <a:rPr lang="uk-UA" sz="9600" b="1" dirty="0" smtClean="0"/>
              <a:t> умови організації безпечного освітнього середовища та вимоги  до його ефективної організації для кожного учасника освітнього процесу;</a:t>
            </a:r>
            <a:br>
              <a:rPr lang="uk-UA" sz="9600" b="1" dirty="0" smtClean="0"/>
            </a:br>
            <a:r>
              <a:rPr lang="uk-UA" sz="9600" b="1" dirty="0" err="1" smtClean="0"/>
              <a:t>-скласти</a:t>
            </a:r>
            <a:r>
              <a:rPr lang="uk-UA" sz="9600" b="1" dirty="0" smtClean="0"/>
              <a:t> мінімальну та доступну програму навчання для здобувачів освіти, педагогів, батьків;</a:t>
            </a:r>
            <a:br>
              <a:rPr lang="uk-UA" sz="9600" b="1" dirty="0" smtClean="0"/>
            </a:br>
            <a:r>
              <a:rPr lang="uk-UA" sz="9600" b="1" dirty="0" err="1" smtClean="0"/>
              <a:t>-сформулювати</a:t>
            </a:r>
            <a:r>
              <a:rPr lang="uk-UA" sz="9600" b="1" dirty="0" smtClean="0"/>
              <a:t> конкретні рекомендації здобувачам освіти, педагогічним працівникам та батькам щодо організації безпечного середовища у закладі.</a:t>
            </a:r>
            <a:r>
              <a:rPr lang="uk-UA" sz="4400" b="1" dirty="0" smtClean="0"/>
              <a:t/>
            </a:r>
            <a:br>
              <a:rPr lang="uk-UA" sz="4400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PC\Desktop\62e136bd13a24488506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978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cap="all" dirty="0" smtClean="0"/>
              <a:t>ОСОБЛИВОСТІ ОРГАНІЗАЦІЇ 2023/24 НАВЧАЛЬНОГО РОКУ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підготувало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2"/>
              </a:rPr>
              <a:t>інформацію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щодо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особливостей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організації</a:t>
            </a:r>
            <a:r>
              <a:rPr lang="ru-RU" u="sng" dirty="0" smtClean="0">
                <a:hlinkClick r:id="rId2"/>
              </a:rPr>
              <a:t> нового 2023/24 </a:t>
            </a:r>
            <a:r>
              <a:rPr lang="ru-RU" u="sng" dirty="0" err="1" smtClean="0">
                <a:hlinkClick r:id="rId2"/>
              </a:rPr>
              <a:t>навчального</a:t>
            </a:r>
            <a:r>
              <a:rPr lang="ru-RU" u="sng" dirty="0" smtClean="0">
                <a:hlinkClick r:id="rId2"/>
              </a:rPr>
              <a:t> року</a:t>
            </a:r>
            <a:r>
              <a:rPr lang="ru-RU" dirty="0" smtClean="0"/>
              <a:t> та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першочергових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ОСОБЛИВОСТІ ОРГАНІЗАЦІЇ 2022/23 НАВЧАЛЬНОГО РОКУ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dirty="0" err="1" smtClean="0"/>
              <a:t>Крок</a:t>
            </a:r>
            <a:r>
              <a:rPr lang="ru-RU" dirty="0" smtClean="0"/>
              <a:t> 1: </a:t>
            </a:r>
            <a:r>
              <a:rPr lang="ru-RU" dirty="0" err="1" smtClean="0"/>
              <a:t>призначити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обстеження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на предмет </a:t>
            </a:r>
            <a:r>
              <a:rPr lang="ru-RU" dirty="0" err="1" smtClean="0"/>
              <a:t>готовності</a:t>
            </a:r>
            <a:r>
              <a:rPr lang="ru-RU" dirty="0" smtClean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та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endParaRPr lang="ru-RU" dirty="0" smtClean="0"/>
          </a:p>
          <a:p>
            <a:r>
              <a:rPr lang="ru-RU" dirty="0" err="1" smtClean="0"/>
              <a:t>Крок</a:t>
            </a:r>
            <a:r>
              <a:rPr lang="ru-RU" dirty="0" smtClean="0"/>
              <a:t> 2: </a:t>
            </a:r>
            <a:r>
              <a:rPr lang="ru-RU" dirty="0" err="1" smtClean="0"/>
              <a:t>визначити</a:t>
            </a:r>
            <a:r>
              <a:rPr lang="ru-RU" dirty="0" smtClean="0"/>
              <a:t> форму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3: 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року</a:t>
            </a:r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Безпечне освітнє середовище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фізична безпека</a:t>
            </a:r>
          </a:p>
          <a:p>
            <a:r>
              <a:rPr lang="uk-UA" dirty="0" smtClean="0"/>
              <a:t>емоційна безпека</a:t>
            </a:r>
          </a:p>
          <a:p>
            <a:r>
              <a:rPr lang="uk-UA" dirty="0" smtClean="0"/>
              <a:t>правила мінної безпеки</a:t>
            </a:r>
          </a:p>
          <a:p>
            <a:r>
              <a:rPr lang="uk-UA" dirty="0" smtClean="0"/>
              <a:t>правила поводження з невідомими предметами</a:t>
            </a:r>
          </a:p>
          <a:p>
            <a:r>
              <a:rPr lang="uk-UA" dirty="0" smtClean="0"/>
              <a:t>правила дорожнього руху</a:t>
            </a:r>
          </a:p>
          <a:p>
            <a:r>
              <a:rPr lang="uk-UA" dirty="0" smtClean="0"/>
              <a:t>Пожежна безпека</a:t>
            </a:r>
          </a:p>
          <a:p>
            <a:r>
              <a:rPr lang="uk-UA" dirty="0" smtClean="0"/>
              <a:t>надання 1 невідкладної допомоги</a:t>
            </a:r>
          </a:p>
          <a:p>
            <a:r>
              <a:rPr lang="uk-UA" dirty="0" smtClean="0"/>
              <a:t>психологічні тренінги</a:t>
            </a:r>
          </a:p>
          <a:p>
            <a:r>
              <a:rPr lang="uk-UA" dirty="0" smtClean="0"/>
              <a:t>Інклюзивне середовище</a:t>
            </a:r>
          </a:p>
          <a:p>
            <a:r>
              <a:rPr lang="uk-UA" dirty="0" err="1" smtClean="0"/>
              <a:t>антибулінгова</a:t>
            </a:r>
            <a:r>
              <a:rPr lang="uk-UA" dirty="0" smtClean="0"/>
              <a:t> політика</a:t>
            </a:r>
          </a:p>
          <a:p>
            <a:r>
              <a:rPr lang="uk-UA" dirty="0" smtClean="0"/>
              <a:t>інформаційна безпека</a:t>
            </a:r>
          </a:p>
          <a:p>
            <a:r>
              <a:rPr lang="uk-UA" dirty="0" smtClean="0"/>
              <a:t>адаптаційні заходи для  дітей ВПО</a:t>
            </a:r>
          </a:p>
          <a:p>
            <a:r>
              <a:rPr lang="uk-UA" dirty="0" smtClean="0"/>
              <a:t>партнерство з батьками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798</TotalTime>
  <Words>332</Words>
  <Application>Microsoft Office PowerPoint</Application>
  <PresentationFormat>Екран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Яркая</vt:lpstr>
      <vt:lpstr>Безпечне освітнє середовище</vt:lpstr>
      <vt:lpstr>Освітнє середовище – це: </vt:lpstr>
      <vt:lpstr>Безпечне освітнє середовище - </vt:lpstr>
      <vt:lpstr>Безпечне освітнє середовище</vt:lpstr>
      <vt:lpstr>Основні завдання кодексу безпечного освітнього середовища:</vt:lpstr>
      <vt:lpstr>Слайд 6</vt:lpstr>
      <vt:lpstr>  ОСОБЛИВОСТІ ОРГАНІЗАЦІЇ 2023/24 НАВЧАЛЬНОГО РОКУ  </vt:lpstr>
      <vt:lpstr>ОСОБЛИВОСТІ ОРГАНІЗАЦІЇ 2022/23 НАВЧАЛЬНОГО РОКУ</vt:lpstr>
      <vt:lpstr>Безпечне освітнє середовище</vt:lpstr>
      <vt:lpstr>Фізична безпека</vt:lpstr>
      <vt:lpstr>Фізична безпека</vt:lpstr>
      <vt:lpstr>Алгоритм дій під час повітряної тривоги</vt:lpstr>
      <vt:lpstr>Слайд 13</vt:lpstr>
      <vt:lpstr>Емоційна безпека</vt:lpstr>
      <vt:lpstr>Слайд 15</vt:lpstr>
      <vt:lpstr>Слайд 16</vt:lpstr>
      <vt:lpstr>Стрес</vt:lpstr>
      <vt:lpstr>Як подолати стрес?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Безпечне освітнє середовище закладу освіти </dc:title>
  <dc:creator>Barbaris</dc:creator>
  <cp:lastModifiedBy>userPC</cp:lastModifiedBy>
  <cp:revision>92</cp:revision>
  <dcterms:created xsi:type="dcterms:W3CDTF">2020-12-17T18:05:55Z</dcterms:created>
  <dcterms:modified xsi:type="dcterms:W3CDTF">2023-11-15T14:18:42Z</dcterms:modified>
</cp:coreProperties>
</file>