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7" r:id="rId4"/>
    <p:sldId id="276" r:id="rId5"/>
    <p:sldId id="282" r:id="rId6"/>
    <p:sldId id="258" r:id="rId7"/>
    <p:sldId id="260" r:id="rId8"/>
    <p:sldId id="259" r:id="rId9"/>
    <p:sldId id="262" r:id="rId10"/>
    <p:sldId id="283" r:id="rId11"/>
    <p:sldId id="263" r:id="rId12"/>
    <p:sldId id="266" r:id="rId13"/>
    <p:sldId id="267" r:id="rId14"/>
    <p:sldId id="284" r:id="rId15"/>
    <p:sldId id="264" r:id="rId16"/>
    <p:sldId id="271" r:id="rId17"/>
    <p:sldId id="279" r:id="rId18"/>
    <p:sldId id="285" r:id="rId19"/>
    <p:sldId id="265" r:id="rId20"/>
    <p:sldId id="280" r:id="rId21"/>
    <p:sldId id="273" r:id="rId22"/>
    <p:sldId id="274" r:id="rId23"/>
    <p:sldId id="281" r:id="rId24"/>
    <p:sldId id="275" r:id="rId2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248835"/>
            <a:ext cx="5257800" cy="2749021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106333"/>
            <a:ext cx="5257800" cy="103716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28866"/>
            <a:ext cx="1066800" cy="491463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8866"/>
            <a:ext cx="6400800" cy="491463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04167"/>
            <a:ext cx="5257800" cy="1608667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603501"/>
            <a:ext cx="5257800" cy="1080823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18167"/>
            <a:ext cx="3733800" cy="37253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418167"/>
            <a:ext cx="3733800" cy="37253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340697"/>
            <a:ext cx="3730752" cy="42672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841500"/>
            <a:ext cx="3733800" cy="3302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340697"/>
            <a:ext cx="3730752" cy="42672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1841500"/>
            <a:ext cx="3733800" cy="3302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418167"/>
            <a:ext cx="2514600" cy="2370667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02167"/>
            <a:ext cx="5105400" cy="4910667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3873500"/>
            <a:ext cx="2514600" cy="143933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000500"/>
            <a:ext cx="5486400" cy="635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32835"/>
            <a:ext cx="5486400" cy="37068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4635500"/>
            <a:ext cx="5486400" cy="67733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63500"/>
            <a:ext cx="7620000" cy="1164167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418167"/>
            <a:ext cx="7620000" cy="372533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5334002"/>
            <a:ext cx="2057400" cy="267229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5334002"/>
            <a:ext cx="4663440" cy="267229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7" y="5334002"/>
            <a:ext cx="830855" cy="267229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97227"/>
            <a:ext cx="6408712" cy="360062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Monotype Corsiva" panose="03010101010201010101" pitchFamily="66" charset="0"/>
              </a:rPr>
              <a:t>Узагальнення і систематизація вивченого з теми 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«Будова слова. Орфографія»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477680"/>
            <a:ext cx="6228184" cy="102011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Урок - подорож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а чарівної 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6444208" y="3093759"/>
            <a:ext cx="2232248" cy="453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Префікс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4246" y="3395728"/>
            <a:ext cx="2163698" cy="4875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Корінь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87624" y="1237320"/>
            <a:ext cx="2160240" cy="6120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Суфікс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51920" y="2137420"/>
            <a:ext cx="2304256" cy="5538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anose="03010101010201010101" pitchFamily="66" charset="0"/>
              </a:rPr>
              <a:t>Закінчення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067944" y="-8986"/>
            <a:ext cx="3092966" cy="60006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Будословія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781557" y="0"/>
            <a:ext cx="1362443" cy="1237320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8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420"/>
            <a:ext cx="7159650" cy="522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77247"/>
            <a:ext cx="7128792" cy="5137753"/>
          </a:xfrm>
        </p:spPr>
        <p:txBody>
          <a:bodyPr>
            <a:normAutofit fontScale="90000"/>
          </a:bodyPr>
          <a:lstStyle/>
          <a:p>
            <a:pPr algn="r"/>
            <a: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b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</a:t>
            </a:r>
            <a:b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b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b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b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030987"/>
          </a:xfrm>
          <a:solidFill>
            <a:schemeClr val="accent2">
              <a:alpha val="61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/>
            </a:r>
            <a:br>
              <a:rPr lang="uk-UA" sz="3600" b="1" dirty="0" smtClean="0">
                <a:solidFill>
                  <a:schemeClr val="tx2"/>
                </a:solidFill>
              </a:rPr>
            </a:br>
            <a:r>
              <a:rPr lang="uk-UA" sz="3600" b="1" dirty="0" smtClean="0">
                <a:solidFill>
                  <a:schemeClr val="tx2"/>
                </a:solidFill>
              </a:rPr>
              <a:t/>
            </a:r>
            <a:br>
              <a:rPr lang="uk-UA" sz="3600" b="1" dirty="0" smtClean="0">
                <a:solidFill>
                  <a:schemeClr val="tx2"/>
                </a:solidFill>
              </a:rPr>
            </a:br>
            <a:r>
              <a:rPr lang="uk-UA" sz="3600" b="1" dirty="0" smtClean="0">
                <a:solidFill>
                  <a:schemeClr val="tx2"/>
                </a:solidFill>
              </a:rPr>
              <a:t/>
            </a:r>
            <a:br>
              <a:rPr lang="uk-UA" sz="3600" b="1" dirty="0" smtClean="0">
                <a:solidFill>
                  <a:schemeClr val="tx2"/>
                </a:solidFill>
              </a:rPr>
            </a:br>
            <a:r>
              <a:rPr lang="uk-UA" sz="3600" b="1" dirty="0" smtClean="0">
                <a:solidFill>
                  <a:schemeClr val="tx2"/>
                </a:solidFill>
              </a:rPr>
              <a:t/>
            </a:r>
            <a:br>
              <a:rPr lang="uk-UA" sz="3600" b="1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4000" b="1" dirty="0" smtClean="0">
                <a:solidFill>
                  <a:schemeClr val="tx2"/>
                </a:solidFill>
              </a:rPr>
              <a:t>У кожній групі знайдіть слова, які не належать до спільнокореневих.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77313"/>
            <a:ext cx="8352928" cy="3960440"/>
          </a:xfrm>
          <a:solidFill>
            <a:srgbClr val="FFFF00">
              <a:alpha val="41000"/>
            </a:srgb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1. Будівля</a:t>
            </a:r>
            <a:r>
              <a:rPr lang="uk-UA" sz="3600" b="1" dirty="0" smtClean="0">
                <a:solidFill>
                  <a:schemeClr val="tx2"/>
                </a:solidFill>
              </a:rPr>
              <a:t>, </a:t>
            </a:r>
            <a:r>
              <a:rPr lang="uk-UA" sz="3600" b="1" dirty="0" smtClean="0">
                <a:solidFill>
                  <a:schemeClr val="tx2"/>
                </a:solidFill>
              </a:rPr>
              <a:t>будильник, будова, </a:t>
            </a:r>
            <a:r>
              <a:rPr lang="uk-UA" sz="3600" b="1" dirty="0" smtClean="0">
                <a:solidFill>
                  <a:schemeClr val="tx2"/>
                </a:solidFill>
              </a:rPr>
              <a:t>будувати, будинок</a:t>
            </a:r>
            <a:r>
              <a:rPr lang="uk-UA" sz="3600" b="1" dirty="0" smtClean="0">
                <a:solidFill>
                  <a:schemeClr val="tx2"/>
                </a:solidFill>
              </a:rPr>
              <a:t>.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uk-UA" sz="3600" b="1" dirty="0" smtClean="0">
                <a:solidFill>
                  <a:schemeClr val="tx2"/>
                </a:solidFill>
              </a:rPr>
              <a:t>2. Підводний, водолаз, підвода, вода, водяний.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uk-UA" sz="3600" b="1" dirty="0" smtClean="0">
                <a:solidFill>
                  <a:schemeClr val="tx2"/>
                </a:solidFill>
              </a:rPr>
              <a:t>3. Гірський, </a:t>
            </a:r>
            <a:r>
              <a:rPr lang="uk-UA" sz="3600" b="1" dirty="0" smtClean="0">
                <a:solidFill>
                  <a:schemeClr val="tx2"/>
                </a:solidFill>
              </a:rPr>
              <a:t>міжгір’я, погоріле</a:t>
            </a:r>
            <a:r>
              <a:rPr lang="uk-UA" sz="3600" b="1" dirty="0" smtClean="0">
                <a:solidFill>
                  <a:schemeClr val="tx2"/>
                </a:solidFill>
              </a:rPr>
              <a:t>, </a:t>
            </a:r>
            <a:r>
              <a:rPr lang="uk-UA" sz="3600" b="1" dirty="0" smtClean="0">
                <a:solidFill>
                  <a:schemeClr val="tx2"/>
                </a:solidFill>
              </a:rPr>
              <a:t>гірка, гора</a:t>
            </a:r>
            <a:r>
              <a:rPr lang="uk-UA" sz="3600" b="1" dirty="0">
                <a:solidFill>
                  <a:schemeClr val="tx2"/>
                </a:solidFill>
              </a:rPr>
              <a:t>.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uk-UA" sz="3600" b="1" dirty="0" smtClean="0">
                <a:solidFill>
                  <a:schemeClr val="tx2"/>
                </a:solidFill>
              </a:rPr>
              <a:t>4. Нічний, нічого, нічка, вночі, ночівля.</a:t>
            </a:r>
            <a:endParaRPr lang="ru-RU" sz="36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138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Запишіть слово посередині,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а </a:t>
            </a:r>
            <a:r>
              <a:rPr lang="uk-UA" sz="3600" dirty="0" smtClean="0"/>
              <a:t>нижче – розділіть зошит на дві колонки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077413"/>
            <a:ext cx="3888432" cy="132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Спільнокореневі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2077413"/>
            <a:ext cx="3600400" cy="132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Форми слова</a:t>
            </a:r>
            <a:endParaRPr lang="ru-RU" sz="3200" b="1" dirty="0"/>
          </a:p>
        </p:txBody>
      </p:sp>
      <p:pic>
        <p:nvPicPr>
          <p:cNvPr id="27650" name="Picture 2" descr="Картинки по запросу діти в школ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474" y="3658080"/>
            <a:ext cx="3960440" cy="205692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699792" y="1357333"/>
            <a:ext cx="4104456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Вода</a:t>
            </a:r>
            <a:r>
              <a:rPr lang="uk-UA" sz="3200" b="1" dirty="0" smtClean="0"/>
              <a:t> </a:t>
            </a:r>
            <a:r>
              <a:rPr lang="uk-UA" sz="3200" b="1" dirty="0" smtClean="0"/>
              <a:t>, море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а чарівної 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6444208" y="3093759"/>
            <a:ext cx="2232248" cy="453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Префікс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4246" y="3395728"/>
            <a:ext cx="2163698" cy="4875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Корінь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87624" y="1237320"/>
            <a:ext cx="2160240" cy="6120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Суфікс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51920" y="2137420"/>
            <a:ext cx="2304256" cy="5538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anose="03010101010201010101" pitchFamily="66" charset="0"/>
              </a:rPr>
              <a:t>Закінчення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067944" y="-8986"/>
            <a:ext cx="3092966" cy="60006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Будословія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781557" y="0"/>
            <a:ext cx="1362443" cy="1237320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8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338"/>
            <a:ext cx="8388424" cy="56796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17573"/>
            <a:ext cx="7620000" cy="1164167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/>
              <a:t>Суфікс</a:t>
            </a:r>
            <a:endParaRPr lang="ru-RU" sz="7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7207"/>
            <a:ext cx="7838256" cy="102011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>
                <a:solidFill>
                  <a:srgbClr val="FF0000"/>
                </a:solidFill>
              </a:rPr>
              <a:t>Прочитайте слова, знайдіть у них суфікси.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57400"/>
            <a:ext cx="8280920" cy="2820313"/>
          </a:xfrm>
          <a:noFill/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Скрипка – скрипаль – скрипочка.</a:t>
            </a:r>
          </a:p>
          <a:p>
            <a:r>
              <a:rPr lang="uk-UA" sz="3200" b="1" dirty="0" smtClean="0">
                <a:solidFill>
                  <a:schemeClr val="tx2"/>
                </a:solidFill>
              </a:rPr>
              <a:t> Вітер – вітерець – </a:t>
            </a:r>
            <a:r>
              <a:rPr lang="uk-UA" sz="3200" b="1" dirty="0" err="1" smtClean="0">
                <a:solidFill>
                  <a:schemeClr val="tx2"/>
                </a:solidFill>
              </a:rPr>
              <a:t>вітрище</a:t>
            </a:r>
            <a:r>
              <a:rPr lang="uk-UA" sz="32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uk-UA" sz="3200" b="1" dirty="0" smtClean="0">
                <a:solidFill>
                  <a:schemeClr val="tx2"/>
                </a:solidFill>
              </a:rPr>
              <a:t> </a:t>
            </a:r>
            <a:r>
              <a:rPr lang="uk-UA" sz="3200" b="1" dirty="0" err="1" smtClean="0">
                <a:solidFill>
                  <a:schemeClr val="tx2"/>
                </a:solidFill>
              </a:rPr>
              <a:t>Відмідь</a:t>
            </a:r>
            <a:r>
              <a:rPr lang="uk-UA" sz="3200" b="1" dirty="0" smtClean="0">
                <a:solidFill>
                  <a:schemeClr val="tx2"/>
                </a:solidFill>
              </a:rPr>
              <a:t> – ведмедик – ведмедище. </a:t>
            </a:r>
          </a:p>
          <a:p>
            <a:r>
              <a:rPr lang="uk-UA" sz="3200" b="1" dirty="0" smtClean="0">
                <a:solidFill>
                  <a:schemeClr val="tx2"/>
                </a:solidFill>
              </a:rPr>
              <a:t> Квіти </a:t>
            </a:r>
            <a:r>
              <a:rPr lang="uk-UA" sz="3200" b="1" dirty="0" smtClean="0">
                <a:solidFill>
                  <a:schemeClr val="tx2"/>
                </a:solidFill>
              </a:rPr>
              <a:t>– квітень – квітник.</a:t>
            </a:r>
            <a:endParaRPr lang="ru-RU" sz="3200" b="1" dirty="0" smtClean="0">
              <a:solidFill>
                <a:schemeClr val="tx2"/>
              </a:solidFill>
            </a:endParaRPr>
          </a:p>
          <a:p>
            <a:endParaRPr lang="ru-RU" b="1" dirty="0"/>
          </a:p>
        </p:txBody>
      </p:sp>
      <p:sp>
        <p:nvSpPr>
          <p:cNvPr id="2867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78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93204"/>
            <a:ext cx="9036496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lnSpc>
                <a:spcPct val="115000"/>
              </a:lnSpc>
              <a:spcAft>
                <a:spcPts val="0"/>
              </a:spcAft>
            </a:pP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Вправа </a:t>
            </a: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</a:t>
            </a:r>
          </a:p>
          <a:p>
            <a:pPr marL="266700">
              <a:lnSpc>
                <a:spcPct val="115000"/>
              </a:lnSpc>
              <a:spcAft>
                <a:spcPts val="0"/>
              </a:spcAft>
            </a:pP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«</a:t>
            </a: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Мікрофон </a:t>
            </a: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 </a:t>
            </a: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колу».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uk-UA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Утворіть</a:t>
            </a: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прикметники з </a:t>
            </a: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суфіксами -</a:t>
            </a:r>
            <a:r>
              <a:rPr lang="uk-UA" sz="36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ськ</a:t>
            </a:r>
            <a:r>
              <a:rPr lang="uk-UA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-,  -</a:t>
            </a:r>
            <a:r>
              <a:rPr lang="uk-UA" sz="36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зьк</a:t>
            </a:r>
            <a:r>
              <a:rPr lang="uk-UA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-,  -</a:t>
            </a:r>
            <a:r>
              <a:rPr lang="uk-UA" sz="36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цьк</a:t>
            </a:r>
            <a:r>
              <a:rPr lang="uk-UA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endParaRPr lang="uk-UA" sz="3600" b="1" i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від </a:t>
            </a:r>
            <a:r>
              <a:rPr lang="uk-UA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поданих слів. 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r">
              <a:lnSpc>
                <a:spcPct val="115000"/>
              </a:lnSpc>
              <a:spcAft>
                <a:spcPts val="0"/>
              </a:spcAft>
            </a:pPr>
            <a:r>
              <a:rPr lang="uk-UA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Козак</a:t>
            </a:r>
            <a:r>
              <a:rPr lang="uk-UA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Одеса</a:t>
            </a:r>
            <a:r>
              <a:rPr lang="uk-UA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грузин, </a:t>
            </a:r>
            <a:r>
              <a:rPr lang="uk-UA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маляр, </a:t>
            </a:r>
            <a:r>
              <a:rPr lang="uk-UA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завод,  Крим</a:t>
            </a:r>
            <a:r>
              <a:rPr lang="uk-UA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село, Україна, </a:t>
            </a:r>
            <a:r>
              <a:rPr lang="uk-UA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Полтава</a:t>
            </a:r>
            <a:r>
              <a:rPr lang="uk-UA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Київ, Львів. </a:t>
            </a:r>
            <a:endParaRPr lang="ru-RU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а чарівної 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6444208" y="3093759"/>
            <a:ext cx="2232248" cy="453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Префікс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4246" y="3395728"/>
            <a:ext cx="2163698" cy="4875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Корінь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87624" y="1237320"/>
            <a:ext cx="2160240" cy="6120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Суфікс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51920" y="2137420"/>
            <a:ext cx="2304256" cy="5538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anose="03010101010201010101" pitchFamily="66" charset="0"/>
              </a:rPr>
              <a:t>Закінчення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067944" y="-8986"/>
            <a:ext cx="3092966" cy="60006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Будословія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781557" y="0"/>
            <a:ext cx="1362443" cy="1237320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8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720839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7247"/>
            <a:ext cx="6984776" cy="5088565"/>
          </a:xfrm>
        </p:spPr>
        <p:txBody>
          <a:bodyPr>
            <a:noAutofit/>
          </a:bodyPr>
          <a:lstStyle/>
          <a:p>
            <a:pPr algn="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а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0428"/>
            <a:ext cx="8280920" cy="509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306195" algn="l"/>
              </a:tabLst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306195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-повторити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узагальнити засвоєний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удосконалювати вміння і навички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практичного використання знань з розділу «Будова слова й орфографія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306195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-закріпи­ти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відомості про значущі частини слова, удосконалити орфографічні навички, вміння добирати спільнокореневі слова, розрізняти форми слова й спільнокореневі слова, правильно використовувати їх у мов­ленні;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306195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учнів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ключові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компетентності;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306195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виховувати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школярів старанність та наполегливість у     навчанні.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1772"/>
            <a:ext cx="9144793" cy="5718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33722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Склади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і запиши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словосполучення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змінюючи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закінчення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слів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у дужках.</a:t>
            </a:r>
            <a:endParaRPr lang="ru-RU" sz="3600" b="1" dirty="0">
              <a:solidFill>
                <a:srgbClr val="7030A0"/>
              </a:solidFill>
              <a:latin typeface="Roboto"/>
            </a:endParaRPr>
          </a:p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3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Берегти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( книга)__________________</a:t>
            </a:r>
            <a:endParaRPr lang="ru-RU" sz="3600" b="1" dirty="0">
              <a:solidFill>
                <a:srgbClr val="333333"/>
              </a:solidFill>
              <a:latin typeface="Roboto"/>
            </a:endParaRPr>
          </a:p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3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Малювати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( картина)______________</a:t>
            </a:r>
            <a:endParaRPr lang="ru-RU" sz="3600" b="1" dirty="0">
              <a:solidFill>
                <a:srgbClr val="333333"/>
              </a:solidFill>
              <a:latin typeface="Roboto"/>
            </a:endParaRPr>
          </a:p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3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Допомагати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(бабуся)_____________</a:t>
            </a:r>
            <a:endParaRPr lang="ru-RU" sz="3600" b="1" dirty="0">
              <a:solidFill>
                <a:srgbClr val="333333"/>
              </a:solidFill>
              <a:latin typeface="Roboto"/>
            </a:endParaRPr>
          </a:p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3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Захоплюватися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музика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)___________</a:t>
            </a:r>
            <a:endParaRPr lang="ru-RU" sz="3600" b="1" dirty="0">
              <a:solidFill>
                <a:srgbClr val="333333"/>
              </a:solidFill>
              <a:latin typeface="Roboto"/>
            </a:endParaRPr>
          </a:p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3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Розповісти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(подруга) ______________</a:t>
            </a:r>
            <a:endParaRPr lang="ru-RU" sz="3600" b="1" dirty="0">
              <a:solidFill>
                <a:srgbClr val="333333"/>
              </a:solidFill>
              <a:latin typeface="Roboto"/>
            </a:endParaRPr>
          </a:p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3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Займатися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(спорт)  ________________</a:t>
            </a:r>
            <a:endParaRPr lang="ru-RU" sz="3600" b="1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173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ворота у зам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006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500"/>
            <a:ext cx="7620000" cy="873787"/>
          </a:xfrm>
          <a:solidFill>
            <a:schemeClr val="accent2">
              <a:alpha val="4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швидший? 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8876" y="1201316"/>
            <a:ext cx="7982272" cy="1152128"/>
          </a:xfrm>
          <a:solidFill>
            <a:schemeClr val="accent2"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Доберіть слова до поданих схем.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УЗАГАЛЬНЕННЯ ВИВЧЕНОГО З РОЗДІЛУ БУДОВА СЛОВА. ОРФОГРАФІ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7460"/>
            <a:ext cx="914400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казкова 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52" y="-30456"/>
            <a:ext cx="9144000" cy="57362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-238844"/>
            <a:ext cx="7620000" cy="1164167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 “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Будословія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" y="2276345"/>
            <a:ext cx="5328592" cy="342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2276345"/>
            <a:ext cx="1152128" cy="293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8"/>
            <a:ext cx="9144000" cy="57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до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226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7206"/>
            <a:ext cx="7620000" cy="116416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Домашнє завдання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9348"/>
            <a:ext cx="7990656" cy="3654152"/>
          </a:xfrm>
        </p:spPr>
        <p:txBody>
          <a:bodyPr>
            <a:normAutofit/>
          </a:bodyPr>
          <a:lstStyle/>
          <a:p>
            <a:pPr indent="304747" algn="ctr">
              <a:lnSpc>
                <a:spcPct val="150000"/>
              </a:lnSpc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Повторити вивчений матеріал з теми </a:t>
            </a:r>
            <a:endParaRPr lang="uk-UA" sz="2800" dirty="0" smtClean="0">
              <a:solidFill>
                <a:schemeClr val="bg1"/>
              </a:solidFill>
            </a:endParaRPr>
          </a:p>
          <a:p>
            <a:pPr indent="304747" algn="ctr">
              <a:lnSpc>
                <a:spcPct val="150000"/>
              </a:lnSpc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«</a:t>
            </a:r>
            <a:r>
              <a:rPr lang="uk-UA" sz="3600" dirty="0" smtClean="0">
                <a:solidFill>
                  <a:schemeClr val="bg1"/>
                </a:solidFill>
              </a:rPr>
              <a:t>Будова слова. Орфографія</a:t>
            </a:r>
            <a:r>
              <a:rPr lang="uk-UA" sz="3600" dirty="0" smtClean="0">
                <a:solidFill>
                  <a:schemeClr val="bg1"/>
                </a:solidFill>
              </a:rPr>
              <a:t>»</a:t>
            </a:r>
            <a:endParaRPr lang="uk-UA" sz="3600" dirty="0" smtClean="0">
              <a:solidFill>
                <a:schemeClr val="bg1"/>
              </a:solidFill>
            </a:endParaRPr>
          </a:p>
          <a:p>
            <a:pPr indent="304747">
              <a:lnSpc>
                <a:spcPct val="150000"/>
              </a:lnSpc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   Підготуватися </a:t>
            </a:r>
            <a:r>
              <a:rPr lang="uk-UA" sz="2800" dirty="0" smtClean="0">
                <a:solidFill>
                  <a:schemeClr val="bg1"/>
                </a:solidFill>
              </a:rPr>
              <a:t>до контрольної роботи</a:t>
            </a:r>
          </a:p>
          <a:p>
            <a:pPr indent="304747" algn="ctr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620000" cy="5809828"/>
          </a:xfrm>
        </p:spPr>
        <p:txBody>
          <a:bodyPr>
            <a:normAutofit fontScale="90000"/>
          </a:bodyPr>
          <a:lstStyle/>
          <a:p>
            <a:pPr algn="r" fontAlgn="base">
              <a:lnSpc>
                <a:spcPct val="10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Епіграф</a:t>
            </a:r>
            <a:r>
              <a:rPr lang="ru-RU" b="1" dirty="0" smtClean="0"/>
              <a:t> уроку</a:t>
            </a:r>
            <a:r>
              <a:rPr lang="ru-RU" b="1" dirty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 </a:t>
            </a:r>
            <a:r>
              <a:rPr lang="ru-RU" sz="3600" dirty="0"/>
              <a:t> </a:t>
            </a:r>
            <a:r>
              <a:rPr lang="ru-RU" sz="3600" dirty="0" smtClean="0"/>
              <a:t>    «</a:t>
            </a:r>
            <a:r>
              <a:rPr lang="ru-RU" sz="3600" dirty="0"/>
              <a:t>Яке </a:t>
            </a:r>
            <a:r>
              <a:rPr lang="ru-RU" sz="3600" dirty="0" err="1"/>
              <a:t>прекрасне</a:t>
            </a:r>
            <a:r>
              <a:rPr lang="ru-RU" sz="3600" dirty="0"/>
              <a:t> </a:t>
            </a:r>
            <a:r>
              <a:rPr lang="ru-RU" sz="3600" dirty="0" err="1"/>
              <a:t>рідне</a:t>
            </a:r>
            <a:r>
              <a:rPr lang="ru-RU" sz="3600" dirty="0"/>
              <a:t> </a:t>
            </a:r>
            <a:r>
              <a:rPr lang="ru-RU" sz="3600" dirty="0" smtClean="0"/>
              <a:t>слово!</a:t>
            </a:r>
            <a:br>
              <a:rPr lang="ru-RU" sz="3600" dirty="0" smtClean="0"/>
            </a:br>
            <a:r>
              <a:rPr lang="uk-UA" sz="3600" dirty="0" smtClean="0"/>
              <a:t>                                                                           </a:t>
            </a:r>
            <a:r>
              <a:rPr lang="ru-RU" sz="3600" dirty="0" err="1"/>
              <a:t>Воно</a:t>
            </a:r>
            <a:r>
              <a:rPr lang="ru-RU" sz="3600" dirty="0"/>
              <a:t> — не </a:t>
            </a:r>
            <a:r>
              <a:rPr lang="ru-RU" sz="3600" dirty="0" err="1"/>
              <a:t>світ</a:t>
            </a:r>
            <a:r>
              <a:rPr lang="ru-RU" sz="3600" dirty="0"/>
              <a:t>, а </a:t>
            </a:r>
            <a:r>
              <a:rPr lang="ru-RU" sz="3600" dirty="0" err="1"/>
              <a:t>всі</a:t>
            </a:r>
            <a:r>
              <a:rPr lang="ru-RU" sz="3600" dirty="0"/>
              <a:t> </a:t>
            </a:r>
            <a:r>
              <a:rPr lang="ru-RU" sz="3600" dirty="0" err="1"/>
              <a:t>світи</a:t>
            </a:r>
            <a:r>
              <a:rPr lang="ru-RU" sz="3600" dirty="0"/>
              <a:t>.»</a:t>
            </a:r>
            <a:br>
              <a:rPr lang="ru-RU" sz="3600" dirty="0"/>
            </a:br>
            <a:r>
              <a:rPr lang="uk-UA" sz="3600" dirty="0"/>
              <a:t>                                                                                                    </a:t>
            </a:r>
            <a:r>
              <a:rPr lang="uk-UA" sz="3600" dirty="0" smtClean="0"/>
              <a:t>                   </a:t>
            </a:r>
            <a:r>
              <a:rPr lang="ru-RU" sz="3100" dirty="0" err="1" smtClean="0"/>
              <a:t>Володимир</a:t>
            </a:r>
            <a:r>
              <a:rPr lang="ru-RU" sz="3100" dirty="0" smtClean="0"/>
              <a:t> </a:t>
            </a:r>
            <a:r>
              <a:rPr lang="ru-RU" sz="3100" dirty="0" err="1"/>
              <a:t>Сосюра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sz="3600" dirty="0"/>
              <a:t>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5492"/>
            <a:ext cx="388153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1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3204"/>
            <a:ext cx="8784976" cy="54006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>                     </a:t>
            </a:r>
            <a:r>
              <a:rPr lang="ru-RU" sz="3100" b="1" dirty="0" err="1" smtClean="0"/>
              <a:t>Розминка</a:t>
            </a:r>
            <a:r>
              <a:rPr lang="ru-RU" sz="3100" b="1" dirty="0" smtClean="0"/>
              <a:t>      </a:t>
            </a:r>
            <a:r>
              <a:rPr lang="uk-UA" sz="2200" b="1" dirty="0" smtClean="0">
                <a:solidFill>
                  <a:srgbClr val="FF0000"/>
                </a:solidFill>
              </a:rPr>
              <a:t>«</a:t>
            </a:r>
            <a:r>
              <a:rPr lang="uk-UA" sz="2200" b="1" dirty="0">
                <a:solidFill>
                  <a:srgbClr val="FF0000"/>
                </a:solidFill>
              </a:rPr>
              <a:t>Пригадай та чітко відповідай</a:t>
            </a:r>
            <a:r>
              <a:rPr lang="uk-UA" sz="2200" b="1" dirty="0" smtClean="0">
                <a:solidFill>
                  <a:srgbClr val="FF0000"/>
                </a:solidFill>
              </a:rPr>
              <a:t>».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uk-UA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 </a:t>
            </a:r>
            <a:r>
              <a:rPr lang="uk-UA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ні</a:t>
            </a:r>
            <a:r>
              <a:rPr lang="uk-UA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1 Основа </a:t>
            </a:r>
            <a:r>
              <a:rPr lang="ru-RU" sz="2700" dirty="0"/>
              <a:t>слова — </a:t>
            </a:r>
            <a:r>
              <a:rPr lang="ru-RU" sz="2700" dirty="0" err="1"/>
              <a:t>це</a:t>
            </a:r>
            <a:r>
              <a:rPr lang="ru-RU" sz="2700" dirty="0"/>
              <a:t> </a:t>
            </a:r>
            <a:r>
              <a:rPr lang="ru-RU" sz="2700" dirty="0" err="1"/>
              <a:t>частина</a:t>
            </a:r>
            <a:r>
              <a:rPr lang="ru-RU" sz="2700" dirty="0"/>
              <a:t> слова </a:t>
            </a:r>
            <a:r>
              <a:rPr lang="ru-RU" sz="2700" dirty="0" err="1"/>
              <a:t>із</a:t>
            </a:r>
            <a:r>
              <a:rPr lang="ru-RU" sz="2700" dirty="0"/>
              <a:t> </a:t>
            </a:r>
            <a:r>
              <a:rPr lang="ru-RU" sz="2700" dirty="0" err="1"/>
              <a:t>закінченням</a:t>
            </a:r>
            <a:r>
              <a:rPr lang="ru-RU" sz="2700" dirty="0"/>
              <a:t>?</a:t>
            </a:r>
            <a:br>
              <a:rPr lang="ru-RU" sz="2700" dirty="0"/>
            </a:br>
            <a:r>
              <a:rPr lang="ru-RU" sz="2700" dirty="0" smtClean="0"/>
              <a:t>2 </a:t>
            </a:r>
            <a:r>
              <a:rPr lang="uk-UA" sz="2700" dirty="0" smtClean="0"/>
              <a:t>Суфікс </a:t>
            </a:r>
            <a:r>
              <a:rPr lang="uk-UA" sz="2700" dirty="0"/>
              <a:t>– значуща частина слова, що стоїть після кореня</a:t>
            </a:r>
            <a:r>
              <a:rPr lang="ru-RU" sz="2700" dirty="0"/>
              <a:t>?</a:t>
            </a:r>
            <a:br>
              <a:rPr lang="ru-RU" sz="2700" dirty="0"/>
            </a:br>
            <a:r>
              <a:rPr lang="ru-RU" sz="2700" dirty="0" smtClean="0"/>
              <a:t>3 За </a:t>
            </a:r>
            <a:r>
              <a:rPr lang="ru-RU" sz="2700" dirty="0" err="1"/>
              <a:t>допомогою</a:t>
            </a:r>
            <a:r>
              <a:rPr lang="ru-RU" sz="2700" dirty="0"/>
              <a:t> </a:t>
            </a:r>
            <a:r>
              <a:rPr lang="ru-RU" sz="2700" dirty="0" err="1"/>
              <a:t>кореня</a:t>
            </a:r>
            <a:r>
              <a:rPr lang="ru-RU" sz="2700" dirty="0"/>
              <a:t> </a:t>
            </a:r>
            <a:r>
              <a:rPr lang="ru-RU" sz="2700" dirty="0" err="1"/>
              <a:t>утворюються</a:t>
            </a:r>
            <a:r>
              <a:rPr lang="ru-RU" sz="2700" dirty="0"/>
              <a:t> </a:t>
            </a:r>
            <a:r>
              <a:rPr lang="ru-RU" sz="2700" dirty="0" err="1"/>
              <a:t>нові</a:t>
            </a:r>
            <a:r>
              <a:rPr lang="ru-RU" sz="2700" dirty="0"/>
              <a:t> слова?</a:t>
            </a:r>
            <a:br>
              <a:rPr lang="ru-RU" sz="2700" dirty="0"/>
            </a:br>
            <a:r>
              <a:rPr lang="ru-RU" sz="2700" dirty="0" smtClean="0"/>
              <a:t>4 </a:t>
            </a:r>
            <a:r>
              <a:rPr lang="ru-RU" sz="2700" dirty="0" err="1" smtClean="0"/>
              <a:t>Закінчення</a:t>
            </a:r>
            <a:r>
              <a:rPr lang="ru-RU" sz="2700" dirty="0" smtClean="0"/>
              <a:t> </a:t>
            </a:r>
            <a:r>
              <a:rPr lang="ru-RU" sz="2700" dirty="0"/>
              <a:t>— </a:t>
            </a:r>
            <a:r>
              <a:rPr lang="ru-RU" sz="2700" dirty="0" err="1"/>
              <a:t>незмінювана</a:t>
            </a:r>
            <a:r>
              <a:rPr lang="ru-RU" sz="2700" dirty="0"/>
              <a:t> </a:t>
            </a:r>
            <a:r>
              <a:rPr lang="ru-RU" sz="2700" dirty="0" err="1"/>
              <a:t>частина</a:t>
            </a:r>
            <a:r>
              <a:rPr lang="ru-RU" sz="2700" dirty="0"/>
              <a:t> слова, </a:t>
            </a:r>
            <a:r>
              <a:rPr lang="ru-RU" sz="2700" dirty="0" err="1"/>
              <a:t>що</a:t>
            </a:r>
            <a:r>
              <a:rPr lang="ru-RU" sz="2700" dirty="0"/>
              <a:t> служить для </a:t>
            </a:r>
            <a:r>
              <a:rPr lang="ru-RU" sz="2700" dirty="0" err="1"/>
              <a:t>зв'язку</a:t>
            </a:r>
            <a:r>
              <a:rPr lang="ru-RU" sz="2700" dirty="0"/>
              <a:t> </a:t>
            </a:r>
            <a:r>
              <a:rPr lang="ru-RU" sz="2700" dirty="0" err="1"/>
              <a:t>слів</a:t>
            </a:r>
            <a:r>
              <a:rPr lang="ru-RU" sz="2700" dirty="0"/>
              <a:t> у </a:t>
            </a:r>
            <a:r>
              <a:rPr lang="ru-RU" sz="2700" dirty="0" err="1"/>
              <a:t>реченні</a:t>
            </a:r>
            <a:r>
              <a:rPr lang="ru-RU" sz="2700" dirty="0"/>
              <a:t>?</a:t>
            </a:r>
            <a:br>
              <a:rPr lang="ru-RU" sz="2700" dirty="0"/>
            </a:br>
            <a:r>
              <a:rPr lang="ru-RU" sz="2700" dirty="0" smtClean="0"/>
              <a:t>5 </a:t>
            </a:r>
            <a:r>
              <a:rPr lang="ru-RU" sz="2700" dirty="0" err="1" smtClean="0"/>
              <a:t>Префікс</a:t>
            </a:r>
            <a:r>
              <a:rPr lang="ru-RU" sz="2700" dirty="0" smtClean="0"/>
              <a:t> </a:t>
            </a:r>
            <a:r>
              <a:rPr lang="ru-RU" sz="2700" dirty="0"/>
              <a:t>— </a:t>
            </a:r>
            <a:r>
              <a:rPr lang="ru-RU" sz="2700" dirty="0" err="1"/>
              <a:t>частина</a:t>
            </a:r>
            <a:r>
              <a:rPr lang="ru-RU" sz="2700" dirty="0"/>
              <a:t> слова,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стоїть</a:t>
            </a:r>
            <a:r>
              <a:rPr lang="ru-RU" sz="2700" dirty="0"/>
              <a:t> </a:t>
            </a:r>
            <a:r>
              <a:rPr lang="ru-RU" sz="2700" dirty="0" err="1"/>
              <a:t>після</a:t>
            </a:r>
            <a:r>
              <a:rPr lang="ru-RU" sz="2700" dirty="0"/>
              <a:t> </a:t>
            </a:r>
            <a:r>
              <a:rPr lang="ru-RU" sz="2700" dirty="0" err="1"/>
              <a:t>кореня</a:t>
            </a:r>
            <a:r>
              <a:rPr lang="ru-RU" sz="2700" dirty="0"/>
              <a:t>? </a:t>
            </a:r>
            <a:br>
              <a:rPr lang="ru-RU" sz="2700" dirty="0"/>
            </a:br>
            <a:r>
              <a:rPr lang="ru-RU" sz="2700" dirty="0" smtClean="0"/>
              <a:t>6 </a:t>
            </a:r>
            <a:r>
              <a:rPr lang="uk-UA" sz="2700" dirty="0" smtClean="0"/>
              <a:t>Морфема </a:t>
            </a:r>
            <a:r>
              <a:rPr lang="uk-UA" sz="2700" dirty="0"/>
              <a:t>— найменша частина слова, що має певне значення?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7 </a:t>
            </a:r>
            <a:r>
              <a:rPr lang="uk-UA" sz="2700" dirty="0" smtClean="0"/>
              <a:t>Наука</a:t>
            </a:r>
            <a:r>
              <a:rPr lang="uk-UA" sz="2700" dirty="0"/>
              <a:t>, яка вивчає морфеми називається морфемікою</a:t>
            </a:r>
            <a:r>
              <a:rPr lang="ru-RU" sz="2700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4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dirty="0">
                <a:solidFill>
                  <a:srgbClr val="00B0F0"/>
                </a:solidFill>
              </a:rPr>
              <a:t>А чи знаєте ви, яка  …..(дати відповідь)</a:t>
            </a:r>
            <a:endParaRPr lang="ru-RU" sz="3200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3200" dirty="0"/>
              <a:t>·     </a:t>
            </a:r>
            <a:r>
              <a:rPr lang="ru-RU" sz="2800" b="1" dirty="0"/>
              <a:t>Яка </a:t>
            </a:r>
            <a:r>
              <a:rPr lang="ru-RU" sz="2800" b="1" dirty="0" err="1"/>
              <a:t>частина</a:t>
            </a:r>
            <a:r>
              <a:rPr lang="ru-RU" sz="2800" b="1" dirty="0"/>
              <a:t> слова </a:t>
            </a:r>
            <a:r>
              <a:rPr lang="ru-RU" sz="2800" b="1" dirty="0" err="1"/>
              <a:t>містить</a:t>
            </a:r>
            <a:r>
              <a:rPr lang="ru-RU" sz="2800" b="1" dirty="0"/>
              <a:t> </a:t>
            </a:r>
            <a:r>
              <a:rPr lang="ru-RU" sz="2800" b="1" dirty="0" err="1"/>
              <a:t>лексичне</a:t>
            </a:r>
            <a:r>
              <a:rPr lang="ru-RU" sz="2800" b="1" dirty="0"/>
              <a:t> </a:t>
            </a:r>
            <a:r>
              <a:rPr lang="ru-RU" sz="2800" b="1" dirty="0" err="1"/>
              <a:t>значення</a:t>
            </a:r>
            <a:r>
              <a:rPr lang="ru-RU" sz="2800" b="1" dirty="0"/>
              <a:t> слова?</a:t>
            </a:r>
          </a:p>
          <a:p>
            <a:pPr>
              <a:buNone/>
            </a:pPr>
            <a:r>
              <a:rPr lang="ru-RU" sz="2800" b="1" dirty="0"/>
              <a:t>·       Яка </a:t>
            </a:r>
            <a:r>
              <a:rPr lang="ru-RU" sz="2800" b="1" dirty="0" err="1"/>
              <a:t>змінна</a:t>
            </a:r>
            <a:r>
              <a:rPr lang="ru-RU" sz="2800" b="1" dirty="0"/>
              <a:t> </a:t>
            </a:r>
            <a:r>
              <a:rPr lang="ru-RU" sz="2800" b="1" dirty="0" err="1"/>
              <a:t>значуща</a:t>
            </a:r>
            <a:r>
              <a:rPr lang="ru-RU" sz="2800" b="1" dirty="0"/>
              <a:t> </a:t>
            </a:r>
            <a:r>
              <a:rPr lang="ru-RU" sz="2800" b="1" dirty="0" err="1"/>
              <a:t>частина</a:t>
            </a:r>
            <a:r>
              <a:rPr lang="ru-RU" sz="2800" b="1" dirty="0"/>
              <a:t> слова </a:t>
            </a:r>
            <a:r>
              <a:rPr lang="ru-RU" sz="2800" b="1" dirty="0" err="1"/>
              <a:t>виражає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граматичне</a:t>
            </a:r>
            <a:r>
              <a:rPr lang="ru-RU" sz="2800" b="1" dirty="0"/>
              <a:t> </a:t>
            </a:r>
            <a:r>
              <a:rPr lang="ru-RU" sz="2800" b="1" dirty="0" err="1"/>
              <a:t>значення</a:t>
            </a:r>
            <a:r>
              <a:rPr lang="ru-RU" sz="2800" b="1" dirty="0"/>
              <a:t>?</a:t>
            </a:r>
          </a:p>
          <a:p>
            <a:pPr>
              <a:buNone/>
            </a:pPr>
            <a:r>
              <a:rPr lang="ru-RU" sz="2800" b="1" dirty="0"/>
              <a:t>·       Яке </a:t>
            </a:r>
            <a:r>
              <a:rPr lang="ru-RU" sz="2800" b="1" dirty="0" err="1"/>
              <a:t>закінчення</a:t>
            </a:r>
            <a:r>
              <a:rPr lang="ru-RU" sz="2800" b="1" dirty="0"/>
              <a:t> </a:t>
            </a:r>
            <a:r>
              <a:rPr lang="ru-RU" sz="2800" b="1" dirty="0" err="1"/>
              <a:t>називається</a:t>
            </a:r>
            <a:r>
              <a:rPr lang="ru-RU" sz="2800" b="1" dirty="0"/>
              <a:t> </a:t>
            </a:r>
            <a:r>
              <a:rPr lang="ru-RU" sz="2800" b="1" dirty="0" err="1"/>
              <a:t>нульовим</a:t>
            </a:r>
            <a:r>
              <a:rPr lang="ru-RU" sz="2800" b="1" dirty="0"/>
              <a:t>? </a:t>
            </a:r>
            <a:r>
              <a:rPr lang="ru-RU" sz="2800" b="1" dirty="0" err="1"/>
              <a:t>Наведіть</a:t>
            </a:r>
            <a:r>
              <a:rPr lang="ru-RU" sz="2800" b="1" dirty="0"/>
              <a:t> </a:t>
            </a:r>
            <a:r>
              <a:rPr lang="ru-RU" sz="2800" b="1" dirty="0" err="1"/>
              <a:t>приклади</a:t>
            </a:r>
            <a:r>
              <a:rPr lang="ru-RU" sz="2800" b="1" dirty="0"/>
              <a:t> </a:t>
            </a:r>
            <a:r>
              <a:rPr lang="ru-RU" sz="2800" b="1" dirty="0" err="1"/>
              <a:t>слів</a:t>
            </a:r>
            <a:r>
              <a:rPr lang="ru-RU" sz="2800" b="1" dirty="0"/>
              <a:t> з </a:t>
            </a:r>
            <a:r>
              <a:rPr lang="ru-RU" sz="2800" b="1" dirty="0" err="1"/>
              <a:t>нульовим</a:t>
            </a:r>
            <a:r>
              <a:rPr lang="ru-RU" sz="2800" b="1" dirty="0"/>
              <a:t> </a:t>
            </a:r>
            <a:r>
              <a:rPr lang="ru-RU" sz="2800" b="1" dirty="0" err="1"/>
              <a:t>закінченням</a:t>
            </a:r>
            <a:r>
              <a:rPr lang="ru-RU" sz="2800" b="1" dirty="0"/>
              <a:t>.</a:t>
            </a:r>
          </a:p>
          <a:p>
            <a:pPr>
              <a:buNone/>
            </a:pPr>
            <a:r>
              <a:rPr lang="ru-RU" sz="2800" b="1" dirty="0"/>
              <a:t>·       </a:t>
            </a:r>
            <a:r>
              <a:rPr lang="ru-RU" sz="2800" b="1" dirty="0" err="1"/>
              <a:t>Наведіть</a:t>
            </a:r>
            <a:r>
              <a:rPr lang="ru-RU" sz="2800" b="1" dirty="0"/>
              <a:t> </a:t>
            </a:r>
            <a:r>
              <a:rPr lang="ru-RU" sz="2800" b="1" dirty="0" err="1"/>
              <a:t>приклади</a:t>
            </a:r>
            <a:r>
              <a:rPr lang="ru-RU" sz="2800" b="1" dirty="0"/>
              <a:t> </a:t>
            </a:r>
            <a:r>
              <a:rPr lang="ru-RU" sz="2800" b="1" dirty="0" err="1"/>
              <a:t>спільнокореневих</a:t>
            </a:r>
            <a:r>
              <a:rPr lang="ru-RU" sz="2800" b="1" dirty="0"/>
              <a:t> </a:t>
            </a:r>
            <a:r>
              <a:rPr lang="ru-RU" sz="2800" b="1" dirty="0" err="1"/>
              <a:t>слів</a:t>
            </a:r>
            <a:r>
              <a:rPr lang="ru-RU" sz="2800" b="1" dirty="0"/>
              <a:t>, </a:t>
            </a:r>
            <a:r>
              <a:rPr lang="ru-RU" sz="2800" b="1" dirty="0" err="1"/>
              <a:t>визначте</a:t>
            </a:r>
            <a:r>
              <a:rPr lang="ru-RU" sz="2800" b="1" dirty="0"/>
              <a:t> в них </a:t>
            </a:r>
            <a:r>
              <a:rPr lang="ru-RU" sz="2800" b="1" dirty="0" err="1"/>
              <a:t>корінь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>
              <a:buNone/>
            </a:pPr>
            <a:r>
              <a:rPr lang="uk-UA" sz="3200" b="1" dirty="0" smtClean="0"/>
              <a:t>.     </a:t>
            </a:r>
            <a:r>
              <a:rPr lang="uk-UA" sz="2800" b="1" dirty="0" smtClean="0"/>
              <a:t>Коли вживаємо префікс пре-, при-, прі-. </a:t>
            </a:r>
            <a:r>
              <a:rPr lang="uk-UA" sz="2800" b="1" smtClean="0"/>
              <a:t>Наведіть приклад.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535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а чарівної 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6444208" y="3093759"/>
            <a:ext cx="2232248" cy="453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Префікс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4246" y="3395728"/>
            <a:ext cx="2163698" cy="4875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Корінь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87624" y="1237320"/>
            <a:ext cx="2160240" cy="6120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Суфікс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51920" y="2137420"/>
            <a:ext cx="2304256" cy="5538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anose="03010101010201010101" pitchFamily="66" charset="0"/>
              </a:rPr>
              <a:t>Закінчення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067944" y="-8986"/>
            <a:ext cx="3092966" cy="60006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Будословія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781557" y="0"/>
            <a:ext cx="1362443" cy="1237320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старт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казкова 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367"/>
            <a:ext cx="5301589" cy="57006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17240"/>
            <a:ext cx="6624736" cy="519776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П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е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і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с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156176" y="913284"/>
            <a:ext cx="43204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156176" y="1633364"/>
            <a:ext cx="72008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300192" y="2569468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56176" y="3253544"/>
            <a:ext cx="864096" cy="46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300192" y="4081636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156176" y="4873724"/>
            <a:ext cx="72008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209" cy="5715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3205"/>
            <a:ext cx="7990656" cy="4890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</a:t>
            </a:r>
            <a:r>
              <a:rPr lang="ru-RU" b="1" dirty="0" err="1" smtClean="0">
                <a:solidFill>
                  <a:schemeClr val="tx2"/>
                </a:solidFill>
              </a:rPr>
              <a:t>Визнач</a:t>
            </a:r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b="1" dirty="0" err="1">
                <a:solidFill>
                  <a:schemeClr val="tx2"/>
                </a:solidFill>
              </a:rPr>
              <a:t>префікс</a:t>
            </a:r>
            <a:r>
              <a:rPr lang="ru-RU" b="1" dirty="0">
                <a:solidFill>
                  <a:schemeClr val="tx2"/>
                </a:solidFill>
              </a:rPr>
              <a:t> у кожному </a:t>
            </a:r>
            <a:r>
              <a:rPr lang="ru-RU" b="1" dirty="0" err="1">
                <a:solidFill>
                  <a:schemeClr val="tx2"/>
                </a:solidFill>
              </a:rPr>
              <a:t>слові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err="1">
                <a:solidFill>
                  <a:srgbClr val="7030A0"/>
                </a:solidFill>
              </a:rPr>
              <a:t>Скинути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покинути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докинути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перекинути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err="1">
                <a:solidFill>
                  <a:srgbClr val="7030A0"/>
                </a:solidFill>
              </a:rPr>
              <a:t>Відрізати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зрізати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перерізати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порізати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err="1">
                <a:solidFill>
                  <a:srgbClr val="7030A0"/>
                </a:solidFill>
              </a:rPr>
              <a:t>Підставити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поставити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доставити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відстати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uk-UA" b="1" dirty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Вико</a:t>
            </a:r>
            <a:r>
              <a:rPr lang="uk-UA" b="1" dirty="0">
                <a:solidFill>
                  <a:srgbClr val="7030A0"/>
                </a:solidFill>
              </a:rPr>
              <a:t>п</a:t>
            </a:r>
            <a:r>
              <a:rPr lang="ru-RU" b="1" dirty="0" err="1">
                <a:solidFill>
                  <a:srgbClr val="7030A0"/>
                </a:solidFill>
              </a:rPr>
              <a:t>ати</a:t>
            </a:r>
            <a:r>
              <a:rPr lang="ru-RU" b="1" dirty="0">
                <a:solidFill>
                  <a:srgbClr val="7030A0"/>
                </a:solidFill>
              </a:rPr>
              <a:t>, п</a:t>
            </a:r>
            <a:r>
              <a:rPr lang="uk-UA" b="1" dirty="0">
                <a:solidFill>
                  <a:srgbClr val="7030A0"/>
                </a:solidFill>
              </a:rPr>
              <a:t>е</a:t>
            </a:r>
            <a:r>
              <a:rPr lang="ru-RU" b="1" dirty="0">
                <a:solidFill>
                  <a:srgbClr val="7030A0"/>
                </a:solidFill>
              </a:rPr>
              <a:t>р</a:t>
            </a:r>
            <a:r>
              <a:rPr lang="uk-UA" b="1" dirty="0">
                <a:solidFill>
                  <a:srgbClr val="7030A0"/>
                </a:solidFill>
              </a:rPr>
              <a:t>е</a:t>
            </a:r>
            <a:r>
              <a:rPr lang="ru-RU" b="1" dirty="0" err="1">
                <a:solidFill>
                  <a:srgbClr val="7030A0"/>
                </a:solidFill>
              </a:rPr>
              <a:t>копати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uk-UA" b="1" dirty="0">
                <a:solidFill>
                  <a:srgbClr val="7030A0"/>
                </a:solidFill>
              </a:rPr>
              <a:t>п</a:t>
            </a:r>
            <a:r>
              <a:rPr lang="ru-RU" b="1" dirty="0" err="1">
                <a:solidFill>
                  <a:srgbClr val="7030A0"/>
                </a:solidFill>
              </a:rPr>
              <a:t>рикопат</a:t>
            </a:r>
            <a:r>
              <a:rPr lang="uk-UA" b="1" dirty="0">
                <a:solidFill>
                  <a:srgbClr val="7030A0"/>
                </a:solidFill>
              </a:rPr>
              <a:t>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докопати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err="1">
                <a:solidFill>
                  <a:srgbClr val="7030A0"/>
                </a:solidFill>
              </a:rPr>
              <a:t>Вихід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зачиняти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вигрібати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викручувати</a:t>
            </a:r>
            <a:r>
              <a:rPr lang="ru-RU" b="1" dirty="0">
                <a:solidFill>
                  <a:srgbClr val="7030A0"/>
                </a:solidFill>
              </a:rPr>
              <a:t>,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9347"/>
            <a:ext cx="8676456" cy="1608179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</a:rPr>
              <a:t>Утворіть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нові</a:t>
            </a:r>
            <a:r>
              <a:rPr lang="ru-RU" sz="4000" b="1" i="1" dirty="0" smtClean="0">
                <a:solidFill>
                  <a:srgbClr val="FF0000"/>
                </a:solidFill>
              </a:rPr>
              <a:t> слова за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допомогою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префіксів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пре</a:t>
            </a:r>
            <a:r>
              <a:rPr lang="ru-RU" sz="4000" b="1" i="1" dirty="0" smtClean="0">
                <a:solidFill>
                  <a:srgbClr val="FF0000"/>
                </a:solidFill>
              </a:rPr>
              <a:t>-, при-,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прі</a:t>
            </a:r>
            <a:r>
              <a:rPr lang="ru-RU" sz="4000" b="1" i="1" dirty="0" smtClean="0">
                <a:solidFill>
                  <a:srgbClr val="FF0000"/>
                </a:solidFill>
              </a:rPr>
              <a:t>-.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097527"/>
            <a:ext cx="8784976" cy="2617473"/>
          </a:xfrm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</p:spPr>
        <p:txBody>
          <a:bodyPr>
            <a:normAutofit lnSpcReduction="10000"/>
          </a:bodyPr>
          <a:lstStyle/>
          <a:p>
            <a:pPr indent="304747">
              <a:buNone/>
            </a:pPr>
            <a:r>
              <a:rPr lang="ru-RU" sz="4400" b="1" dirty="0">
                <a:solidFill>
                  <a:srgbClr val="FFFF00"/>
                </a:solidFill>
              </a:rPr>
              <a:t>В</a:t>
            </a:r>
            <a:r>
              <a:rPr lang="ru-RU" sz="4400" b="1" dirty="0" smtClean="0">
                <a:solidFill>
                  <a:srgbClr val="FFFF00"/>
                </a:solidFill>
              </a:rPr>
              <a:t>езти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 smtClean="0">
                <a:solidFill>
                  <a:srgbClr val="FFFF00"/>
                </a:solidFill>
              </a:rPr>
              <a:t>в’язаний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 smtClean="0">
                <a:solidFill>
                  <a:srgbClr val="FFFF00"/>
                </a:solidFill>
              </a:rPr>
              <a:t>цікавий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 smtClean="0">
                <a:solidFill>
                  <a:srgbClr val="FFFF00"/>
                </a:solidFill>
              </a:rPr>
              <a:t>вабити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 smtClean="0">
                <a:solidFill>
                  <a:srgbClr val="FFFF00"/>
                </a:solidFill>
              </a:rPr>
              <a:t>вітати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 smtClean="0">
                <a:solidFill>
                  <a:srgbClr val="FFFF00"/>
                </a:solidFill>
              </a:rPr>
              <a:t>крутити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 smtClean="0">
                <a:solidFill>
                  <a:srgbClr val="FFFF00"/>
                </a:solidFill>
              </a:rPr>
              <a:t>шкільний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 smtClean="0">
                <a:solidFill>
                  <a:srgbClr val="FFFF00"/>
                </a:solidFill>
              </a:rPr>
              <a:t>дивний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 smtClean="0">
                <a:solidFill>
                  <a:srgbClr val="FFFF00"/>
                </a:solidFill>
              </a:rPr>
              <a:t>багатий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>
                <a:solidFill>
                  <a:srgbClr val="FFFF00"/>
                </a:solidFill>
              </a:rPr>
              <a:t>м</a:t>
            </a:r>
            <a:r>
              <a:rPr lang="ru-RU" sz="4400" b="1" dirty="0" err="1" smtClean="0">
                <a:solidFill>
                  <a:srgbClr val="FFFF00"/>
                </a:solidFill>
              </a:rPr>
              <a:t>удрий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err="1" smtClean="0">
                <a:solidFill>
                  <a:srgbClr val="FFFF00"/>
                </a:solidFill>
              </a:rPr>
              <a:t>морозити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ru-RU" sz="4400" b="1" dirty="0" smtClean="0">
                <a:solidFill>
                  <a:srgbClr val="FFFF00"/>
                </a:solidFill>
              </a:rPr>
              <a:t>веселий</a:t>
            </a:r>
            <a:r>
              <a:rPr lang="ru-RU" sz="44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859</TotalTime>
  <Words>412</Words>
  <Application>Microsoft Office PowerPoint</Application>
  <PresentationFormat>Экран (16:10)</PresentationFormat>
  <Paragraphs>83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Monotype Corsiva</vt:lpstr>
      <vt:lpstr>Roboto</vt:lpstr>
      <vt:lpstr>Times New Roman</vt:lpstr>
      <vt:lpstr>Книги в формате 16 x 9</vt:lpstr>
      <vt:lpstr>Узагальнення і систематизація вивченого з теми «Будова слова. Орфографія»</vt:lpstr>
      <vt:lpstr>Презентация PowerPoint</vt:lpstr>
      <vt:lpstr>       Епіграф уроку:       «Яке прекрасне рідне слово!                                                                            Воно — не світ, а всі світи.»                                                                                                                        Володимир Сосюра      </vt:lpstr>
      <vt:lpstr>                      Розминка      «Пригадай та чітко відповідай».                                         Так чи ні. 1 Основа слова — це частина слова із закінченням? 2 Суфікс – значуща частина слова, що стоїть після кореня? 3 За допомогою кореня утворюються нові слова? 4 Закінчення — незмінювана частина слова, що служить для зв'язку слів у реченні? 5 Префікс — частина слова, що стоїть після кореня?  6 Морфема — найменша частина слова, що має певне значення? 7 Наука, яка вивчає морфеми називається морфемікою? </vt:lpstr>
      <vt:lpstr>Презентация PowerPoint</vt:lpstr>
      <vt:lpstr>Презентация PowerPoint</vt:lpstr>
      <vt:lpstr>           П    р                е   ф                і   к                 с</vt:lpstr>
      <vt:lpstr>Презентация PowerPoint</vt:lpstr>
      <vt:lpstr>Утворіть нові слова за допомогою префіксів пре-, при-, прі-. </vt:lpstr>
      <vt:lpstr>Презентация PowerPoint</vt:lpstr>
      <vt:lpstr>К   о р і н ь</vt:lpstr>
      <vt:lpstr>     У кожній групі знайдіть слова, які не належать до спільнокореневих.</vt:lpstr>
      <vt:lpstr>Запишіть слово посередині,  а нижче – розділіть зошит на дві колонки</vt:lpstr>
      <vt:lpstr>Презентация PowerPoint</vt:lpstr>
      <vt:lpstr>Суфікс</vt:lpstr>
      <vt:lpstr> Прочитайте слова, знайдіть у них суфікси. </vt:lpstr>
      <vt:lpstr>Презентация PowerPoint</vt:lpstr>
      <vt:lpstr>Презентация PowerPoint</vt:lpstr>
      <vt:lpstr>З       а к і н ч е н н я</vt:lpstr>
      <vt:lpstr>Презентация PowerPoint</vt:lpstr>
      <vt:lpstr>Хто швидший? </vt:lpstr>
      <vt:lpstr>Країна “Будословія”</vt:lpstr>
      <vt:lpstr>Презентация PowerPoint</vt:lpstr>
      <vt:lpstr>Домашнє завдання: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Узагальнення і систематизація вивченого з теми «Будова слова. Орфографія»</dc:title>
  <dc:creator>Надія Павленко</dc:creator>
  <cp:lastModifiedBy>1</cp:lastModifiedBy>
  <cp:revision>55</cp:revision>
  <cp:lastPrinted>2023-11-21T17:57:16Z</cp:lastPrinted>
  <dcterms:created xsi:type="dcterms:W3CDTF">2017-11-15T20:36:27Z</dcterms:created>
  <dcterms:modified xsi:type="dcterms:W3CDTF">2023-11-27T18:20:57Z</dcterms:modified>
</cp:coreProperties>
</file>