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7" r:id="rId2"/>
    <p:sldId id="258" r:id="rId3"/>
    <p:sldId id="259" r:id="rId4"/>
    <p:sldId id="260" r:id="rId5"/>
    <p:sldId id="261" r:id="rId6"/>
    <p:sldId id="276" r:id="rId7"/>
    <p:sldId id="262" r:id="rId8"/>
    <p:sldId id="263" r:id="rId9"/>
    <p:sldId id="264" r:id="rId10"/>
    <p:sldId id="265" r:id="rId11"/>
    <p:sldId id="275" r:id="rId12"/>
    <p:sldId id="266" r:id="rId13"/>
    <p:sldId id="267" r:id="rId14"/>
    <p:sldId id="268" r:id="rId15"/>
    <p:sldId id="256" r:id="rId16"/>
    <p:sldId id="269" r:id="rId17"/>
    <p:sldId id="270" r:id="rId18"/>
    <p:sldId id="274" r:id="rId1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9CC3964A-5FF7-4CB2-9220-1010EE533368}">
          <p14:sldIdLst>
            <p14:sldId id="257"/>
            <p14:sldId id="258"/>
            <p14:sldId id="259"/>
            <p14:sldId id="260"/>
          </p14:sldIdLst>
        </p14:section>
        <p14:section name="Раздел без заголовка" id="{FFE94E43-9B76-439D-AA5D-37C0AD370117}">
          <p14:sldIdLst>
            <p14:sldId id="261"/>
            <p14:sldId id="276"/>
          </p14:sldIdLst>
        </p14:section>
        <p14:section name="Раздел без заголовка" id="{68CB5466-2161-41F6-A46B-BD35690BFA0F}">
          <p14:sldIdLst>
            <p14:sldId id="262"/>
          </p14:sldIdLst>
        </p14:section>
        <p14:section name="Раздел без заголовка" id="{C17266FB-2B30-4387-994B-F8C8961E89B6}">
          <p14:sldIdLst>
            <p14:sldId id="263"/>
            <p14:sldId id="264"/>
            <p14:sldId id="265"/>
            <p14:sldId id="275"/>
            <p14:sldId id="266"/>
            <p14:sldId id="267"/>
            <p14:sldId id="268"/>
            <p14:sldId id="256"/>
            <p14:sldId id="269"/>
            <p14:sldId id="270"/>
            <p14:sldId id="27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10" autoAdjust="0"/>
    <p:restoredTop sz="94660"/>
  </p:normalViewPr>
  <p:slideViewPr>
    <p:cSldViewPr>
      <p:cViewPr varScale="1">
        <p:scale>
          <a:sx n="65" d="100"/>
          <a:sy n="65" d="100"/>
        </p:scale>
        <p:origin x="1348" y="4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cap="all" baseline="0">
                <a:solidFill>
                  <a:schemeClr val="tx2"/>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fld id="{59C1B264-DF9A-40D3-8410-A25F6FA25755}" type="datetimeFigureOut">
              <a:rPr lang="ru-RU" smtClean="0"/>
              <a:pPr/>
              <a:t>13.11.2023</a:t>
            </a:fld>
            <a:endParaRPr lang="ru-RU"/>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endParaRPr lang="ru-RU"/>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fld id="{18CD269A-B204-418B-877A-DC54D5037F40}" type="slidenum">
              <a:rPr lang="ru-RU" smtClean="0"/>
              <a:pPr/>
              <a:t>‹#›</a:t>
            </a:fld>
            <a:endParaRPr lang="ru-RU"/>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4175491974"/>
      </p:ext>
    </p:extLst>
  </p:cSld>
  <p:clrMapOvr>
    <a:masterClrMapping/>
  </p:clrMapOvr>
  <p:transition spd="slow">
    <p:wheel/>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028700" y="2295526"/>
            <a:ext cx="7200900" cy="35718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9C1B264-DF9A-40D3-8410-A25F6FA25755}" type="datetimeFigureOut">
              <a:rPr lang="ru-RU" smtClean="0"/>
              <a:pPr/>
              <a:t>13.11.2023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8CD269A-B204-418B-877A-DC54D5037F40}" type="slidenum">
              <a:rPr lang="ru-RU" smtClean="0"/>
              <a:pPr/>
              <a:t>‹#›</a:t>
            </a:fld>
            <a:endParaRPr lang="ru-RU"/>
          </a:p>
        </p:txBody>
      </p:sp>
    </p:spTree>
    <p:extLst>
      <p:ext uri="{BB962C8B-B14F-4D97-AF65-F5344CB8AC3E}">
        <p14:creationId xmlns:p14="http://schemas.microsoft.com/office/powerpoint/2010/main" val="1677240759"/>
      </p:ext>
    </p:extLst>
  </p:cSld>
  <p:clrMapOvr>
    <a:masterClrMapping/>
  </p:clrMapOvr>
  <p:transition spd="slow">
    <p:wheel/>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0797" y="624156"/>
            <a:ext cx="1490950" cy="5243244"/>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028700" y="624156"/>
            <a:ext cx="5724525" cy="524324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9C1B264-DF9A-40D3-8410-A25F6FA25755}" type="datetimeFigureOut">
              <a:rPr lang="ru-RU" smtClean="0"/>
              <a:pPr/>
              <a:t>13.11.2023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8CD269A-B204-418B-877A-DC54D5037F40}" type="slidenum">
              <a:rPr lang="ru-RU" smtClean="0"/>
              <a:pPr/>
              <a:t>‹#›</a:t>
            </a:fld>
            <a:endParaRPr lang="ru-RU"/>
          </a:p>
        </p:txBody>
      </p:sp>
    </p:spTree>
    <p:extLst>
      <p:ext uri="{BB962C8B-B14F-4D97-AF65-F5344CB8AC3E}">
        <p14:creationId xmlns:p14="http://schemas.microsoft.com/office/powerpoint/2010/main" val="1794507718"/>
      </p:ext>
    </p:extLst>
  </p:cSld>
  <p:clrMapOvr>
    <a:masterClrMapping/>
  </p:clrMapOvr>
  <p:transition spd="slow">
    <p:wheel/>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9C1B264-DF9A-40D3-8410-A25F6FA25755}" type="datetimeFigureOut">
              <a:rPr lang="ru-RU" smtClean="0"/>
              <a:pPr/>
              <a:t>13.11.2023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8CD269A-B204-418B-877A-DC54D5037F40}" type="slidenum">
              <a:rPr lang="ru-RU" smtClean="0"/>
              <a:pPr/>
              <a:t>‹#›</a:t>
            </a:fld>
            <a:endParaRPr lang="ru-RU"/>
          </a:p>
        </p:txBody>
      </p:sp>
    </p:spTree>
    <p:extLst>
      <p:ext uri="{BB962C8B-B14F-4D97-AF65-F5344CB8AC3E}">
        <p14:creationId xmlns:p14="http://schemas.microsoft.com/office/powerpoint/2010/main" val="3604472840"/>
      </p:ext>
    </p:extLst>
  </p:cSld>
  <p:clrMapOvr>
    <a:masterClrMapping/>
  </p:clrMapOvr>
  <p:transition spd="slow">
    <p:wheel/>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6000" cap="all" baseline="0">
                <a:solidFill>
                  <a:schemeClr val="tx2"/>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fld id="{59C1B264-DF9A-40D3-8410-A25F6FA25755}" type="datetimeFigureOut">
              <a:rPr lang="ru-RU" smtClean="0"/>
              <a:pPr/>
              <a:t>13.11.2023</a:t>
            </a:fld>
            <a:endParaRPr lang="ru-RU"/>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endParaRPr lang="ru-RU"/>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18CD269A-B204-418B-877A-DC54D5037F40}" type="slidenum">
              <a:rPr lang="ru-RU" smtClean="0"/>
              <a:pPr/>
              <a:t>‹#›</a:t>
            </a:fld>
            <a:endParaRPr lang="ru-RU"/>
          </a:p>
        </p:txBody>
      </p:sp>
      <p:sp>
        <p:nvSpPr>
          <p:cNvPr id="7" name="Freeform 6"/>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w="0">
            <a:noFill/>
            <a:prstDash val="solid"/>
            <a:round/>
            <a:headEnd/>
            <a:tailEnd/>
          </a:ln>
        </p:spPr>
      </p:sp>
      <p:sp>
        <p:nvSpPr>
          <p:cNvPr id="8" name="Freeform 7"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3868081103"/>
      </p:ext>
    </p:extLst>
  </p:cSld>
  <p:clrMapOvr>
    <a:overrideClrMapping bg1="dk1" tx1="lt1" bg2="dk2" tx2="lt2" accent1="accent1" accent2="accent2" accent3="accent3" accent4="accent4" accent5="accent5" accent6="accent6" hlink="hlink" folHlink="folHlink"/>
  </p:clrMapOvr>
  <p:transition spd="slow">
    <p:wheel/>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ru-RU" smtClean="0"/>
              <a:t>Образец заголовка</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894052" y="2286000"/>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59C1B264-DF9A-40D3-8410-A25F6FA25755}" type="datetimeFigureOut">
              <a:rPr lang="ru-RU" smtClean="0"/>
              <a:pPr/>
              <a:t>13.11.2023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8CD269A-B204-418B-877A-DC54D5037F40}" type="slidenum">
              <a:rPr lang="ru-RU" smtClean="0"/>
              <a:pPr/>
              <a:t>‹#›</a:t>
            </a:fld>
            <a:endParaRPr lang="ru-RU"/>
          </a:p>
        </p:txBody>
      </p:sp>
    </p:spTree>
    <p:extLst>
      <p:ext uri="{BB962C8B-B14F-4D97-AF65-F5344CB8AC3E}">
        <p14:creationId xmlns:p14="http://schemas.microsoft.com/office/powerpoint/2010/main" val="2245818407"/>
      </p:ext>
    </p:extLst>
  </p:cSld>
  <p:clrMapOvr>
    <a:masterClrMapping/>
  </p:clrMapOvr>
  <p:transition spd="slow">
    <p:wheel/>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1028700" y="2340230"/>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Content Placeholder 3"/>
          <p:cNvSpPr>
            <a:spLocks noGrp="1"/>
          </p:cNvSpPr>
          <p:nvPr>
            <p:ph sz="half" idx="2"/>
          </p:nvPr>
        </p:nvSpPr>
        <p:spPr>
          <a:xfrm>
            <a:off x="1028700" y="3305208"/>
            <a:ext cx="3335839"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893760" y="2349754"/>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Content Placeholder 5"/>
          <p:cNvSpPr>
            <a:spLocks noGrp="1"/>
          </p:cNvSpPr>
          <p:nvPr>
            <p:ph sz="quarter" idx="4"/>
          </p:nvPr>
        </p:nvSpPr>
        <p:spPr>
          <a:xfrm>
            <a:off x="4893760" y="3305208"/>
            <a:ext cx="3335840"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59C1B264-DF9A-40D3-8410-A25F6FA25755}" type="datetimeFigureOut">
              <a:rPr lang="ru-RU" smtClean="0"/>
              <a:pPr/>
              <a:t>13.11.2023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18CD269A-B204-418B-877A-DC54D5037F40}" type="slidenum">
              <a:rPr lang="ru-RU" smtClean="0"/>
              <a:pPr/>
              <a:t>‹#›</a:t>
            </a:fld>
            <a:endParaRPr lang="ru-RU"/>
          </a:p>
        </p:txBody>
      </p:sp>
    </p:spTree>
    <p:extLst>
      <p:ext uri="{BB962C8B-B14F-4D97-AF65-F5344CB8AC3E}">
        <p14:creationId xmlns:p14="http://schemas.microsoft.com/office/powerpoint/2010/main" val="1296909349"/>
      </p:ext>
    </p:extLst>
  </p:cSld>
  <p:clrMapOvr>
    <a:masterClrMapping/>
  </p:clrMapOvr>
  <p:transition spd="slow">
    <p:wheel/>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59C1B264-DF9A-40D3-8410-A25F6FA25755}" type="datetimeFigureOut">
              <a:rPr lang="ru-RU" smtClean="0"/>
              <a:pPr/>
              <a:t>13.11.2023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18CD269A-B204-418B-877A-DC54D5037F40}" type="slidenum">
              <a:rPr lang="ru-RU" smtClean="0"/>
              <a:pPr/>
              <a:t>‹#›</a:t>
            </a:fld>
            <a:endParaRPr lang="ru-RU"/>
          </a:p>
        </p:txBody>
      </p:sp>
    </p:spTree>
    <p:extLst>
      <p:ext uri="{BB962C8B-B14F-4D97-AF65-F5344CB8AC3E}">
        <p14:creationId xmlns:p14="http://schemas.microsoft.com/office/powerpoint/2010/main" val="3210618862"/>
      </p:ext>
    </p:extLst>
  </p:cSld>
  <p:clrMapOvr>
    <a:masterClrMapping/>
  </p:clrMapOvr>
  <p:transition spd="slow">
    <p:wheel/>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C1B264-DF9A-40D3-8410-A25F6FA25755}" type="datetimeFigureOut">
              <a:rPr lang="ru-RU" smtClean="0"/>
              <a:pPr/>
              <a:t>13.11.2023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18CD269A-B204-418B-877A-DC54D5037F40}" type="slidenum">
              <a:rPr lang="ru-RU" smtClean="0"/>
              <a:pPr/>
              <a:t>‹#›</a:t>
            </a:fld>
            <a:endParaRPr lang="ru-RU"/>
          </a:p>
        </p:txBody>
      </p:sp>
    </p:spTree>
    <p:extLst>
      <p:ext uri="{BB962C8B-B14F-4D97-AF65-F5344CB8AC3E}">
        <p14:creationId xmlns:p14="http://schemas.microsoft.com/office/powerpoint/2010/main" val="1165131755"/>
      </p:ext>
    </p:extLst>
  </p:cSld>
  <p:clrMapOvr>
    <a:masterClrMapping/>
  </p:clrMapOvr>
  <p:transition spd="slow">
    <p:wheel/>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4400" baseline="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692015" y="685801"/>
            <a:ext cx="3909060" cy="5175250"/>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42925" y="2856344"/>
            <a:ext cx="2891790" cy="3011056"/>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59C1B264-DF9A-40D3-8410-A25F6FA25755}" type="datetimeFigureOut">
              <a:rPr lang="ru-RU" smtClean="0"/>
              <a:pPr/>
              <a:t>13.11.2023</a:t>
            </a:fld>
            <a:endParaRPr lang="ru-RU"/>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ru-RU"/>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18CD269A-B204-418B-877A-DC54D5037F40}" type="slidenum">
              <a:rPr lang="ru-RU" smtClean="0"/>
              <a:pPr/>
              <a:t>‹#›</a:t>
            </a:fld>
            <a:endParaRPr lang="ru-RU"/>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37101968"/>
      </p:ext>
    </p:extLst>
  </p:cSld>
  <p:clrMapOvr>
    <a:masterClrMapping/>
  </p:clrMapOvr>
  <p:transition spd="slow">
    <p:wheel/>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rmAutofit/>
          </a:bodyPr>
          <a:lstStyle>
            <a:lvl1pPr>
              <a:lnSpc>
                <a:spcPct val="84000"/>
              </a:lnSpc>
              <a:defRPr sz="4400" baseline="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4149090" y="1"/>
            <a:ext cx="4994910" cy="6857999"/>
          </a:xfrm>
        </p:spPr>
        <p:txBody>
          <a:bodyPr anchor="t">
            <a:norm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smtClean="0"/>
              <a:t>Вставка рисунка</a:t>
            </a:r>
            <a:endParaRPr lang="en-US" dirty="0"/>
          </a:p>
        </p:txBody>
      </p:sp>
      <p:sp>
        <p:nvSpPr>
          <p:cNvPr id="4" name="Text Placeholder 3"/>
          <p:cNvSpPr>
            <a:spLocks noGrp="1"/>
          </p:cNvSpPr>
          <p:nvPr>
            <p:ph type="body" sz="half" idx="2"/>
          </p:nvPr>
        </p:nvSpPr>
        <p:spPr>
          <a:xfrm>
            <a:off x="542925" y="2855968"/>
            <a:ext cx="2891790" cy="3011432"/>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59C1B264-DF9A-40D3-8410-A25F6FA25755}" type="datetimeFigureOut">
              <a:rPr lang="ru-RU" smtClean="0"/>
              <a:pPr/>
              <a:t>13.11.2023</a:t>
            </a:fld>
            <a:endParaRPr lang="ru-RU"/>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ru-RU"/>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18CD269A-B204-418B-877A-DC54D5037F40}" type="slidenum">
              <a:rPr lang="ru-RU" smtClean="0"/>
              <a:pPr/>
              <a:t>‹#›</a:t>
            </a:fld>
            <a:endParaRPr lang="ru-RU"/>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70116895"/>
      </p:ext>
    </p:extLst>
  </p:cSld>
  <p:clrMapOvr>
    <a:masterClrMapping/>
  </p:clrMapOvr>
  <p:transition spd="slow">
    <p:wheel/>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14859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028700" y="2286000"/>
            <a:ext cx="7200900" cy="35814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fld id="{59C1B264-DF9A-40D3-8410-A25F6FA25755}" type="datetimeFigureOut">
              <a:rPr lang="ru-RU" smtClean="0"/>
              <a:pPr/>
              <a:t>13.11.2023</a:t>
            </a:fld>
            <a:endParaRPr lang="ru-RU"/>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endParaRPr lang="ru-RU"/>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fld id="{18CD269A-B204-418B-877A-DC54D5037F40}" type="slidenum">
              <a:rPr lang="ru-RU" smtClean="0"/>
              <a:pPr/>
              <a:t>‹#›</a:t>
            </a:fld>
            <a:endParaRPr lang="ru-RU"/>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3720746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ransition spd="slow">
    <p:wheel/>
  </p:transition>
  <p:timing>
    <p:tnLst>
      <p:par>
        <p:cTn id="1" dur="indefinite" restart="never" nodeType="tmRoot"/>
      </p:par>
    </p:tnLst>
  </p:timing>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912">
          <p15:clr>
            <a:srgbClr val="F26B43"/>
          </p15:clr>
        </p15:guide>
        <p15:guide id="2" pos="936">
          <p15:clr>
            <a:srgbClr val="F26B43"/>
          </p15:clr>
        </p15:guide>
        <p15:guide id="3" pos="864">
          <p15:clr>
            <a:srgbClr val="F26B43"/>
          </p15:clr>
        </p15:guide>
        <p15:guide id="0" orient="horz" pos="1368">
          <p15:clr>
            <a:srgbClr val="F26B43"/>
          </p15:clr>
        </p15:guide>
        <p15:guide id="4" orient="horz" pos="1440">
          <p15:clr>
            <a:srgbClr val="F26B43"/>
          </p15:clr>
        </p15:guide>
        <p15:guide id="5" orient="horz" pos="3696">
          <p15:clr>
            <a:srgbClr val="F26B43"/>
          </p15:clr>
        </p15:guide>
        <p15:guide id="6" orient="horz" pos="432">
          <p15:clr>
            <a:srgbClr val="F26B43"/>
          </p15:clr>
        </p15:guide>
        <p15:guide id="7" orient="horz" pos="1512">
          <p15:clr>
            <a:srgbClr val="F26B43"/>
          </p15:clr>
        </p15:guide>
        <p15:guide id="8" pos="5184">
          <p15:clr>
            <a:srgbClr val="F26B43"/>
          </p15:clr>
        </p15:guide>
        <p15:guide id="9" pos="702">
          <p15:clr>
            <a:srgbClr val="F26B43"/>
          </p15:clr>
        </p15:guide>
        <p15:guide id="10" pos="64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hyperlink" Target="https://en.wikipedia.org/wiki/Ukrainians" TargetMode="External"/><Relationship Id="rId2" Type="http://schemas.openxmlformats.org/officeDocument/2006/relationships/hyperlink" Target="https://en.wikipedia.org/wiki/Moryntsi" TargetMode="External"/><Relationship Id="rId1" Type="http://schemas.openxmlformats.org/officeDocument/2006/relationships/slideLayout" Target="../slideLayouts/slideLayout7.xml"/><Relationship Id="rId6" Type="http://schemas.openxmlformats.org/officeDocument/2006/relationships/hyperlink" Target="https://en.wikipedia.org/wiki/Ukrainian_literature" TargetMode="External"/><Relationship Id="rId5" Type="http://schemas.openxmlformats.org/officeDocument/2006/relationships/hyperlink" Target="https://en.wikipedia.org/wiki/Ethnography" TargetMode="External"/><Relationship Id="rId4" Type="http://schemas.openxmlformats.org/officeDocument/2006/relationships/hyperlink" Target="https://en.wikipedia.org/wiki/Folklor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err="1" smtClean="0"/>
              <a:t>Квест</a:t>
            </a:r>
            <a:r>
              <a:rPr lang="uk-UA" dirty="0" smtClean="0"/>
              <a:t> з англійської мови для учнів 5- 6 класів</a:t>
            </a:r>
            <a:endParaRPr lang="uk-UA" dirty="0"/>
          </a:p>
        </p:txBody>
      </p:sp>
      <p:sp>
        <p:nvSpPr>
          <p:cNvPr id="3" name="Подзаголовок 2"/>
          <p:cNvSpPr>
            <a:spLocks noGrp="1"/>
          </p:cNvSpPr>
          <p:nvPr>
            <p:ph sz="half" idx="1"/>
          </p:nvPr>
        </p:nvSpPr>
        <p:spPr/>
        <p:txBody>
          <a:bodyPr>
            <a:noAutofit/>
          </a:bodyPr>
          <a:lstStyle/>
          <a:p>
            <a:r>
              <a:rPr lang="en-US" sz="4400" b="1" smtClean="0">
                <a:solidFill>
                  <a:srgbClr val="002060"/>
                </a:solidFill>
              </a:rPr>
              <a:t>My school</a:t>
            </a:r>
            <a:endParaRPr lang="ru-RU" sz="4400" b="1" dirty="0">
              <a:solidFill>
                <a:srgbClr val="002060"/>
              </a:solidFill>
            </a:endParaRPr>
          </a:p>
        </p:txBody>
      </p:sp>
      <p:pic>
        <p:nvPicPr>
          <p:cNvPr id="7" name="Объект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854195" y="4149080"/>
            <a:ext cx="3335337" cy="2501502"/>
          </a:xfrm>
        </p:spPr>
      </p:pic>
      <p:pic>
        <p:nvPicPr>
          <p:cNvPr id="1026" name="Picture 2" descr="G:\для през з англ\novyy_risunok_36_.png"/>
          <p:cNvPicPr>
            <a:picLocks noChangeAspect="1" noChangeArrowheads="1"/>
          </p:cNvPicPr>
          <p:nvPr/>
        </p:nvPicPr>
        <p:blipFill>
          <a:blip r:embed="rId3" cstate="print"/>
          <a:srcRect/>
          <a:stretch>
            <a:fillRect/>
          </a:stretch>
        </p:blipFill>
        <p:spPr bwMode="auto">
          <a:xfrm>
            <a:off x="4220211" y="2038295"/>
            <a:ext cx="4714875" cy="4786322"/>
          </a:xfrm>
          <a:prstGeom prst="rect">
            <a:avLst/>
          </a:prstGeom>
          <a:noFill/>
        </p:spPr>
      </p:pic>
    </p:spTree>
  </p:cSld>
  <p:clrMapOvr>
    <a:masterClrMapping/>
  </p:clrMapOvr>
  <p:transition spd="slow">
    <p:whee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381804" y="142852"/>
            <a:ext cx="398699" cy="800219"/>
          </a:xfrm>
          <a:prstGeom prst="rect">
            <a:avLst/>
          </a:prstGeom>
          <a:noFill/>
        </p:spPr>
        <p:txBody>
          <a:bodyPr wrap="none" rtlCol="0">
            <a:spAutoFit/>
          </a:bodyPr>
          <a:lstStyle/>
          <a:p>
            <a:pPr algn="ctr"/>
            <a:endParaRPr lang="ru-RU" sz="2800" b="1" dirty="0" smtClean="0">
              <a:solidFill>
                <a:srgbClr val="FF0000"/>
              </a:solidFill>
            </a:endParaRPr>
          </a:p>
          <a:p>
            <a:endParaRPr lang="ru-RU" dirty="0"/>
          </a:p>
        </p:txBody>
      </p:sp>
      <p:pic>
        <p:nvPicPr>
          <p:cNvPr id="2" name="Рисунок 1"/>
          <p:cNvPicPr>
            <a:picLocks noChangeAspect="1"/>
          </p:cNvPicPr>
          <p:nvPr/>
        </p:nvPicPr>
        <p:blipFill>
          <a:blip r:embed="rId2"/>
          <a:stretch>
            <a:fillRect/>
          </a:stretch>
        </p:blipFill>
        <p:spPr>
          <a:xfrm>
            <a:off x="1211628" y="692696"/>
            <a:ext cx="7488830" cy="5616624"/>
          </a:xfrm>
          <a:prstGeom prst="rect">
            <a:avLst/>
          </a:prstGeom>
        </p:spPr>
      </p:pic>
    </p:spTree>
  </p:cSld>
  <p:clrMapOvr>
    <a:masterClrMapping/>
  </p:clrMapOvr>
  <p:transition spd="slow">
    <p:whee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fontScale="90000"/>
          </a:bodyPr>
          <a:lstStyle/>
          <a:p>
            <a:r>
              <a:rPr lang="en-US" sz="3600" b="1" cap="all" dirty="0" smtClean="0">
                <a:solidFill>
                  <a:srgbClr val="FF0000"/>
                </a:solidFill>
              </a:rPr>
              <a:t>WHAT IS TRADITIONAL UKRAINIAN FOOD</a:t>
            </a:r>
            <a:r>
              <a:rPr lang="en-US" sz="3600" b="1" cap="all" dirty="0">
                <a:solidFill>
                  <a:srgbClr val="FF0000"/>
                </a:solidFill>
              </a:rPr>
              <a:t>?</a:t>
            </a:r>
            <a:r>
              <a:rPr lang="en-US" b="1" cap="all" dirty="0"/>
              <a:t/>
            </a:r>
            <a:br>
              <a:rPr lang="en-US" b="1" cap="all" dirty="0"/>
            </a:br>
            <a:endParaRPr lang="uk-UA" dirty="0"/>
          </a:p>
        </p:txBody>
      </p:sp>
      <p:pic>
        <p:nvPicPr>
          <p:cNvPr id="5" name="video_2023-11-13_11-00-03">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220072" y="1844824"/>
            <a:ext cx="3456384" cy="4864542"/>
          </a:xfrm>
        </p:spPr>
      </p:pic>
      <p:sp>
        <p:nvSpPr>
          <p:cNvPr id="6" name="Прямоугольник 5"/>
          <p:cNvSpPr/>
          <p:nvPr/>
        </p:nvSpPr>
        <p:spPr>
          <a:xfrm>
            <a:off x="755576" y="2276872"/>
            <a:ext cx="4464496" cy="3785652"/>
          </a:xfrm>
          <a:prstGeom prst="rect">
            <a:avLst/>
          </a:prstGeom>
        </p:spPr>
        <p:txBody>
          <a:bodyPr wrap="square">
            <a:spAutoFit/>
          </a:bodyPr>
          <a:lstStyle/>
          <a:p>
            <a:r>
              <a:rPr lang="en-US" sz="2000" dirty="0" err="1">
                <a:solidFill>
                  <a:srgbClr val="2D2A26"/>
                </a:solidFill>
                <a:latin typeface="osnovapro"/>
              </a:rPr>
              <a:t>Borshch</a:t>
            </a:r>
            <a:r>
              <a:rPr lang="en-US" sz="2000" dirty="0">
                <a:solidFill>
                  <a:srgbClr val="2D2A26"/>
                </a:solidFill>
                <a:latin typeface="osnovapro"/>
              </a:rPr>
              <a:t> (sometimes written as borsch, borsht, </a:t>
            </a:r>
            <a:r>
              <a:rPr lang="en-US" sz="2000" dirty="0" err="1">
                <a:solidFill>
                  <a:srgbClr val="2D2A26"/>
                </a:solidFill>
                <a:latin typeface="osnovapro"/>
              </a:rPr>
              <a:t>bortsch</a:t>
            </a:r>
            <a:r>
              <a:rPr lang="en-US" sz="2000" dirty="0">
                <a:solidFill>
                  <a:srgbClr val="2D2A26"/>
                </a:solidFill>
                <a:latin typeface="osnovapro"/>
              </a:rPr>
              <a:t>, or </a:t>
            </a:r>
            <a:r>
              <a:rPr lang="en-US" sz="2000" dirty="0" err="1">
                <a:solidFill>
                  <a:srgbClr val="2D2A26"/>
                </a:solidFill>
                <a:latin typeface="osnovapro"/>
              </a:rPr>
              <a:t>borshch</a:t>
            </a:r>
            <a:r>
              <a:rPr lang="en-US" sz="2000" dirty="0">
                <a:solidFill>
                  <a:srgbClr val="2D2A26"/>
                </a:solidFill>
                <a:latin typeface="osnovapro"/>
              </a:rPr>
              <a:t>) is a sour soup with distinctive red </a:t>
            </a:r>
            <a:r>
              <a:rPr lang="en-US" sz="2000" dirty="0" err="1">
                <a:solidFill>
                  <a:srgbClr val="2D2A26"/>
                </a:solidFill>
                <a:latin typeface="osnovapro"/>
              </a:rPr>
              <a:t>colour</a:t>
            </a:r>
            <a:r>
              <a:rPr lang="en-US" sz="2000" dirty="0">
                <a:solidFill>
                  <a:srgbClr val="2D2A26"/>
                </a:solidFill>
                <a:latin typeface="osnovapro"/>
              </a:rPr>
              <a:t>. Usually, the ingredients are meat, beetroots, cabbage, carrots, onions, potatoes, and tomatoes. It can be served either hot or cold, and it can also be white or green, depending on the ingredients. It is traditionally done with </a:t>
            </a:r>
            <a:r>
              <a:rPr lang="en-US" sz="2000" dirty="0" err="1">
                <a:solidFill>
                  <a:srgbClr val="2D2A26"/>
                </a:solidFill>
                <a:latin typeface="osnovapro"/>
              </a:rPr>
              <a:t>smetana</a:t>
            </a:r>
            <a:r>
              <a:rPr lang="en-US" sz="2000" dirty="0">
                <a:solidFill>
                  <a:srgbClr val="2D2A26"/>
                </a:solidFill>
                <a:latin typeface="osnovapro"/>
              </a:rPr>
              <a:t> (sour cream), </a:t>
            </a:r>
            <a:r>
              <a:rPr lang="en-US" sz="2000" dirty="0" err="1">
                <a:solidFill>
                  <a:srgbClr val="2D2A26"/>
                </a:solidFill>
                <a:latin typeface="osnovapro"/>
              </a:rPr>
              <a:t>pampushky</a:t>
            </a:r>
            <a:r>
              <a:rPr lang="en-US" sz="2000" dirty="0">
                <a:solidFill>
                  <a:srgbClr val="2D2A26"/>
                </a:solidFill>
                <a:latin typeface="osnovapro"/>
              </a:rPr>
              <a:t> (tiny garlic buns), garlic, onion, and </a:t>
            </a:r>
            <a:r>
              <a:rPr lang="en-US" sz="2000" dirty="0" err="1">
                <a:solidFill>
                  <a:srgbClr val="2D2A26"/>
                </a:solidFill>
                <a:latin typeface="osnovapro"/>
              </a:rPr>
              <a:t>salo</a:t>
            </a:r>
            <a:r>
              <a:rPr lang="en-US" sz="2000" dirty="0">
                <a:solidFill>
                  <a:srgbClr val="2D2A26"/>
                </a:solidFill>
                <a:latin typeface="osnovapro"/>
              </a:rPr>
              <a:t> (pork lard).</a:t>
            </a:r>
            <a:endParaRPr lang="uk-UA" sz="2000" dirty="0"/>
          </a:p>
        </p:txBody>
      </p:sp>
    </p:spTree>
    <p:extLst>
      <p:ext uri="{BB962C8B-B14F-4D97-AF65-F5344CB8AC3E}">
        <p14:creationId xmlns:p14="http://schemas.microsoft.com/office/powerpoint/2010/main" val="881959836"/>
      </p:ext>
    </p:extLst>
  </p:cSld>
  <p:clrMapOvr>
    <a:masterClrMapping/>
  </p:clrMapOvr>
  <p:transition spd="slow">
    <p:wheel/>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mute="1">
                <p:cTn id="7"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7224" y="214290"/>
            <a:ext cx="8060634" cy="461665"/>
          </a:xfrm>
          <a:prstGeom prst="rect">
            <a:avLst/>
          </a:prstGeom>
          <a:noFill/>
        </p:spPr>
        <p:txBody>
          <a:bodyPr wrap="square" rtlCol="0">
            <a:spAutoFit/>
          </a:bodyPr>
          <a:lstStyle/>
          <a:p>
            <a:pPr algn="ctr"/>
            <a:r>
              <a:rPr lang="en-US" sz="2400" b="1" dirty="0" smtClean="0">
                <a:solidFill>
                  <a:srgbClr val="FF0000"/>
                </a:solidFill>
              </a:rPr>
              <a:t>STATION 3: IN THE CANTEEN</a:t>
            </a:r>
            <a:endParaRPr lang="ru-RU" sz="2400" b="1" dirty="0">
              <a:solidFill>
                <a:srgbClr val="FF0000"/>
              </a:solidFill>
            </a:endParaRPr>
          </a:p>
        </p:txBody>
      </p:sp>
      <p:pic>
        <p:nvPicPr>
          <p:cNvPr id="6146" name="Picture 2" descr="G:\для през з англ\big_abc.jpg"/>
          <p:cNvPicPr>
            <a:picLocks noChangeAspect="1" noChangeArrowheads="1"/>
          </p:cNvPicPr>
          <p:nvPr/>
        </p:nvPicPr>
        <p:blipFill>
          <a:blip r:embed="rId2" cstate="print"/>
          <a:srcRect/>
          <a:stretch>
            <a:fillRect/>
          </a:stretch>
        </p:blipFill>
        <p:spPr bwMode="auto">
          <a:xfrm>
            <a:off x="743477" y="5406101"/>
            <a:ext cx="2166930" cy="1419127"/>
          </a:xfrm>
          <a:prstGeom prst="rect">
            <a:avLst/>
          </a:prstGeom>
          <a:noFill/>
        </p:spPr>
      </p:pic>
      <p:pic>
        <p:nvPicPr>
          <p:cNvPr id="8" name="Рисунок 7" descr="http://www.pravda-tv.ru/wp-content/uploads/2014/12/57.png"/>
          <p:cNvPicPr/>
          <p:nvPr/>
        </p:nvPicPr>
        <p:blipFill rotWithShape="1">
          <a:blip r:embed="rId3" cstate="print"/>
          <a:srcRect l="13905" r="11899"/>
          <a:stretch/>
        </p:blipFill>
        <p:spPr bwMode="auto">
          <a:xfrm>
            <a:off x="611560" y="233600"/>
            <a:ext cx="2664296" cy="1333500"/>
          </a:xfrm>
          <a:prstGeom prst="ellipse">
            <a:avLst/>
          </a:prstGeom>
          <a:ln>
            <a:noFill/>
          </a:ln>
          <a:effectLst>
            <a:softEdge rad="112500"/>
          </a:effectLst>
        </p:spPr>
      </p:pic>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1399" y="1124744"/>
            <a:ext cx="3551341" cy="4735123"/>
          </a:xfrm>
          <a:prstGeom prst="rect">
            <a:avLst/>
          </a:prstGeom>
        </p:spPr>
      </p:pic>
      <p:sp>
        <p:nvSpPr>
          <p:cNvPr id="3" name="Прямоугольник 2"/>
          <p:cNvSpPr/>
          <p:nvPr/>
        </p:nvSpPr>
        <p:spPr>
          <a:xfrm>
            <a:off x="611560" y="1988840"/>
            <a:ext cx="4392488" cy="2308324"/>
          </a:xfrm>
          <a:prstGeom prst="rect">
            <a:avLst/>
          </a:prstGeom>
        </p:spPr>
        <p:txBody>
          <a:bodyPr wrap="square">
            <a:spAutoFit/>
          </a:bodyPr>
          <a:lstStyle/>
          <a:p>
            <a:pPr marL="571500" indent="-571500">
              <a:buFont typeface="Arial" panose="020B0604020202020204" pitchFamily="34" charset="0"/>
              <a:buChar char="•"/>
            </a:pPr>
            <a:r>
              <a:rPr lang="en-US" sz="3600" dirty="0">
                <a:latin typeface="Times New Roman" panose="02020603050405020304" pitchFamily="18" charset="0"/>
                <a:ea typeface="SimSun-ExtB" panose="02010609060101010101" pitchFamily="49" charset="-122"/>
                <a:cs typeface="Times New Roman" panose="02020603050405020304" pitchFamily="18" charset="0"/>
              </a:rPr>
              <a:t>Write down the list of food products  for  Ukrainian borscht </a:t>
            </a:r>
          </a:p>
        </p:txBody>
      </p:sp>
    </p:spTree>
  </p:cSld>
  <p:clrMapOvr>
    <a:masterClrMapping/>
  </p:clrMapOvr>
  <p:transition spd="slow">
    <p:whee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1538" y="266063"/>
            <a:ext cx="5715040" cy="954107"/>
          </a:xfrm>
          <a:prstGeom prst="rect">
            <a:avLst/>
          </a:prstGeom>
          <a:noFill/>
        </p:spPr>
        <p:txBody>
          <a:bodyPr wrap="square" rtlCol="0">
            <a:spAutoFit/>
          </a:bodyPr>
          <a:lstStyle/>
          <a:p>
            <a:pPr algn="ctr"/>
            <a:r>
              <a:rPr lang="en-US" sz="2800" b="1" dirty="0" smtClean="0">
                <a:solidFill>
                  <a:srgbClr val="FF0000"/>
                </a:solidFill>
              </a:rPr>
              <a:t>STATION 4: Doctor`s office</a:t>
            </a:r>
            <a:endParaRPr lang="uk-UA" sz="2800" b="1" dirty="0" smtClean="0">
              <a:solidFill>
                <a:srgbClr val="FF0000"/>
              </a:solidFill>
            </a:endParaRPr>
          </a:p>
          <a:p>
            <a:pPr algn="ctr"/>
            <a:endParaRPr lang="ru-RU" sz="2800" b="1" dirty="0">
              <a:solidFill>
                <a:srgbClr val="FF0000"/>
              </a:solidFill>
            </a:endParaRPr>
          </a:p>
        </p:txBody>
      </p:sp>
      <p:sp>
        <p:nvSpPr>
          <p:cNvPr id="3" name="Объект 2"/>
          <p:cNvSpPr>
            <a:spLocks noGrp="1"/>
          </p:cNvSpPr>
          <p:nvPr>
            <p:ph sz="half" idx="4294967295"/>
          </p:nvPr>
        </p:nvSpPr>
        <p:spPr>
          <a:xfrm>
            <a:off x="1331640" y="1484784"/>
            <a:ext cx="5454938" cy="4641379"/>
          </a:xfrm>
        </p:spPr>
        <p:txBody>
          <a:bodyPr/>
          <a:lstStyle/>
          <a:p>
            <a:r>
              <a:rPr lang="en-US" i="1" dirty="0"/>
              <a:t>Let`s go  to the doctor’s office on the first floor of our school.</a:t>
            </a:r>
            <a:endParaRPr lang="uk-UA" dirty="0"/>
          </a:p>
          <a:p>
            <a:r>
              <a:rPr lang="en-US" i="1" dirty="0"/>
              <a:t>Our school doctor will give you the envelope with the task. </a:t>
            </a:r>
            <a:endParaRPr lang="uk-UA" dirty="0"/>
          </a:p>
          <a:p>
            <a:pPr marL="0" indent="0">
              <a:buNone/>
            </a:pPr>
            <a:endParaRPr lang="uk-UA" dirty="0"/>
          </a:p>
          <a:p>
            <a:endParaRPr lang="uk-UA" dirty="0"/>
          </a:p>
        </p:txBody>
      </p:sp>
      <p:pic>
        <p:nvPicPr>
          <p:cNvPr id="12" name="Объект 11"/>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6980238" y="1773238"/>
            <a:ext cx="2163762" cy="3119437"/>
          </a:xfrm>
        </p:spPr>
      </p:pic>
    </p:spTree>
  </p:cSld>
  <p:clrMapOvr>
    <a:masterClrMapping/>
  </p:clrMapOvr>
  <p:transition spd="slow">
    <p:whee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5575" y="285728"/>
            <a:ext cx="6982411" cy="461665"/>
          </a:xfrm>
          <a:prstGeom prst="rect">
            <a:avLst/>
          </a:prstGeom>
          <a:noFill/>
        </p:spPr>
        <p:txBody>
          <a:bodyPr wrap="square" rtlCol="0">
            <a:spAutoFit/>
          </a:bodyPr>
          <a:lstStyle/>
          <a:p>
            <a:r>
              <a:rPr lang="en-US" sz="2400" b="1" i="1"/>
              <a:t>Match the proverbs with their Ukrainian equivalents.</a:t>
            </a:r>
            <a:endParaRPr lang="uk-UA" sz="2400"/>
          </a:p>
        </p:txBody>
      </p:sp>
      <p:sp>
        <p:nvSpPr>
          <p:cNvPr id="7" name="Объект 6"/>
          <p:cNvSpPr>
            <a:spLocks noGrp="1"/>
          </p:cNvSpPr>
          <p:nvPr>
            <p:ph idx="4294967295"/>
          </p:nvPr>
        </p:nvSpPr>
        <p:spPr>
          <a:xfrm>
            <a:off x="825910" y="1445342"/>
            <a:ext cx="7562514" cy="5412657"/>
          </a:xfrm>
        </p:spPr>
        <p:txBody>
          <a:bodyPr>
            <a:normAutofit lnSpcReduction="10000"/>
          </a:bodyPr>
          <a:lstStyle/>
          <a:p>
            <a:r>
              <a:rPr lang="en-US" dirty="0"/>
              <a:t>﻿﻿A sound mind in a sound body.</a:t>
            </a:r>
          </a:p>
          <a:p>
            <a:r>
              <a:rPr lang="en-US" dirty="0"/>
              <a:t>﻿﻿﻿An apple a day keeps the doctor away.</a:t>
            </a:r>
          </a:p>
          <a:p>
            <a:r>
              <a:rPr lang="en-US" dirty="0"/>
              <a:t>﻿﻿﻿Good health is above wealth.</a:t>
            </a:r>
          </a:p>
          <a:p>
            <a:r>
              <a:rPr lang="en-US" dirty="0"/>
              <a:t>﻿﻿﻿Early to bed and early to rise makes a man healthy, wealthy and wise.</a:t>
            </a:r>
          </a:p>
          <a:p>
            <a:r>
              <a:rPr lang="en-US" dirty="0"/>
              <a:t>﻿﻿﻿After dinner sit a while, after supper walk a mile</a:t>
            </a:r>
            <a:r>
              <a:rPr lang="en-US" dirty="0" smtClean="0"/>
              <a:t>.</a:t>
            </a:r>
          </a:p>
          <a:p>
            <a:endParaRPr lang="en-US" dirty="0"/>
          </a:p>
          <a:p>
            <a:endParaRPr lang="en-US" dirty="0"/>
          </a:p>
          <a:p>
            <a:r>
              <a:rPr lang="uk-UA" dirty="0"/>
              <a:t>а. Живи не для того щоб </a:t>
            </a:r>
            <a:r>
              <a:rPr lang="uk-UA" dirty="0" err="1"/>
              <a:t>істи</a:t>
            </a:r>
            <a:r>
              <a:rPr lang="uk-UA" dirty="0"/>
              <a:t>, а їж для того щоб жити.</a:t>
            </a:r>
          </a:p>
          <a:p>
            <a:r>
              <a:rPr lang="en-US" dirty="0"/>
              <a:t>b. </a:t>
            </a:r>
            <a:r>
              <a:rPr lang="uk-UA" dirty="0"/>
              <a:t>У здоровому тілі здоровий дух.</a:t>
            </a:r>
          </a:p>
          <a:p>
            <a:r>
              <a:rPr lang="uk-UA" dirty="0"/>
              <a:t>с. Хто рано встає, тому Бог подає.</a:t>
            </a:r>
          </a:p>
          <a:p>
            <a:r>
              <a:rPr lang="en-US" dirty="0"/>
              <a:t>d. </a:t>
            </a:r>
            <a:r>
              <a:rPr lang="uk-UA" dirty="0"/>
              <a:t>Після обіду посидь, а після вечері пройдись.</a:t>
            </a:r>
          </a:p>
          <a:p>
            <a:r>
              <a:rPr lang="uk-UA" dirty="0"/>
              <a:t>е. Здоров'я дорожче за багатство.</a:t>
            </a:r>
          </a:p>
        </p:txBody>
      </p:sp>
    </p:spTree>
  </p:cSld>
  <p:clrMapOvr>
    <a:masterClrMapping/>
  </p:clrMapOvr>
  <p:transition spd="slow">
    <p:whee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14290"/>
            <a:ext cx="9144000" cy="800219"/>
          </a:xfrm>
          <a:prstGeom prst="rect">
            <a:avLst/>
          </a:prstGeom>
          <a:noFill/>
        </p:spPr>
        <p:txBody>
          <a:bodyPr wrap="square" rtlCol="0">
            <a:spAutoFit/>
          </a:bodyPr>
          <a:lstStyle/>
          <a:p>
            <a:pPr algn="ctr"/>
            <a:endParaRPr lang="ru-RU" sz="2800" b="1" dirty="0" smtClean="0">
              <a:solidFill>
                <a:srgbClr val="FF0000"/>
              </a:solidFill>
            </a:endParaRPr>
          </a:p>
          <a:p>
            <a:endParaRPr lang="en-US" b="1" dirty="0" smtClean="0"/>
          </a:p>
        </p:txBody>
      </p:sp>
      <p:sp>
        <p:nvSpPr>
          <p:cNvPr id="2" name="Заголовок 1"/>
          <p:cNvSpPr>
            <a:spLocks noGrp="1"/>
          </p:cNvSpPr>
          <p:nvPr>
            <p:ph type="title"/>
          </p:nvPr>
        </p:nvSpPr>
        <p:spPr>
          <a:xfrm>
            <a:off x="1028700" y="685800"/>
            <a:ext cx="7200900" cy="870992"/>
          </a:xfrm>
        </p:spPr>
        <p:txBody>
          <a:bodyPr>
            <a:normAutofit/>
          </a:bodyPr>
          <a:lstStyle/>
          <a:p>
            <a:pPr algn="ctr"/>
            <a:r>
              <a:rPr lang="en-US" sz="2800" dirty="0">
                <a:solidFill>
                  <a:srgbClr val="FF0000"/>
                </a:solidFill>
              </a:rPr>
              <a:t>5 STATION  ASSEMBLY  HALL</a:t>
            </a:r>
            <a:endParaRPr lang="uk-UA" sz="2800" dirty="0">
              <a:solidFill>
                <a:srgbClr val="FF0000"/>
              </a:solidFill>
            </a:endParaRPr>
          </a:p>
        </p:txBody>
      </p:sp>
      <p:sp>
        <p:nvSpPr>
          <p:cNvPr id="3" name="Объект 2"/>
          <p:cNvSpPr>
            <a:spLocks noGrp="1"/>
          </p:cNvSpPr>
          <p:nvPr>
            <p:ph idx="1"/>
          </p:nvPr>
        </p:nvSpPr>
        <p:spPr>
          <a:xfrm>
            <a:off x="1403648" y="1542748"/>
            <a:ext cx="6825952" cy="926976"/>
          </a:xfrm>
        </p:spPr>
        <p:txBody>
          <a:bodyPr/>
          <a:lstStyle/>
          <a:p>
            <a:r>
              <a:rPr lang="en-US" i="1" dirty="0"/>
              <a:t>Go to the place where children have their school parties.  What is it</a:t>
            </a:r>
            <a:r>
              <a:rPr lang="uk-UA" i="1" dirty="0"/>
              <a:t>?</a:t>
            </a:r>
            <a:r>
              <a:rPr lang="en-US" i="1" dirty="0"/>
              <a:t> It’s  our  assembly hall.</a:t>
            </a:r>
            <a:endParaRPr lang="uk-UA" dirty="0"/>
          </a:p>
          <a:p>
            <a:endParaRPr lang="uk-UA" dirty="0"/>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0304" y="2852936"/>
            <a:ext cx="4477691" cy="27845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whee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a:xfrm>
            <a:off x="1028700" y="685800"/>
            <a:ext cx="7200900" cy="654968"/>
          </a:xfrm>
        </p:spPr>
        <p:txBody>
          <a:bodyPr>
            <a:normAutofit fontScale="90000"/>
          </a:bodyPr>
          <a:lstStyle/>
          <a:p>
            <a:r>
              <a:rPr lang="en-US" sz="3100" b="1" i="1" dirty="0"/>
              <a:t>Match the names of holidays with their dates.</a:t>
            </a:r>
            <a:r>
              <a:rPr lang="uk-UA" dirty="0"/>
              <a:t/>
            </a:r>
            <a:br>
              <a:rPr lang="uk-UA" dirty="0"/>
            </a:br>
            <a:endParaRPr lang="uk-UA" dirty="0"/>
          </a:p>
        </p:txBody>
      </p:sp>
      <p:sp>
        <p:nvSpPr>
          <p:cNvPr id="10" name="Объект 9"/>
          <p:cNvSpPr>
            <a:spLocks noGrp="1"/>
          </p:cNvSpPr>
          <p:nvPr>
            <p:ph idx="1"/>
          </p:nvPr>
        </p:nvSpPr>
        <p:spPr>
          <a:xfrm>
            <a:off x="1028700" y="1628800"/>
            <a:ext cx="7200900" cy="3581400"/>
          </a:xfrm>
        </p:spPr>
        <p:txBody>
          <a:bodyPr/>
          <a:lstStyle/>
          <a:p>
            <a:pPr>
              <a:lnSpc>
                <a:spcPct val="115000"/>
              </a:lnSpc>
              <a:spcAft>
                <a:spcPts val="1000"/>
              </a:spcAft>
            </a:pPr>
            <a:r>
              <a:rPr lang="en-US" sz="2000" b="1" i="1" dirty="0">
                <a:latin typeface="Calibri" panose="020F0502020204030204" pitchFamily="34" charset="0"/>
                <a:ea typeface="Calibri" panose="020F0502020204030204" pitchFamily="34" charset="0"/>
                <a:cs typeface="Times New Roman" panose="02020603050405020304" pitchFamily="18" charset="0"/>
              </a:rPr>
              <a:t>New Year’s Day        </a:t>
            </a:r>
            <a:r>
              <a:rPr lang="en-US" sz="2000" b="1" i="1" dirty="0" smtClean="0">
                <a:latin typeface="Calibri" panose="020F0502020204030204" pitchFamily="34" charset="0"/>
                <a:ea typeface="Calibri" panose="020F0502020204030204" pitchFamily="34" charset="0"/>
                <a:cs typeface="Times New Roman" panose="02020603050405020304" pitchFamily="18" charset="0"/>
              </a:rPr>
              <a:t>                   a</a:t>
            </a:r>
            <a:r>
              <a:rPr lang="en-US" sz="2000" b="1" i="1" dirty="0">
                <a:latin typeface="Calibri" panose="020F0502020204030204" pitchFamily="34" charset="0"/>
                <a:ea typeface="Calibri" panose="020F0502020204030204" pitchFamily="34" charset="0"/>
                <a:cs typeface="Times New Roman" panose="02020603050405020304" pitchFamily="18" charset="0"/>
              </a:rPr>
              <a:t>. 19  December</a:t>
            </a:r>
            <a:endParaRPr lang="uk-UA" sz="2000" dirty="0">
              <a:latin typeface="Calibri" panose="020F0502020204030204" pitchFamily="34" charset="0"/>
              <a:ea typeface="Calibri" panose="020F0502020204030204" pitchFamily="34" charset="0"/>
              <a:cs typeface="Times New Roman" panose="02020603050405020304" pitchFamily="18" charset="0"/>
            </a:endParaRPr>
          </a:p>
          <a:p>
            <a:pPr lvl="0"/>
            <a:r>
              <a:rPr lang="en-US" sz="2000" b="1" i="1" dirty="0"/>
              <a:t>Christmas Day      </a:t>
            </a:r>
            <a:r>
              <a:rPr lang="en-US" sz="2000" b="1" i="1" dirty="0" smtClean="0"/>
              <a:t>                    b.1  January</a:t>
            </a:r>
            <a:endParaRPr lang="en-US" sz="2000" dirty="0" smtClean="0"/>
          </a:p>
          <a:p>
            <a:pPr lvl="0"/>
            <a:r>
              <a:rPr lang="en-US" sz="2000" b="1" i="1" dirty="0" smtClean="0"/>
              <a:t>St Valentine’s Day                    c.24 August</a:t>
            </a:r>
          </a:p>
          <a:p>
            <a:r>
              <a:rPr lang="en-US" sz="2000" b="1" i="1" dirty="0" smtClean="0"/>
              <a:t>Easter                                        </a:t>
            </a:r>
            <a:r>
              <a:rPr lang="en-US" sz="2000" b="1" i="1" dirty="0"/>
              <a:t>d.7 January  ( or 25 December</a:t>
            </a:r>
            <a:r>
              <a:rPr lang="en-US" sz="2000" b="1" i="1" dirty="0" smtClean="0"/>
              <a:t>)</a:t>
            </a:r>
            <a:endParaRPr lang="en-US" sz="2000" dirty="0" smtClean="0"/>
          </a:p>
          <a:p>
            <a:r>
              <a:rPr lang="en-US" sz="2000" b="1" i="1" dirty="0" smtClean="0"/>
              <a:t> Independence </a:t>
            </a:r>
            <a:r>
              <a:rPr lang="en-US" sz="2000" b="1" i="1" dirty="0"/>
              <a:t>Day     </a:t>
            </a:r>
            <a:r>
              <a:rPr lang="en-US" sz="2000" b="1" i="1" dirty="0" smtClean="0"/>
              <a:t>              e.14 February</a:t>
            </a:r>
          </a:p>
          <a:p>
            <a:pPr lvl="0"/>
            <a:r>
              <a:rPr lang="en-US" sz="2000" b="1" i="1" dirty="0"/>
              <a:t>St Nicolas Day   </a:t>
            </a:r>
            <a:r>
              <a:rPr lang="en-US" sz="2000" b="1" i="1" dirty="0" smtClean="0"/>
              <a:t>                         </a:t>
            </a:r>
            <a:r>
              <a:rPr lang="en-US" sz="2000" b="1" i="1" dirty="0"/>
              <a:t>f.  </a:t>
            </a:r>
            <a:r>
              <a:rPr lang="en-US" sz="2000" b="1" i="1" dirty="0" smtClean="0"/>
              <a:t>on </a:t>
            </a:r>
            <a:r>
              <a:rPr lang="en-US" sz="2000" b="1" i="1" dirty="0"/>
              <a:t>Sunday in April (or May)</a:t>
            </a:r>
            <a:endParaRPr lang="uk-UA" sz="2000" dirty="0"/>
          </a:p>
          <a:p>
            <a:endParaRPr lang="en-US" b="1" i="1" dirty="0" smtClean="0"/>
          </a:p>
          <a:p>
            <a:endParaRPr lang="uk-UA" dirty="0"/>
          </a:p>
          <a:p>
            <a:endParaRPr lang="uk-UA" dirty="0"/>
          </a:p>
        </p:txBody>
      </p:sp>
    </p:spTree>
  </p:cSld>
  <p:clrMapOvr>
    <a:masterClrMapping/>
  </p:clrMapOvr>
  <p:transition spd="slow">
    <p:whee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8700" y="685800"/>
            <a:ext cx="7200900" cy="582960"/>
          </a:xfrm>
        </p:spPr>
        <p:txBody>
          <a:bodyPr>
            <a:normAutofit/>
          </a:bodyPr>
          <a:lstStyle/>
          <a:p>
            <a:r>
              <a:rPr lang="en-US" sz="3200" b="1" i="1" dirty="0">
                <a:solidFill>
                  <a:srgbClr val="FF0000"/>
                </a:solidFill>
              </a:rPr>
              <a:t>6  STATION   POSTER   “MY SCHOOL”</a:t>
            </a:r>
            <a:endParaRPr lang="uk-UA" sz="3200" dirty="0">
              <a:solidFill>
                <a:srgbClr val="FF0000"/>
              </a:solidFill>
            </a:endParaRPr>
          </a:p>
        </p:txBody>
      </p:sp>
      <p:sp>
        <p:nvSpPr>
          <p:cNvPr id="3" name="Объект 2"/>
          <p:cNvSpPr>
            <a:spLocks noGrp="1"/>
          </p:cNvSpPr>
          <p:nvPr>
            <p:ph idx="1"/>
          </p:nvPr>
        </p:nvSpPr>
        <p:spPr>
          <a:xfrm>
            <a:off x="1331640" y="1628800"/>
            <a:ext cx="7200900" cy="3581400"/>
          </a:xfrm>
        </p:spPr>
        <p:txBody>
          <a:bodyPr/>
          <a:lstStyle/>
          <a:p>
            <a:r>
              <a:rPr lang="en-US" i="1" dirty="0"/>
              <a:t> Let’s   make a poster “My school”.  Present our poster.</a:t>
            </a:r>
            <a:endParaRPr lang="uk-UA" dirty="0"/>
          </a:p>
        </p:txBody>
      </p:sp>
    </p:spTree>
  </p:cSld>
  <p:clrMapOvr>
    <a:masterClrMapping/>
  </p:clrMapOvr>
  <p:transition spd="slow">
    <p:whee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img15.jpg"/>
          <p:cNvPicPr>
            <a:picLocks noChangeAspect="1"/>
          </p:cNvPicPr>
          <p:nvPr/>
        </p:nvPicPr>
        <p:blipFill>
          <a:blip r:embed="rId2" cstate="print"/>
          <a:stretch>
            <a:fillRect/>
          </a:stretch>
        </p:blipFill>
        <p:spPr>
          <a:xfrm>
            <a:off x="1928794" y="642918"/>
            <a:ext cx="5000660" cy="2832632"/>
          </a:xfrm>
          <a:prstGeom prst="ellipse">
            <a:avLst/>
          </a:prstGeom>
          <a:ln>
            <a:noFill/>
          </a:ln>
          <a:effectLst>
            <a:softEdge rad="112500"/>
          </a:effectLst>
        </p:spPr>
      </p:pic>
    </p:spTree>
  </p:cSld>
  <p:clrMapOvr>
    <a:masterClrMapping/>
  </p:clrMapOvr>
  <p:transition spd="slow">
    <p:whee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1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1500" accel="50000" fill="hold">
                                          <p:stCondLst>
                                            <p:cond delay="1500"/>
                                          </p:stCondLst>
                                        </p:cTn>
                                        <p:tgtEl>
                                          <p:spTgt spid="4"/>
                                        </p:tgtEl>
                                        <p:attrNameLst>
                                          <p:attrName>ppt_w</p:attrName>
                                        </p:attrNameLst>
                                      </p:cBhvr>
                                      <p:tavLst>
                                        <p:tav tm="0">
                                          <p:val>
                                            <p:strVal val="#ppt_w*.05"/>
                                          </p:val>
                                        </p:tav>
                                        <p:tav tm="100000">
                                          <p:val>
                                            <p:strVal val="#ppt_w"/>
                                          </p:val>
                                        </p:tav>
                                      </p:tavLst>
                                    </p:anim>
                                    <p:anim calcmode="lin" valueType="num">
                                      <p:cBhvr>
                                        <p:cTn id="10" dur="3000" fill="hold"/>
                                        <p:tgtEl>
                                          <p:spTgt spid="4"/>
                                        </p:tgtEl>
                                        <p:attrNameLst>
                                          <p:attrName>ppt_h</p:attrName>
                                        </p:attrNameLst>
                                      </p:cBhvr>
                                      <p:tavLst>
                                        <p:tav tm="0">
                                          <p:val>
                                            <p:strVal val="#ppt_h"/>
                                          </p:val>
                                        </p:tav>
                                        <p:tav tm="100000">
                                          <p:val>
                                            <p:strVal val="#ppt_h"/>
                                          </p:val>
                                        </p:tav>
                                      </p:tavLst>
                                    </p:anim>
                                    <p:anim calcmode="lin" valueType="num">
                                      <p:cBhvr>
                                        <p:cTn id="11" dur="1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1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1500" accel="50000" fill="hold">
                                          <p:stCondLst>
                                            <p:cond delay="1500"/>
                                          </p:stCondLst>
                                        </p:cTn>
                                        <p:tgtEl>
                                          <p:spTgt spid="4"/>
                                        </p:tgtEl>
                                        <p:attrNameLst>
                                          <p:attrName>ppt_y</p:attrName>
                                        </p:attrNameLst>
                                      </p:cBhvr>
                                      <p:tavLst>
                                        <p:tav tm="0">
                                          <p:val>
                                            <p:strVal val="#ppt_y+.1"/>
                                          </p:val>
                                        </p:tav>
                                        <p:tav tm="100000">
                                          <p:val>
                                            <p:strVal val="#ppt_y"/>
                                          </p:val>
                                        </p:tav>
                                      </p:tavLst>
                                    </p:anim>
                                    <p:animEffect transition="in" filter="fade">
                                      <p:cBhvr>
                                        <p:cTn id="14" dur="3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11560" y="116632"/>
            <a:ext cx="7669161" cy="2045110"/>
          </a:xfrm>
        </p:spPr>
        <p:txBody>
          <a:bodyPr numCol="1">
            <a:normAutofit lnSpcReduction="10000"/>
          </a:bodyPr>
          <a:lstStyle/>
          <a:p>
            <a:endParaRPr lang="ru-RU" dirty="0" smtClean="0"/>
          </a:p>
          <a:p>
            <a:pPr marL="0" indent="0">
              <a:buNone/>
            </a:pPr>
            <a:r>
              <a:rPr lang="uk-UA" b="1" u="sng" dirty="0" smtClean="0"/>
              <a:t>Мета</a:t>
            </a:r>
            <a:r>
              <a:rPr lang="uk-UA" b="1" u="sng" dirty="0"/>
              <a:t>:</a:t>
            </a:r>
            <a:r>
              <a:rPr lang="uk-UA" dirty="0"/>
              <a:t> вдосконалювати знання та </a:t>
            </a:r>
            <a:r>
              <a:rPr lang="uk-UA" dirty="0" smtClean="0"/>
              <a:t>навички, </a:t>
            </a:r>
            <a:r>
              <a:rPr lang="uk-UA" dirty="0"/>
              <a:t>набуті на </a:t>
            </a:r>
            <a:r>
              <a:rPr lang="uk-UA" dirty="0" err="1"/>
              <a:t>уроках</a:t>
            </a:r>
            <a:r>
              <a:rPr lang="uk-UA" dirty="0"/>
              <a:t> англійської мови, розвивати  мовленнєву  діяльність, розширювати світогляд учнів, розвивати </a:t>
            </a:r>
            <a:r>
              <a:rPr lang="uk-UA" dirty="0" err="1"/>
              <a:t>мовну</a:t>
            </a:r>
            <a:r>
              <a:rPr lang="uk-UA" dirty="0"/>
              <a:t> здогадку та логічне мислення, формувати та розвивати навички співпраці ( робота в групі), виховувати позитивне ставлення та інтерес до вивчення англійської мови</a:t>
            </a:r>
            <a:r>
              <a:rPr lang="uk-UA" dirty="0" smtClean="0"/>
              <a:t>.</a:t>
            </a:r>
            <a:endParaRPr lang="uk-UA" dirty="0"/>
          </a:p>
        </p:txBody>
      </p:sp>
      <p:pic>
        <p:nvPicPr>
          <p:cNvPr id="5" name="Рисунок 4" descr="1 (1).jpg"/>
          <p:cNvPicPr>
            <a:picLocks noChangeAspect="1"/>
          </p:cNvPicPr>
          <p:nvPr/>
        </p:nvPicPr>
        <p:blipFill>
          <a:blip r:embed="rId2" cstate="print"/>
          <a:stretch>
            <a:fillRect/>
          </a:stretch>
        </p:blipFill>
        <p:spPr>
          <a:xfrm>
            <a:off x="6156176" y="3356992"/>
            <a:ext cx="2232480" cy="1857388"/>
          </a:xfrm>
          <a:prstGeom prst="rect">
            <a:avLst/>
          </a:prstGeom>
        </p:spPr>
      </p:pic>
    </p:spTree>
  </p:cSld>
  <p:clrMapOvr>
    <a:masterClrMapping/>
  </p:clrMapOvr>
  <p:transition spd="slow">
    <p:whee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2547944"/>
            <a:ext cx="3524274" cy="2643206"/>
          </a:xfrm>
          <a:prstGeom prst="roundRect">
            <a:avLst>
              <a:gd name="adj" fmla="val 16667"/>
            </a:avLst>
          </a:prstGeom>
          <a:ln>
            <a:noFill/>
          </a:ln>
          <a:effectLst>
            <a:outerShdw blurRad="50800" dist="38100" dir="18900000" algn="b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6096" y="12842"/>
            <a:ext cx="2880320" cy="2160239"/>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3968" y="4437112"/>
            <a:ext cx="4216150" cy="2570993"/>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04048" y="2523678"/>
            <a:ext cx="2995943" cy="1757956"/>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7624" y="-10291"/>
            <a:ext cx="3208038" cy="2406028"/>
          </a:xfrm>
          <a:prstGeom prst="rect">
            <a:avLst/>
          </a:prstGeom>
        </p:spPr>
      </p:pic>
    </p:spTree>
  </p:cSld>
  <p:clrMapOvr>
    <a:masterClrMapping/>
  </p:clrMapOvr>
  <p:transition spd="slow">
    <p:whee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21234956">
            <a:off x="10116" y="725571"/>
            <a:ext cx="3357586" cy="369332"/>
          </a:xfrm>
          <a:prstGeom prst="rect">
            <a:avLst/>
          </a:prstGeom>
          <a:noFill/>
        </p:spPr>
        <p:txBody>
          <a:bodyPr wrap="square" rtlCol="0">
            <a:spAutoFit/>
          </a:bodyPr>
          <a:lstStyle/>
          <a:p>
            <a:pPr algn="ctr"/>
            <a:r>
              <a:rPr lang="en-US" b="1" dirty="0" smtClean="0">
                <a:solidFill>
                  <a:schemeClr val="bg1"/>
                </a:solidFill>
              </a:rPr>
              <a:t>OUR MOTTO</a:t>
            </a:r>
            <a:endParaRPr lang="ru-RU" b="1" dirty="0">
              <a:solidFill>
                <a:schemeClr val="bg1"/>
              </a:solidFill>
            </a:endParaRPr>
          </a:p>
        </p:txBody>
      </p:sp>
      <p:sp>
        <p:nvSpPr>
          <p:cNvPr id="2" name="Заголовок 1"/>
          <p:cNvSpPr>
            <a:spLocks noGrp="1"/>
          </p:cNvSpPr>
          <p:nvPr>
            <p:ph type="title"/>
          </p:nvPr>
        </p:nvSpPr>
        <p:spPr/>
        <p:txBody>
          <a:bodyPr/>
          <a:lstStyle/>
          <a:p>
            <a:r>
              <a:rPr lang="en-US" dirty="0" smtClean="0"/>
              <a:t>How do you feel today?</a:t>
            </a:r>
            <a:endParaRPr lang="uk-UA" dirty="0"/>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8700" y="1486196"/>
            <a:ext cx="7499199" cy="5267014"/>
          </a:xfrm>
          <a:prstGeom prst="rect">
            <a:avLst/>
          </a:prstGeom>
        </p:spPr>
      </p:pic>
      <p:sp>
        <p:nvSpPr>
          <p:cNvPr id="7" name="Объект 6"/>
          <p:cNvSpPr>
            <a:spLocks noGrp="1"/>
          </p:cNvSpPr>
          <p:nvPr>
            <p:ph idx="1"/>
          </p:nvPr>
        </p:nvSpPr>
        <p:spPr/>
        <p:txBody>
          <a:bodyPr/>
          <a:lstStyle/>
          <a:p>
            <a:endParaRPr lang="uk-UA" dirty="0"/>
          </a:p>
        </p:txBody>
      </p:sp>
    </p:spTree>
  </p:cSld>
  <p:clrMapOvr>
    <a:masterClrMapping/>
  </p:clrMapOvr>
  <p:transition spd="slow" advClick="0" advTm="7000">
    <p:whee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1604" y="142852"/>
            <a:ext cx="6022535" cy="523220"/>
          </a:xfrm>
          <a:prstGeom prst="rect">
            <a:avLst/>
          </a:prstGeom>
          <a:noFill/>
        </p:spPr>
        <p:txBody>
          <a:bodyPr wrap="square" rtlCol="0">
            <a:spAutoFit/>
          </a:bodyPr>
          <a:lstStyle/>
          <a:p>
            <a:pPr algn="ctr"/>
            <a:r>
              <a:rPr lang="en-US" sz="2800" b="1" dirty="0" smtClean="0">
                <a:solidFill>
                  <a:srgbClr val="FF0000"/>
                </a:solidFill>
              </a:rPr>
              <a:t>Station 1: School</a:t>
            </a:r>
            <a:endParaRPr lang="ru-RU" sz="2800" b="1" dirty="0" smtClean="0">
              <a:solidFill>
                <a:srgbClr val="FF0000"/>
              </a:solidFill>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131839" y="3587987"/>
            <a:ext cx="3384237" cy="2538176"/>
          </a:xfrm>
          <a:prstGeom prst="rect">
            <a:avLst/>
          </a:prstGeom>
          <a:noFill/>
        </p:spPr>
      </p:pic>
      <p:sp>
        <p:nvSpPr>
          <p:cNvPr id="3" name="Объект 2"/>
          <p:cNvSpPr>
            <a:spLocks noGrp="1"/>
          </p:cNvSpPr>
          <p:nvPr>
            <p:ph idx="4294967295"/>
          </p:nvPr>
        </p:nvSpPr>
        <p:spPr>
          <a:xfrm>
            <a:off x="755576" y="836712"/>
            <a:ext cx="7474024" cy="5289451"/>
          </a:xfrm>
        </p:spPr>
        <p:txBody>
          <a:bodyPr>
            <a:normAutofit/>
          </a:bodyPr>
          <a:lstStyle/>
          <a:p>
            <a:r>
              <a:rPr lang="en-US" i="1" dirty="0"/>
              <a:t>1. Let’s count.  How  many  doors  are  there on the first floor</a:t>
            </a:r>
            <a:r>
              <a:rPr lang="uk-UA" i="1" dirty="0"/>
              <a:t>?______</a:t>
            </a:r>
            <a:endParaRPr lang="uk-UA" dirty="0"/>
          </a:p>
          <a:p>
            <a:r>
              <a:rPr lang="en-US" i="1" dirty="0"/>
              <a:t>2. How  many  classrooms  are there in our school</a:t>
            </a:r>
            <a:r>
              <a:rPr lang="uk-UA" i="1" dirty="0"/>
              <a:t>?________</a:t>
            </a:r>
            <a:endParaRPr lang="uk-UA" dirty="0"/>
          </a:p>
          <a:p>
            <a:r>
              <a:rPr lang="uk-UA" i="1" dirty="0"/>
              <a:t>3.</a:t>
            </a:r>
            <a:r>
              <a:rPr lang="en-US" i="1" dirty="0"/>
              <a:t>How many desks are there in your classroom</a:t>
            </a:r>
            <a:r>
              <a:rPr lang="uk-UA" i="1" dirty="0"/>
              <a:t>?__________</a:t>
            </a:r>
            <a:endParaRPr lang="uk-UA" dirty="0"/>
          </a:p>
          <a:p>
            <a:r>
              <a:rPr lang="uk-UA" i="1" dirty="0"/>
              <a:t> </a:t>
            </a:r>
            <a:r>
              <a:rPr lang="en-US" i="1" dirty="0"/>
              <a:t>Well done</a:t>
            </a:r>
            <a:r>
              <a:rPr lang="uk-UA" i="1" dirty="0"/>
              <a:t>! </a:t>
            </a:r>
            <a:r>
              <a:rPr lang="en-US" i="1" dirty="0"/>
              <a:t>Find the envelope with the next task in the corridor near your classroom. Good luck</a:t>
            </a:r>
            <a:r>
              <a:rPr lang="uk-UA" i="1" dirty="0"/>
              <a:t>!</a:t>
            </a:r>
            <a:endParaRPr lang="uk-UA" dirty="0"/>
          </a:p>
          <a:p>
            <a:endParaRPr lang="uk-UA" dirty="0"/>
          </a:p>
        </p:txBody>
      </p:sp>
    </p:spTree>
  </p:cSld>
  <p:clrMapOvr>
    <a:masterClrMapping/>
  </p:clrMapOvr>
  <p:transition spd="slow">
    <p:whee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584" y="116632"/>
            <a:ext cx="3096344" cy="2322258"/>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2120" y="116632"/>
            <a:ext cx="3096344" cy="2322258"/>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877" y="4623842"/>
            <a:ext cx="3138820" cy="2112944"/>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6176" y="4623841"/>
            <a:ext cx="2952328" cy="2214246"/>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34758" y="2472293"/>
            <a:ext cx="2830108" cy="2122580"/>
          </a:xfrm>
          <a:prstGeom prst="rect">
            <a:avLst/>
          </a:prstGeom>
        </p:spPr>
      </p:pic>
    </p:spTree>
    <p:extLst>
      <p:ext uri="{BB962C8B-B14F-4D97-AF65-F5344CB8AC3E}">
        <p14:creationId xmlns:p14="http://schemas.microsoft.com/office/powerpoint/2010/main" val="2510653836"/>
      </p:ext>
    </p:extLst>
  </p:cSld>
  <p:clrMapOvr>
    <a:masterClrMapping/>
  </p:clrMapOvr>
  <p:transition spd="slow">
    <p:whee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96680" y="142852"/>
            <a:ext cx="3109442" cy="954107"/>
          </a:xfrm>
          <a:prstGeom prst="rect">
            <a:avLst/>
          </a:prstGeom>
          <a:noFill/>
        </p:spPr>
        <p:txBody>
          <a:bodyPr wrap="none" rtlCol="0">
            <a:spAutoFit/>
          </a:bodyPr>
          <a:lstStyle/>
          <a:p>
            <a:pPr algn="ctr"/>
            <a:r>
              <a:rPr lang="en-US" sz="2800" b="1" dirty="0" smtClean="0">
                <a:solidFill>
                  <a:srgbClr val="FF0000"/>
                </a:solidFill>
              </a:rPr>
              <a:t>Station 2:   LIBRARY</a:t>
            </a:r>
            <a:endParaRPr lang="uk-UA" sz="2800" b="1" dirty="0" smtClean="0">
              <a:solidFill>
                <a:srgbClr val="FF0000"/>
              </a:solidFill>
            </a:endParaRPr>
          </a:p>
          <a:p>
            <a:pPr algn="ctr"/>
            <a:endParaRPr lang="ru-RU" sz="2800" b="1" dirty="0">
              <a:solidFill>
                <a:srgbClr val="FF0000"/>
              </a:solidFill>
            </a:endParaRPr>
          </a:p>
        </p:txBody>
      </p:sp>
      <p:sp>
        <p:nvSpPr>
          <p:cNvPr id="3" name="Объект 2"/>
          <p:cNvSpPr>
            <a:spLocks noGrp="1"/>
          </p:cNvSpPr>
          <p:nvPr>
            <p:ph idx="4294967295"/>
          </p:nvPr>
        </p:nvSpPr>
        <p:spPr>
          <a:xfrm>
            <a:off x="971600" y="1340768"/>
            <a:ext cx="7180213" cy="4785395"/>
          </a:xfrm>
        </p:spPr>
        <p:txBody>
          <a:bodyPr>
            <a:normAutofit/>
          </a:bodyPr>
          <a:lstStyle/>
          <a:p>
            <a:r>
              <a:rPr lang="en-US" i="1" dirty="0"/>
              <a:t>Go to the school </a:t>
            </a:r>
            <a:r>
              <a:rPr lang="en-US" i="1" dirty="0" smtClean="0"/>
              <a:t>library.</a:t>
            </a:r>
            <a:endParaRPr lang="uk-UA" dirty="0"/>
          </a:p>
          <a:p>
            <a:r>
              <a:rPr lang="en-US" i="1" dirty="0"/>
              <a:t> Do you  know Ukrainian writers</a:t>
            </a:r>
            <a:r>
              <a:rPr lang="uk-UA" i="1" dirty="0"/>
              <a:t>?  </a:t>
            </a:r>
            <a:r>
              <a:rPr lang="en-US" i="1" dirty="0"/>
              <a:t>Guess</a:t>
            </a:r>
            <a:r>
              <a:rPr lang="uk-UA" i="1" dirty="0"/>
              <a:t>!</a:t>
            </a:r>
            <a:r>
              <a:rPr lang="en-US" i="1" dirty="0"/>
              <a:t>  Who is this famous Ukrainian writer</a:t>
            </a:r>
            <a:r>
              <a:rPr lang="uk-UA" i="1" dirty="0"/>
              <a:t>?</a:t>
            </a:r>
            <a:endParaRPr lang="uk-UA" dirty="0"/>
          </a:p>
          <a:p>
            <a:r>
              <a:rPr lang="en-US" i="1" dirty="0"/>
              <a:t>He  was born on 9 March 1814 in the village of </a:t>
            </a:r>
            <a:r>
              <a:rPr lang="en-US" i="1" u="sng" dirty="0" err="1">
                <a:hlinkClick r:id="rId2"/>
              </a:rPr>
              <a:t>Moryntsi</a:t>
            </a:r>
            <a:r>
              <a:rPr lang="en-US" i="1" dirty="0"/>
              <a:t>. He is  also known as </a:t>
            </a:r>
            <a:r>
              <a:rPr lang="en-US" i="1" dirty="0" err="1"/>
              <a:t>Kobzar</a:t>
            </a:r>
            <a:r>
              <a:rPr lang="en-US" i="1" dirty="0"/>
              <a:t> </a:t>
            </a:r>
            <a:r>
              <a:rPr lang="en-US" i="1" dirty="0" err="1"/>
              <a:t>Taras</a:t>
            </a:r>
            <a:r>
              <a:rPr lang="en-US" i="1" dirty="0"/>
              <a:t>, was an </a:t>
            </a:r>
            <a:r>
              <a:rPr lang="en-US" i="1" u="sng" dirty="0">
                <a:hlinkClick r:id="rId3" tooltip="Ukrainians"/>
              </a:rPr>
              <a:t>Ukrainian</a:t>
            </a:r>
            <a:r>
              <a:rPr lang="en-US" i="1" dirty="0"/>
              <a:t> poet, writer, artist, public and political figure, </a:t>
            </a:r>
            <a:r>
              <a:rPr lang="en-US" i="1" u="sng" dirty="0">
                <a:hlinkClick r:id="rId4" tooltip="Folklore"/>
              </a:rPr>
              <a:t>folklorist</a:t>
            </a:r>
            <a:r>
              <a:rPr lang="en-US" i="1" dirty="0"/>
              <a:t> and </a:t>
            </a:r>
            <a:r>
              <a:rPr lang="en-US" i="1" u="sng" dirty="0">
                <a:hlinkClick r:id="rId5" tooltip="Ethnography"/>
              </a:rPr>
              <a:t>ethnographer</a:t>
            </a:r>
            <a:r>
              <a:rPr lang="en-US" i="1" dirty="0"/>
              <a:t>. His literary heritage is regarded to be the foundation of modern </a:t>
            </a:r>
            <a:r>
              <a:rPr lang="en-US" i="1" u="sng" dirty="0">
                <a:hlinkClick r:id="rId6" tooltip="Ukrainian literature"/>
              </a:rPr>
              <a:t>Ukrainian literature</a:t>
            </a:r>
            <a:r>
              <a:rPr lang="en-US" i="1" dirty="0"/>
              <a:t> </a:t>
            </a:r>
            <a:endParaRPr lang="uk-UA" dirty="0"/>
          </a:p>
          <a:p>
            <a:r>
              <a:rPr lang="en-US" i="1" dirty="0"/>
              <a:t>Find the envelope with the next task in one of his books </a:t>
            </a:r>
            <a:endParaRPr lang="uk-UA" dirty="0"/>
          </a:p>
          <a:p>
            <a:endParaRPr lang="uk-UA" dirty="0"/>
          </a:p>
        </p:txBody>
      </p:sp>
    </p:spTree>
  </p:cSld>
  <p:clrMapOvr>
    <a:masterClrMapping/>
  </p:clrMapOvr>
  <p:transition spd="slow">
    <p:whee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51156" y="214290"/>
            <a:ext cx="3835665" cy="523220"/>
          </a:xfrm>
          <a:prstGeom prst="rect">
            <a:avLst/>
          </a:prstGeom>
          <a:noFill/>
        </p:spPr>
        <p:txBody>
          <a:bodyPr wrap="none" rtlCol="0">
            <a:spAutoFit/>
          </a:bodyPr>
          <a:lstStyle/>
          <a:p>
            <a:pPr algn="ctr"/>
            <a:r>
              <a:rPr lang="en-US" sz="2800" b="1" dirty="0" smtClean="0">
                <a:solidFill>
                  <a:srgbClr val="FF0000"/>
                </a:solidFill>
              </a:rPr>
              <a:t>Station 3: In the canteen</a:t>
            </a:r>
            <a:endParaRPr lang="uk-UA" sz="2800" b="1" dirty="0" smtClean="0">
              <a:solidFill>
                <a:srgbClr val="FF0000"/>
              </a:solidFill>
            </a:endParaRPr>
          </a:p>
        </p:txBody>
      </p:sp>
      <p:pic>
        <p:nvPicPr>
          <p:cNvPr id="8" name="Рисунок 7" descr="1.gif"/>
          <p:cNvPicPr>
            <a:picLocks noChangeAspect="1"/>
          </p:cNvPicPr>
          <p:nvPr/>
        </p:nvPicPr>
        <p:blipFill>
          <a:blip r:embed="rId2" cstate="print"/>
          <a:stretch>
            <a:fillRect/>
          </a:stretch>
        </p:blipFill>
        <p:spPr>
          <a:xfrm>
            <a:off x="0" y="0"/>
            <a:ext cx="2186912" cy="2252684"/>
          </a:xfrm>
          <a:prstGeom prst="rect">
            <a:avLst/>
          </a:prstGeom>
        </p:spPr>
      </p:pic>
      <p:sp>
        <p:nvSpPr>
          <p:cNvPr id="2" name="Прямоугольник 1"/>
          <p:cNvSpPr/>
          <p:nvPr/>
        </p:nvSpPr>
        <p:spPr>
          <a:xfrm>
            <a:off x="2310580" y="3126658"/>
            <a:ext cx="4547419" cy="646331"/>
          </a:xfrm>
          <a:prstGeom prst="rect">
            <a:avLst/>
          </a:prstGeom>
        </p:spPr>
        <p:txBody>
          <a:bodyPr wrap="square">
            <a:spAutoFit/>
          </a:bodyPr>
          <a:lstStyle/>
          <a:p>
            <a:endParaRPr lang="uk-UA" dirty="0"/>
          </a:p>
          <a:p>
            <a:endParaRPr lang="uk-UA" dirty="0"/>
          </a:p>
        </p:txBody>
      </p:sp>
      <p:sp>
        <p:nvSpPr>
          <p:cNvPr id="9" name="Объект 8"/>
          <p:cNvSpPr>
            <a:spLocks noGrp="1"/>
          </p:cNvSpPr>
          <p:nvPr>
            <p:ph idx="4294967295"/>
          </p:nvPr>
        </p:nvSpPr>
        <p:spPr>
          <a:xfrm>
            <a:off x="2186912" y="1124744"/>
            <a:ext cx="6042688" cy="5001419"/>
          </a:xfrm>
        </p:spPr>
        <p:txBody>
          <a:bodyPr>
            <a:normAutofit/>
          </a:bodyPr>
          <a:lstStyle/>
          <a:p>
            <a:r>
              <a:rPr lang="en-US" i="1" dirty="0">
                <a:latin typeface="Calibri" panose="020F0502020204030204" pitchFamily="34" charset="0"/>
                <a:ea typeface="Calibri" panose="020F0502020204030204" pitchFamily="34" charset="0"/>
                <a:cs typeface="Times New Roman" panose="02020603050405020304" pitchFamily="18" charset="0"/>
              </a:rPr>
              <a:t> Go to the canteen on the ground floor of our school.</a:t>
            </a:r>
            <a:r>
              <a:rPr lang="en-US" i="1" dirty="0"/>
              <a:t> </a:t>
            </a:r>
            <a:endParaRPr lang="uk-UA" i="1" dirty="0" smtClean="0"/>
          </a:p>
          <a:p>
            <a:endParaRPr lang="uk-UA" i="1" dirty="0" smtClean="0"/>
          </a:p>
          <a:p>
            <a:endParaRPr lang="uk-UA" i="1" dirty="0"/>
          </a:p>
          <a:p>
            <a:endParaRPr lang="uk-UA" i="1" dirty="0" smtClean="0"/>
          </a:p>
          <a:p>
            <a:endParaRPr lang="uk-UA" i="1" dirty="0"/>
          </a:p>
          <a:p>
            <a:endParaRPr lang="uk-UA" i="1" dirty="0" smtClean="0"/>
          </a:p>
          <a:p>
            <a:pPr marL="0" indent="0">
              <a:buNone/>
            </a:pPr>
            <a:endParaRPr lang="uk-UA" dirty="0"/>
          </a:p>
          <a:p>
            <a:endParaRPr lang="uk-UA" dirty="0"/>
          </a:p>
        </p:txBody>
      </p:sp>
      <p:pic>
        <p:nvPicPr>
          <p:cNvPr id="10" name="Рисунок 9"/>
          <p:cNvPicPr>
            <a:picLocks noChangeAspect="1"/>
          </p:cNvPicPr>
          <p:nvPr/>
        </p:nvPicPr>
        <p:blipFill>
          <a:blip r:embed="rId3"/>
          <a:stretch>
            <a:fillRect/>
          </a:stretch>
        </p:blipFill>
        <p:spPr>
          <a:xfrm>
            <a:off x="683568" y="2111855"/>
            <a:ext cx="8238148" cy="4557505"/>
          </a:xfrm>
          <a:prstGeom prst="rect">
            <a:avLst/>
          </a:prstGeom>
        </p:spPr>
      </p:pic>
    </p:spTree>
  </p:cSld>
  <p:clrMapOvr>
    <a:masterClrMapping/>
  </p:clrMapOvr>
  <p:transition spd="slow">
    <p:whee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43890" y="142852"/>
            <a:ext cx="4080925" cy="523220"/>
          </a:xfrm>
          <a:prstGeom prst="rect">
            <a:avLst/>
          </a:prstGeom>
          <a:noFill/>
        </p:spPr>
        <p:txBody>
          <a:bodyPr wrap="none" rtlCol="0">
            <a:spAutoFit/>
          </a:bodyPr>
          <a:lstStyle/>
          <a:p>
            <a:pPr marL="342900" indent="-342900" algn="ctr"/>
            <a:r>
              <a:rPr lang="en-US" sz="2800" b="1" dirty="0" smtClean="0">
                <a:solidFill>
                  <a:srgbClr val="FF0000"/>
                </a:solidFill>
              </a:rPr>
              <a:t>Station 3  : In the canteen </a:t>
            </a:r>
            <a:endParaRPr lang="uk-UA" sz="2800" b="1" dirty="0" smtClean="0">
              <a:solidFill>
                <a:srgbClr val="FF0000"/>
              </a:solidFill>
            </a:endParaRPr>
          </a:p>
        </p:txBody>
      </p:sp>
      <p:pic>
        <p:nvPicPr>
          <p:cNvPr id="2" name="Рисунок 1"/>
          <p:cNvPicPr>
            <a:picLocks noChangeAspect="1"/>
          </p:cNvPicPr>
          <p:nvPr/>
        </p:nvPicPr>
        <p:blipFill>
          <a:blip r:embed="rId2"/>
          <a:stretch>
            <a:fillRect/>
          </a:stretch>
        </p:blipFill>
        <p:spPr>
          <a:xfrm>
            <a:off x="1043608" y="1340769"/>
            <a:ext cx="7344815" cy="4608512"/>
          </a:xfrm>
          <a:prstGeom prst="rect">
            <a:avLst/>
          </a:prstGeom>
        </p:spPr>
      </p:pic>
    </p:spTree>
  </p:cSld>
  <p:clrMapOvr>
    <a:masterClrMapping/>
  </p:clrMapOvr>
  <p:transition spd="slow">
    <p:wheel/>
  </p:transition>
  <p:timing>
    <p:tnLst>
      <p:par>
        <p:cTn id="1" dur="indefinite" restart="never" nodeType="tmRoot"/>
      </p:par>
    </p:tn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Уголки</Template>
  <TotalTime>368</TotalTime>
  <Words>428</Words>
  <Application>Microsoft Office PowerPoint</Application>
  <PresentationFormat>Экран (4:3)</PresentationFormat>
  <Paragraphs>56</Paragraphs>
  <Slides>18</Slides>
  <Notes>0</Notes>
  <HiddenSlides>0</HiddenSlides>
  <MMClips>1</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18</vt:i4>
      </vt:variant>
    </vt:vector>
  </HeadingPairs>
  <TitlesOfParts>
    <vt:vector size="25" baseType="lpstr">
      <vt:lpstr>SimSun-ExtB</vt:lpstr>
      <vt:lpstr>Arial</vt:lpstr>
      <vt:lpstr>Calibri</vt:lpstr>
      <vt:lpstr>Franklin Gothic Book</vt:lpstr>
      <vt:lpstr>osnovapro</vt:lpstr>
      <vt:lpstr>Times New Roman</vt:lpstr>
      <vt:lpstr>Crop</vt:lpstr>
      <vt:lpstr>Квест з англійської мови для учнів 5- 6 класів</vt:lpstr>
      <vt:lpstr>Презентация PowerPoint</vt:lpstr>
      <vt:lpstr>Презентация PowerPoint</vt:lpstr>
      <vt:lpstr>How do you feel today?</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WHAT IS TRADITIONAL UKRAINIAN FOOD? </vt:lpstr>
      <vt:lpstr>Презентация PowerPoint</vt:lpstr>
      <vt:lpstr>Презентация PowerPoint</vt:lpstr>
      <vt:lpstr>Презентация PowerPoint</vt:lpstr>
      <vt:lpstr>5 STATION  ASSEMBLY  HALL</vt:lpstr>
      <vt:lpstr>Match the names of holidays with their dates. </vt:lpstr>
      <vt:lpstr>6  STATION   POSTER   “MY SCHOOL”</vt:lpstr>
      <vt:lpstr>Презентация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Пользователь Windows</dc:creator>
  <cp:lastModifiedBy>Вчитель</cp:lastModifiedBy>
  <cp:revision>108</cp:revision>
  <dcterms:created xsi:type="dcterms:W3CDTF">2017-06-14T09:14:54Z</dcterms:created>
  <dcterms:modified xsi:type="dcterms:W3CDTF">2023-11-13T19:37:18Z</dcterms:modified>
</cp:coreProperties>
</file>