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2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96" r:id="rId12"/>
    <p:sldId id="303" r:id="rId13"/>
    <p:sldId id="297" r:id="rId14"/>
    <p:sldId id="299" r:id="rId15"/>
    <p:sldId id="298" r:id="rId16"/>
    <p:sldId id="300" r:id="rId17"/>
    <p:sldId id="301" r:id="rId18"/>
    <p:sldId id="306" r:id="rId19"/>
    <p:sldId id="304" r:id="rId20"/>
    <p:sldId id="302" r:id="rId21"/>
    <p:sldId id="307" r:id="rId22"/>
    <p:sldId id="279" r:id="rId23"/>
    <p:sldId id="280" r:id="rId24"/>
    <p:sldId id="30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66"/>
    <a:srgbClr val="FF00FF"/>
    <a:srgbClr val="660033"/>
    <a:srgbClr val="FF3300"/>
    <a:srgbClr val="FF99FF"/>
    <a:srgbClr val="FF9900"/>
    <a:srgbClr val="FF6600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5F11-6BF3-4EF4-BBE7-0EF65978F00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DA774-3DED-4088-A655-9865DBFF0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A4619C-B2FC-4199-8CB1-84BB915A61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261E2F-AAE9-4CDB-8231-0FD4DE631E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kaplyasveta.ru/wp-content/uploads/2011/12/lasko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21701"/>
          <a:stretch/>
        </p:blipFill>
        <p:spPr bwMode="auto">
          <a:xfrm>
            <a:off x="251521" y="317763"/>
            <a:ext cx="8523770" cy="635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822" y="1484784"/>
            <a:ext cx="735008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4400" b="1" kern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dirty="0" smtClean="0">
                <a:latin typeface="Times New Roman"/>
                <a:ea typeface="Times New Roman"/>
                <a:cs typeface="Times New Roman"/>
              </a:rPr>
              <a:t>Образи </a:t>
            </a:r>
            <a:r>
              <a:rPr lang="uk-UA" sz="4000" b="1" dirty="0">
                <a:latin typeface="Times New Roman"/>
                <a:ea typeface="Times New Roman"/>
                <a:cs typeface="Times New Roman"/>
              </a:rPr>
              <a:t>тварин у </a:t>
            </a:r>
            <a:r>
              <a:rPr lang="uk-UA" sz="4000" b="1" dirty="0" smtClean="0">
                <a:latin typeface="Times New Roman"/>
                <a:ea typeface="Times New Roman"/>
                <a:cs typeface="Times New Roman"/>
              </a:rPr>
              <a:t>мистецтві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Анімалістичний  жанр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у скульптурі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Створення образу слона в рельєфі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(тиснення фольги)        </a:t>
            </a:r>
            <a:r>
              <a:rPr lang="uk-UA" sz="2800" b="1" i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78" y="4971653"/>
            <a:ext cx="17986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5073" y="4707146"/>
            <a:ext cx="572464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Скитиба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Василівна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Богодухівського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комплексу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заклад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школа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Чорнобаївської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селищної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ради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 скульптурі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3322"/>
            <a:ext cx="3456384" cy="3723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666" y="5444825"/>
            <a:ext cx="3096344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Григорій  Феоктистов  «Равлик»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1" y="1513322"/>
            <a:ext cx="3413246" cy="3643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5444825"/>
            <a:ext cx="3096344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 </a:t>
            </a: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Михайло  </a:t>
            </a:r>
            <a:r>
              <a:rPr lang="uk-UA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Микешин</a:t>
            </a: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«Богдан  Хмельницький»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866816"/>
            <a:ext cx="80411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 мистецтва, в якому образи дійсності відтворюють в пластичних, об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ємно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просторових формах при використанні різних матеріалів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" y="4034399"/>
            <a:ext cx="2140886" cy="202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r="10015"/>
          <a:stretch/>
        </p:blipFill>
        <p:spPr bwMode="auto">
          <a:xfrm>
            <a:off x="6228184" y="4034400"/>
            <a:ext cx="2477699" cy="2044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34400"/>
            <a:ext cx="2172394" cy="2044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z="44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Засоби виразності скульптури </a:t>
            </a:r>
            <a:r>
              <a:rPr lang="uk-UA" dirty="0" smtClean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10537"/>
            <a:ext cx="847379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36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б’єм</a:t>
            </a:r>
          </a:p>
          <a:p>
            <a:pPr marL="571500" indent="-571500">
              <a:buFontTx/>
              <a:buChar char="-"/>
            </a:pPr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Фактура (камінь, бронза, дерево, скло, </a:t>
            </a:r>
          </a:p>
          <a:p>
            <a:r>
              <a:rPr lang="uk-UA" sz="3600" kern="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порцеляна)</a:t>
            </a:r>
          </a:p>
          <a:p>
            <a:pPr marL="571500" indent="-571500">
              <a:buFontTx/>
              <a:buChar char="-"/>
            </a:pPr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Силует</a:t>
            </a:r>
          </a:p>
          <a:p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  Форма</a:t>
            </a:r>
          </a:p>
          <a:p>
            <a:r>
              <a:rPr lang="uk-UA" sz="3600" kern="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   Колір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57583"/>
            <a:ext cx="3701423" cy="308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6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uk-UA" sz="4000" b="1" cap="non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формою зображення </a:t>
            </a:r>
            <a:r>
              <a:rPr lang="uk-UA" sz="40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скульптура     буває: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56" y="1590175"/>
            <a:ext cx="1672085" cy="22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16054" r="2342" b="2935"/>
          <a:stretch/>
        </p:blipFill>
        <p:spPr bwMode="auto">
          <a:xfrm>
            <a:off x="5552020" y="4077071"/>
            <a:ext cx="1783878" cy="23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39552" y="1842631"/>
            <a:ext cx="3600400" cy="2232248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4221088"/>
            <a:ext cx="3456384" cy="2238846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рельєфна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87" y="457200"/>
            <a:ext cx="4240258" cy="1459630"/>
          </a:xfrm>
          <a:solidFill>
            <a:srgbClr val="00FFFF"/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Рельєфна </a:t>
            </a:r>
            <a:b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скульптура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643984">
            <a:off x="1840282" y="1962358"/>
            <a:ext cx="484632" cy="117641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97016" y="2204864"/>
            <a:ext cx="484632" cy="150784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161587">
            <a:off x="6566363" y="1927780"/>
            <a:ext cx="484632" cy="121792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4" y="3286299"/>
            <a:ext cx="2736304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Барельєф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4246240"/>
            <a:ext cx="3082999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Горельєф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3255507"/>
            <a:ext cx="2921253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Контррельєф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86800" cy="151216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Барельєф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зображення виступає над площиною менше, ніж на половину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об’єму   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26843" cy="44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86800" cy="136815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Горельєф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зображення виступає над площиною  більше, ніж на половину 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об’єму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3445" r="2990"/>
          <a:stretch/>
        </p:blipFill>
        <p:spPr bwMode="auto">
          <a:xfrm>
            <a:off x="2380593" y="1628800"/>
            <a:ext cx="4035973" cy="47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Контррельєф</a:t>
            </a:r>
            <a:r>
              <a:rPr lang="uk-UA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32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зображення заглиблюється в </a:t>
            </a:r>
            <a:r>
              <a:rPr lang="uk-UA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cap="none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       площину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88632" cy="45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238711" cy="243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041307" cy="266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359841"/>
            <a:ext cx="1961682" cy="27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75158"/>
            <a:ext cx="2138507" cy="190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266" y="476671"/>
            <a:ext cx="83487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Оригінальні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візерунки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фользі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інструментів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0360" y="1431158"/>
            <a:ext cx="399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оекспериментуй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17" y="2176879"/>
            <a:ext cx="4964931" cy="44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2474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Створи образ слона в техніці </a:t>
            </a:r>
            <a:r>
              <a:rPr lang="uk-UA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тиснення</a:t>
            </a:r>
          </a:p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(з фольги)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41895"/>
            <a:ext cx="4927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Практична робота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3246" cy="63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731" y="1484784"/>
            <a:ext cx="45790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Ось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бачиш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картині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Вовк 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вовчицею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сидять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Лев 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цар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звірів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– у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савані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левенятами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лежать.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Бачиш</a:t>
            </a: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іншого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звіра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зовсім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 нам 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є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незвичний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Як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назвати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жанр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робіт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? </a:t>
            </a:r>
            <a:endParaRPr lang="ru-RU" sz="24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Жанр </a:t>
            </a:r>
            <a:r>
              <a:rPr lang="ru-RU" sz="2400" dirty="0" err="1">
                <a:latin typeface="Times New Roman" pitchFamily="18" charset="0"/>
                <a:ea typeface="Arial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Arial"/>
                <a:cs typeface="Times New Roman" pitchFamily="18" charset="0"/>
              </a:rPr>
              <a:t> —…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125" y="260648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Відгадайте…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5353693"/>
            <a:ext cx="28083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анімалістичний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па, мама и конечно мы, ориги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7502"/>
            <a:ext cx="3240360" cy="229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70790"/>
            <a:ext cx="3096343" cy="246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37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8382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         </a:t>
            </a:r>
            <a:r>
              <a:rPr lang="uk-UA" sz="40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Зразок роботи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68" y="2348881"/>
            <a:ext cx="3021410" cy="289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628800"/>
            <a:ext cx="2747410" cy="26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733138" cy="260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Етапи виконання роботи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6662" y="1916832"/>
            <a:ext cx="76328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Створи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слона простим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олівцем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фольгу.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Легким натиском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утвори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обриси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слона.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Зніми малюнок із фольги та додай виразності роботі за допомогою різних ліній і точок.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02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Прийом  </a:t>
            </a:r>
            <a:b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«Мистецький  крос»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479" y="1891746"/>
            <a:ext cx="741682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— Який  жанр  називають  анімалістичним?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312" y="2405963"/>
            <a:ext cx="813690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Які є докази </a:t>
            </a: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того,  що  анімалістичний  жанр  зародився  дуже  давно?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401" y="3894929"/>
            <a:ext cx="792087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—  Хто  такий  анімаліст?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776" y="5314437"/>
            <a:ext cx="805449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 Які засоби виразності використовують анімалісти у скульптурі?</a:t>
            </a:r>
            <a:endParaRPr lang="uk-UA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401" y="458112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kern="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uk-UA" sz="2000" kern="0" dirty="0">
                <a:latin typeface="Times New Roman" pitchFamily="18" charset="0"/>
                <a:cs typeface="Times New Roman" pitchFamily="18" charset="0"/>
              </a:rPr>
              <a:t>яких  видах  образотворчого  мистецтва  може  бути  анімалістичний  жанр?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924" y="3159376"/>
            <a:ext cx="82262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Як ви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тому?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3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9482"/>
            <a:ext cx="4176464" cy="37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Список  використаних          джерел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defRPr/>
            </a:pPr>
            <a:r>
              <a:rPr lang="uk-UA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Олена Гайдамака, Наталія </a:t>
            </a:r>
            <a:r>
              <a:rPr lang="uk-UA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Лємешева</a:t>
            </a:r>
            <a:r>
              <a:rPr lang="uk-UA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Мистецтво: підручник інтегрованого курсу для 6 класу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закладів загальної середньої освіти – К.: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Генеза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2023</a:t>
            </a:r>
            <a:endParaRPr lang="uk-UA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52" y="3869554"/>
            <a:ext cx="424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www.google.com/searc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624" y="4502555"/>
            <a:ext cx="3708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 www.google.com.ua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906" y="5241219"/>
            <a:ext cx="3806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://uk.wikipedia.org/wiki</a:t>
            </a:r>
          </a:p>
        </p:txBody>
      </p:sp>
    </p:spTree>
    <p:extLst>
      <p:ext uri="{BB962C8B-B14F-4D97-AF65-F5344CB8AC3E}">
        <p14:creationId xmlns:p14="http://schemas.microsoft.com/office/powerpoint/2010/main" val="2055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38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40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     </a:t>
            </a:r>
            <a:br>
              <a:rPr lang="uk-UA" sz="40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</a:br>
            <a:r>
              <a:rPr lang="uk-UA" sz="40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</a:t>
            </a:r>
            <a:r>
              <a:rPr lang="uk-UA" sz="40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Анімалістичний  </a:t>
            </a:r>
            <a:r>
              <a:rPr lang="uk-UA" sz="49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жанр</a:t>
            </a:r>
            <a:r>
              <a:rPr lang="ru-RU" sz="49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9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095" y="11967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Анімалістичний  жанр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  художній  твір,  сюжетом  якого  є  зображення  тварин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2" y="2675766"/>
            <a:ext cx="2533650" cy="180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39" y="4077072"/>
            <a:ext cx="264372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2591"/>
            <a:ext cx="2816919" cy="194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42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39713"/>
            <a:ext cx="86137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204" y="620688"/>
            <a:ext cx="10153128" cy="838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  <a:ea typeface="+mn-ea"/>
                <a:cs typeface="+mn-cs"/>
              </a:rPr>
              <a:t>              </a:t>
            </a:r>
            <a:b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  <a:ea typeface="+mn-ea"/>
                <a:cs typeface="+mn-cs"/>
              </a:rPr>
            </a:br>
            <a:r>
              <a:rPr lang="uk-UA" sz="49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   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  історії анімалістичного</a:t>
            </a:r>
            <a:b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жанру</a:t>
            </a:r>
            <a:r>
              <a:rPr lang="ru-RU" sz="4900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900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30013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Анімалістичний жанр є найдавнішим з усіх жанрів мистецтва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8020" y="5644290"/>
            <a:ext cx="612068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Малювали на стінах печер  земляними фарбами: вугіллям,  білилом,  жовтою і червоною охрою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Пещера Ласко во Франции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494432" cy="293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39713"/>
            <a:ext cx="86137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000" dirty="0" smtClean="0">
                <a:effectLst/>
                <a:latin typeface="Franklin Gothic Medium Cond" pitchFamily="34" charset="0"/>
                <a:ea typeface="Times New Roman"/>
              </a:rPr>
              <a:t>  </a:t>
            </a:r>
            <a:r>
              <a:rPr lang="ru-RU" sz="1800" cap="none" dirty="0">
                <a:solidFill>
                  <a:prstClr val="white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cap="none" dirty="0">
                <a:solidFill>
                  <a:prstClr val="white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000" dirty="0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661248"/>
            <a:ext cx="6696744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Печера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Ляско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 Франція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5" y="908720"/>
            <a:ext cx="789664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39713"/>
            <a:ext cx="86137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48680"/>
            <a:ext cx="7992888" cy="2880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Анімалістичний  жанр </a:t>
            </a:r>
            <a:endParaRPr lang="uk-UA" sz="4400" b="1" dirty="0" smtClean="0">
              <a:ln w="1905">
                <a:noFill/>
              </a:ln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4400" b="1" dirty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є  </a:t>
            </a:r>
            <a:r>
              <a:rPr lang="uk-UA" sz="4400" b="1" dirty="0" smtClean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 різних </a:t>
            </a:r>
            <a:r>
              <a:rPr lang="uk-UA" sz="4400" b="1" dirty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4400" b="1" dirty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4400" b="1" dirty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uk-UA" sz="4400" b="1" dirty="0" smtClean="0">
                <a:ln w="1905">
                  <a:noFill/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видах  мистецтва:</a:t>
            </a:r>
            <a:endParaRPr lang="ru-RU" sz="4400" dirty="0">
              <a:ln w="190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06896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—  </a:t>
            </a:r>
            <a:r>
              <a:rPr kumimoji="0" lang="uk-UA" sz="3600" b="1" i="0" u="none" strike="noStrike" kern="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графіці;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—  </a:t>
            </a:r>
            <a:r>
              <a:rPr kumimoji="0" lang="uk-UA" sz="3600" b="1" i="0" u="none" strike="noStrike" kern="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живописі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kern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—  скульптурі;</a:t>
            </a:r>
            <a:endParaRPr kumimoji="0" lang="uk-UA" sz="3600" b="1" i="0" u="none" strike="noStrike" kern="0" cap="none" spc="0" normalizeH="0" baseline="0" noProof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uk-UA" sz="3600" b="1" i="0" u="none" strike="noStrike" kern="0" cap="none" spc="0" normalizeH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декоративно-прикладному</a:t>
            </a:r>
            <a:endParaRPr kumimoji="0" lang="uk-UA" sz="3600" b="1" i="0" u="none" strike="noStrike" kern="0" cap="none" spc="0" normalizeH="0" baseline="0" noProof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uk-UA" sz="36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мистецтві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39713"/>
            <a:ext cx="86137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        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 графіці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159" y="4999763"/>
            <a:ext cx="3923944" cy="9009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Анна  Головіна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«Весна»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869" y="4999763"/>
            <a:ext cx="4184312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Всеволод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Аверін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«Телята»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69" y="1825358"/>
            <a:ext cx="4184312" cy="297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D:\Диск3 частина1\03\Графіка\малюнок\анімалістика. графіка\анна головіна. вес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9" y="1825358"/>
            <a:ext cx="3972554" cy="297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39713"/>
            <a:ext cx="86137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         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 живописі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2" y="1772816"/>
            <a:ext cx="3288024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63" y="5373216"/>
            <a:ext cx="3022163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Альбрехт</a:t>
            </a: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Дюрер</a:t>
            </a:r>
            <a:r>
              <a:rPr lang="uk-UA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«Заєць»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507" y="5360680"/>
            <a:ext cx="3957012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Франс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Снейдерс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«Вдале  полювання»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8" y="1916832"/>
            <a:ext cx="411744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713"/>
            <a:ext cx="862012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          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uk-UA" sz="4900" b="1" cap="none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декоративно-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прикладному  мистецтві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0236" y="5733256"/>
            <a:ext cx="3888432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Segoe Print" pitchFamily="2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Микола  Білик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«Посудина  у  формі  бика»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5699893"/>
            <a:ext cx="3206928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Марія Приймаченко  </a:t>
            </a:r>
          </a:p>
          <a:p>
            <a:pPr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«Чорний звір»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572"/>
            <a:ext cx="3528392" cy="3513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9" y="2848004"/>
            <a:ext cx="3128578" cy="230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1388</TotalTime>
  <Words>493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                       </vt:lpstr>
      <vt:lpstr>               Анімалістичний  жанр </vt:lpstr>
      <vt:lpstr>                      З  історії анімалістичного                            жанру </vt:lpstr>
      <vt:lpstr>   </vt:lpstr>
      <vt:lpstr>Презентация PowerPoint</vt:lpstr>
      <vt:lpstr>                  У  графіці</vt:lpstr>
      <vt:lpstr>                   В  живописі</vt:lpstr>
      <vt:lpstr>                  В  декоративно-          прикладному  мистецтві</vt:lpstr>
      <vt:lpstr>        У  скульптурі</vt:lpstr>
      <vt:lpstr>Презентация PowerPoint</vt:lpstr>
      <vt:lpstr>   Засоби виразності скульптури      </vt:lpstr>
      <vt:lpstr>За формою зображення скульптура     буває:</vt:lpstr>
      <vt:lpstr>      Рельєфна      скульптура</vt:lpstr>
      <vt:lpstr>Презентация PowerPoint</vt:lpstr>
      <vt:lpstr>Презентация PowerPoint</vt:lpstr>
      <vt:lpstr>Контррельєф - зображення заглиблюється в                            площину</vt:lpstr>
      <vt:lpstr>Презентация PowerPoint</vt:lpstr>
      <vt:lpstr>Презентация PowerPoint</vt:lpstr>
      <vt:lpstr>          Зразок роботи</vt:lpstr>
      <vt:lpstr>       Етапи виконання роботи</vt:lpstr>
      <vt:lpstr>                         Прийом              «Мистецький  крос»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Анімалістичний  жанр  та  його  особливості</dc:title>
  <dc:creator>Нина</dc:creator>
  <cp:lastModifiedBy>Нина</cp:lastModifiedBy>
  <cp:revision>218</cp:revision>
  <dcterms:created xsi:type="dcterms:W3CDTF">2016-02-12T17:23:35Z</dcterms:created>
  <dcterms:modified xsi:type="dcterms:W3CDTF">2023-11-29T11:33:14Z</dcterms:modified>
</cp:coreProperties>
</file>