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307" r:id="rId5"/>
    <p:sldId id="304" r:id="rId6"/>
    <p:sldId id="305" r:id="rId7"/>
    <p:sldId id="306" r:id="rId8"/>
    <p:sldId id="308" r:id="rId9"/>
    <p:sldId id="309" r:id="rId10"/>
    <p:sldId id="289" r:id="rId11"/>
    <p:sldId id="265" r:id="rId12"/>
    <p:sldId id="266" r:id="rId13"/>
    <p:sldId id="263" r:id="rId14"/>
    <p:sldId id="294" r:id="rId15"/>
    <p:sldId id="290" r:id="rId16"/>
    <p:sldId id="271" r:id="rId17"/>
    <p:sldId id="268" r:id="rId18"/>
    <p:sldId id="276" r:id="rId19"/>
    <p:sldId id="313" r:id="rId20"/>
    <p:sldId id="292" r:id="rId21"/>
    <p:sldId id="303" r:id="rId22"/>
    <p:sldId id="284" r:id="rId23"/>
    <p:sldId id="285" r:id="rId24"/>
    <p:sldId id="269" r:id="rId25"/>
    <p:sldId id="273" r:id="rId26"/>
    <p:sldId id="291" r:id="rId27"/>
    <p:sldId id="274" r:id="rId28"/>
    <p:sldId id="297" r:id="rId29"/>
    <p:sldId id="283" r:id="rId30"/>
    <p:sldId id="316" r:id="rId31"/>
    <p:sldId id="287" r:id="rId32"/>
    <p:sldId id="286" r:id="rId33"/>
    <p:sldId id="278" r:id="rId34"/>
    <p:sldId id="279" r:id="rId35"/>
    <p:sldId id="311" r:id="rId36"/>
    <p:sldId id="310" r:id="rId37"/>
    <p:sldId id="314" r:id="rId38"/>
    <p:sldId id="262" r:id="rId39"/>
    <p:sldId id="282" r:id="rId40"/>
    <p:sldId id="31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5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51C3-6058-47FB-AD14-EC5F0361487A}" type="datetimeFigureOut">
              <a:rPr lang="uk-UA" smtClean="0"/>
              <a:pPr/>
              <a:t>15.11.2023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04099-6D0A-4486-8C91-9CC71416293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3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04099-6D0A-4486-8C91-9CC714162930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103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3.bp.blogspot.com/-SSuD1F8kZ50/TuZbaaqCmoI/AAAAAAAAAyk/nYZTZoFvg-o/s1600/%D1%87%D0%B5%D1%80%D0%B5%D0%BC%D1%88%D0%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800199"/>
          </a:xfrm>
        </p:spPr>
        <p:txBody>
          <a:bodyPr/>
          <a:lstStyle/>
          <a:p>
            <a:r>
              <a:rPr lang="uk-UA" dirty="0" smtClean="0"/>
              <a:t>Міні – </a:t>
            </a:r>
            <a:r>
              <a:rPr lang="uk-UA" dirty="0" err="1" smtClean="0"/>
              <a:t>проєкт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« Не зривай первоцвітів »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7030A0"/>
                </a:solidFill>
              </a:rPr>
              <a:t>Презентація</a:t>
            </a:r>
            <a:br>
              <a:rPr lang="uk-UA" sz="5400" b="1" dirty="0">
                <a:solidFill>
                  <a:srgbClr val="7030A0"/>
                </a:solidFill>
              </a:rPr>
            </a:br>
            <a:r>
              <a:rPr lang="uk-UA" sz="5400" b="1" dirty="0">
                <a:solidFill>
                  <a:srgbClr val="7030A0"/>
                </a:solidFill>
              </a:rPr>
              <a:t> проведеної роботи</a:t>
            </a:r>
            <a:r>
              <a:rPr lang="uk-UA" sz="5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                    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6910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97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                                      Загадки 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505090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876" y="2780928"/>
            <a:ext cx="2389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Підсніжник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836712"/>
            <a:ext cx="5760640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/>
              <a:t>Пе</a:t>
            </a:r>
            <a:r>
              <a:rPr lang="uk-UA" sz="3200" b="1" dirty="0" smtClean="0">
                <a:solidFill>
                  <a:prstClr val="black"/>
                </a:solidFill>
              </a:rPr>
              <a:t>Перші </a:t>
            </a:r>
            <a:r>
              <a:rPr lang="uk-UA" sz="3200" b="1" dirty="0">
                <a:solidFill>
                  <a:prstClr val="black"/>
                </a:solidFill>
              </a:rPr>
              <a:t>квіти проростають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З цибулиночок малих,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Кожну весну зустрічають,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Розпізнайте, діти, їх.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Я той сніг колю « голками</a:t>
            </a:r>
            <a:r>
              <a:rPr lang="uk-UA" sz="3200" b="1" dirty="0" smtClean="0">
                <a:solidFill>
                  <a:prstClr val="black"/>
                </a:solidFill>
              </a:rPr>
              <a:t>»-</a:t>
            </a:r>
            <a:endParaRPr lang="uk-UA" sz="32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Зелененькими листками,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Білу квітку вивільняю -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В ноги </a:t>
            </a:r>
            <a:r>
              <a:rPr lang="uk-UA" sz="3200" b="1" dirty="0" smtClean="0">
                <a:solidFill>
                  <a:prstClr val="black"/>
                </a:solidFill>
              </a:rPr>
              <a:t>березню схиляю.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2044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127" y="1340768"/>
            <a:ext cx="4312889" cy="484096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772816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Пролісок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244334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endParaRPr lang="uk-UA" sz="3200" b="1" dirty="0">
              <a:solidFill>
                <a:srgbClr val="FF0000"/>
              </a:solidFill>
            </a:endParaRPr>
          </a:p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Ряст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251520" y="260648"/>
            <a:ext cx="5544616" cy="6336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Ну а я за ним у квітні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Голубим намистом квітну.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Не одну вже квітку маю –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Сім до неба підіймаю.</a:t>
            </a:r>
          </a:p>
          <a:p>
            <a:pPr lvl="0">
              <a:spcBef>
                <a:spcPct val="20000"/>
              </a:spcBef>
            </a:pPr>
            <a:endParaRPr lang="uk-UA" sz="32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 Я на інших геть не схожий: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Кучерявий та пригожий.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Постелю під голе віття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Фіолетові суцвіття.</a:t>
            </a:r>
          </a:p>
        </p:txBody>
      </p:sp>
    </p:spTree>
    <p:extLst>
      <p:ext uri="{BB962C8B-B14F-4D97-AF65-F5344CB8AC3E}">
        <p14:creationId xmlns:p14="http://schemas.microsoft.com/office/powerpoint/2010/main" val="27938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 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1187"/>
            <a:ext cx="3682752" cy="4204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62880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Кульбаба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7238" y="4081002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b="1" dirty="0" smtClean="0">
              <a:solidFill>
                <a:srgbClr val="FF000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Сон-трава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4932040" cy="6048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Сонечко в траві зійшло,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Усміхнулось, розцвіло,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Потім стало біле-біле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І за вітром полетіло.  </a:t>
            </a:r>
          </a:p>
          <a:p>
            <a:pPr lvl="0">
              <a:spcBef>
                <a:spcPct val="20000"/>
              </a:spcBef>
            </a:pPr>
            <a:r>
              <a:rPr lang="uk-UA" sz="3200" b="1" dirty="0" smtClean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uk-UA" sz="3200" b="1" dirty="0" smtClean="0">
                <a:solidFill>
                  <a:prstClr val="black"/>
                </a:solidFill>
              </a:rPr>
              <a:t> </a:t>
            </a:r>
            <a:r>
              <a:rPr lang="uk-UA" sz="3200" b="1" dirty="0">
                <a:solidFill>
                  <a:prstClr val="black"/>
                </a:solidFill>
              </a:rPr>
              <a:t>Що за квітка така? 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І від неї дрімота.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А сама не спить,</a:t>
            </a:r>
          </a:p>
          <a:p>
            <a:pPr lvl="0">
              <a:spcBef>
                <a:spcPct val="20000"/>
              </a:spcBef>
            </a:pPr>
            <a:r>
              <a:rPr lang="uk-UA" sz="3200" b="1" dirty="0">
                <a:solidFill>
                  <a:prstClr val="black"/>
                </a:solidFill>
              </a:rPr>
              <a:t>Весняним цвітом всіх манить.</a:t>
            </a:r>
          </a:p>
        </p:txBody>
      </p:sp>
    </p:spTree>
    <p:extLst>
      <p:ext uri="{BB962C8B-B14F-4D97-AF65-F5344CB8AC3E}">
        <p14:creationId xmlns:p14="http://schemas.microsoft.com/office/powerpoint/2010/main" val="11713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4"/>
            <a:ext cx="3816424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000" dirty="0" smtClean="0"/>
              <a:t>.</a:t>
            </a:r>
            <a:endParaRPr lang="uk-UA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844824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      Барвінок </a:t>
            </a:r>
            <a:endParaRPr lang="uk-UA" sz="3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398822"/>
            <a:ext cx="3473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sz="3000" b="1" dirty="0" smtClean="0">
                <a:solidFill>
                  <a:srgbClr val="FF0000"/>
                </a:solidFill>
              </a:rPr>
              <a:t>           Конвалія </a:t>
            </a:r>
            <a:endParaRPr lang="uk-UA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3618" y="2749567"/>
            <a:ext cx="436234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                                    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</a:t>
            </a:r>
            <a:r>
              <a:rPr lang="uk-UA" sz="3000" b="1" dirty="0" smtClean="0">
                <a:solidFill>
                  <a:srgbClr val="FF0000"/>
                </a:solidFill>
              </a:rPr>
              <a:t>Мати-й-мачуха</a:t>
            </a:r>
            <a:endParaRPr lang="uk-UA" sz="3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35970"/>
            <a:ext cx="5400600" cy="64333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Лист зелений і міцний,</a:t>
            </a:r>
          </a:p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Сніг для нього не страшний,</a:t>
            </a:r>
          </a:p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А коли весну стрічає,</a:t>
            </a:r>
          </a:p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Сині очі розкриває.</a:t>
            </a:r>
          </a:p>
          <a:p>
            <a:pPr lvl="0">
              <a:spcBef>
                <a:spcPct val="20000"/>
              </a:spcBef>
            </a:pPr>
            <a:endParaRPr lang="uk-UA" sz="30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Намистинок разочок </a:t>
            </a:r>
          </a:p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Зачепився за листочок.</a:t>
            </a:r>
          </a:p>
          <a:p>
            <a:pPr lvl="0">
              <a:spcBef>
                <a:spcPct val="20000"/>
              </a:spcBef>
            </a:pPr>
            <a:endParaRPr lang="uk-UA" sz="30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Чорна земля,голі поля,</a:t>
            </a:r>
          </a:p>
          <a:p>
            <a:pPr lvl="0">
              <a:spcBef>
                <a:spcPct val="20000"/>
              </a:spcBef>
            </a:pPr>
            <a:r>
              <a:rPr lang="uk-UA" sz="3000" b="1" dirty="0">
                <a:solidFill>
                  <a:prstClr val="black"/>
                </a:solidFill>
              </a:rPr>
              <a:t>Золотом сяють квіти здаля.</a:t>
            </a:r>
          </a:p>
        </p:txBody>
      </p:sp>
    </p:spTree>
    <p:extLst>
      <p:ext uri="{BB962C8B-B14F-4D97-AF65-F5344CB8AC3E}">
        <p14:creationId xmlns:p14="http://schemas.microsoft.com/office/powerpoint/2010/main" val="16373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3456384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smtClean="0">
                <a:solidFill>
                  <a:srgbClr val="FF0000"/>
                </a:solidFill>
              </a:rPr>
              <a:t>Первоцвіти – безцінний дар природи </a:t>
            </a:r>
            <a:r>
              <a:rPr lang="uk-UA" sz="6000" b="1" dirty="0">
                <a:solidFill>
                  <a:srgbClr val="FF0000"/>
                </a:solidFill>
              </a:rPr>
              <a:t/>
            </a:r>
            <a:br>
              <a:rPr lang="uk-UA" sz="6000" b="1" dirty="0">
                <a:solidFill>
                  <a:srgbClr val="FF0000"/>
                </a:solidFill>
              </a:rPr>
            </a:b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39"/>
            <a:ext cx="8229600" cy="86409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12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uk-UA" sz="4800" b="1" dirty="0" smtClean="0">
                <a:solidFill>
                  <a:srgbClr val="7030A0"/>
                </a:solidFill>
              </a:rPr>
              <a:t> Мати-й-мачуха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5"/>
            <a:ext cx="617036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dirty="0"/>
          </a:p>
        </p:txBody>
      </p:sp>
      <p:pic>
        <p:nvPicPr>
          <p:cNvPr id="4" name="Объект 3" descr="Весняні квіти мати-й-мачухи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60648"/>
            <a:ext cx="456386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 rot="21304903">
            <a:off x="192166" y="1675353"/>
            <a:ext cx="4794447" cy="50171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</a:rPr>
              <a:t> Тільки </a:t>
            </a:r>
            <a:r>
              <a:rPr lang="uk-UA" sz="3200" dirty="0">
                <a:solidFill>
                  <a:prstClr val="black"/>
                </a:solidFill>
              </a:rPr>
              <a:t>сонечко пригріло,</a:t>
            </a:r>
          </a:p>
          <a:p>
            <a:pPr lvl="0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</a:rPr>
              <a:t>Мати-й-мачуха з'явилась.</a:t>
            </a:r>
          </a:p>
          <a:p>
            <a:pPr lvl="0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</a:rPr>
              <a:t>Серед чорної землі</a:t>
            </a:r>
          </a:p>
          <a:p>
            <a:pPr lvl="0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</a:rPr>
              <a:t>Сяють сонечки </a:t>
            </a:r>
            <a:r>
              <a:rPr lang="uk-UA" sz="3200" dirty="0" smtClean="0">
                <a:solidFill>
                  <a:prstClr val="black"/>
                </a:solidFill>
              </a:rPr>
              <a:t>малі. *Декоративна</a:t>
            </a:r>
            <a:r>
              <a:rPr lang="uk-UA" sz="3200" dirty="0">
                <a:solidFill>
                  <a:prstClr val="black"/>
                </a:solidFill>
              </a:rPr>
              <a:t>, лікарська і медоносна рослина.</a:t>
            </a:r>
          </a:p>
        </p:txBody>
      </p:sp>
    </p:spTree>
    <p:extLst>
      <p:ext uri="{BB962C8B-B14F-4D97-AF65-F5344CB8AC3E}">
        <p14:creationId xmlns:p14="http://schemas.microsoft.com/office/powerpoint/2010/main" val="24956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         </a:t>
            </a:r>
            <a:r>
              <a:rPr lang="uk-UA" sz="6000" b="1" dirty="0" smtClean="0">
                <a:solidFill>
                  <a:srgbClr val="7030A0"/>
                </a:solidFill>
              </a:rPr>
              <a:t>Ряст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780928"/>
            <a:ext cx="5184576" cy="3229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 </a:t>
            </a:r>
            <a:endParaRPr lang="uk-UA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16" y="260648"/>
            <a:ext cx="4176464" cy="453650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21227753">
            <a:off x="251520" y="1556792"/>
            <a:ext cx="3866728" cy="4226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uk-UA" sz="36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uk-UA" sz="3600" dirty="0" smtClean="0">
                <a:solidFill>
                  <a:prstClr val="black"/>
                </a:solidFill>
              </a:rPr>
              <a:t>Вітерець </a:t>
            </a:r>
            <a:r>
              <a:rPr lang="uk-UA" sz="3600" dirty="0">
                <a:solidFill>
                  <a:prstClr val="black"/>
                </a:solidFill>
              </a:rPr>
              <a:t>зиму розтряс.</a:t>
            </a:r>
          </a:p>
          <a:p>
            <a:pPr lvl="0">
              <a:spcBef>
                <a:spcPct val="20000"/>
              </a:spcBef>
            </a:pPr>
            <a:r>
              <a:rPr lang="uk-UA" sz="3600" dirty="0">
                <a:solidFill>
                  <a:prstClr val="black"/>
                </a:solidFill>
              </a:rPr>
              <a:t>І в лісочку на горбочку</a:t>
            </a:r>
          </a:p>
          <a:p>
            <a:pPr lvl="0">
              <a:spcBef>
                <a:spcPct val="20000"/>
              </a:spcBef>
            </a:pPr>
            <a:r>
              <a:rPr lang="uk-UA" sz="3600" dirty="0">
                <a:solidFill>
                  <a:prstClr val="black"/>
                </a:solidFill>
              </a:rPr>
              <a:t>Виріс ряст, синій ряст.</a:t>
            </a:r>
          </a:p>
          <a:p>
            <a:pPr lvl="0">
              <a:spcBef>
                <a:spcPct val="20000"/>
              </a:spcBef>
            </a:pPr>
            <a:r>
              <a:rPr lang="uk-UA" sz="3600" dirty="0">
                <a:solidFill>
                  <a:prstClr val="black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38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7030A0"/>
                </a:solidFill>
              </a:rPr>
              <a:t>              </a:t>
            </a:r>
            <a:r>
              <a:rPr lang="uk-UA" sz="5300" b="1" dirty="0" smtClean="0">
                <a:solidFill>
                  <a:srgbClr val="7030A0"/>
                </a:solidFill>
              </a:rPr>
              <a:t>Первоцвіт 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3312368" cy="448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 </a:t>
            </a:r>
            <a:endParaRPr lang="uk-UA" sz="2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2800" dirty="0"/>
          </a:p>
          <a:p>
            <a:pPr marL="0" indent="0">
              <a:spcBef>
                <a:spcPts val="0"/>
              </a:spcBef>
              <a:buNone/>
            </a:pPr>
            <a:endParaRPr lang="uk-UA" sz="2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2800" dirty="0"/>
          </a:p>
          <a:p>
            <a:pPr marL="0" indent="0">
              <a:spcBef>
                <a:spcPts val="0"/>
              </a:spcBef>
              <a:buNone/>
            </a:pPr>
            <a:endParaRPr lang="uk-UA" sz="2800" dirty="0" smtClean="0"/>
          </a:p>
          <a:p>
            <a:endParaRPr lang="uk-UA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136" y="188640"/>
            <a:ext cx="3103355" cy="43924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2974" y="918392"/>
            <a:ext cx="5472608" cy="5949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uk-UA" sz="26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uk-UA" sz="2600" dirty="0" smtClean="0">
                <a:solidFill>
                  <a:prstClr val="black"/>
                </a:solidFill>
              </a:rPr>
              <a:t>Знають </a:t>
            </a:r>
            <a:r>
              <a:rPr lang="uk-UA" sz="2600" dirty="0">
                <a:solidFill>
                  <a:prstClr val="black"/>
                </a:solidFill>
              </a:rPr>
              <a:t>люди з давніх літ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Дивну квітку первоцвіт.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Він квітневою порою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Пробивається на світ.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Духмяний аромат медовий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Дарує всім в ці дні чудові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Людей від багатьох недуг зціляє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Росте на луках, в лісі, в гаї.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Для ліків бережно збирайте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Але з корінням не зривайте.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Прошу, шануйте його люди,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Тоді здоров’я вам прибуде.</a:t>
            </a:r>
          </a:p>
          <a:p>
            <a:pPr lvl="0">
              <a:spcBef>
                <a:spcPct val="20000"/>
              </a:spcBef>
            </a:pPr>
            <a:r>
              <a:rPr lang="uk-UA" sz="26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76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5400" dirty="0" smtClean="0"/>
              <a:t>   </a:t>
            </a:r>
            <a:r>
              <a:rPr lang="uk-UA" sz="5400" b="1" dirty="0" smtClean="0">
                <a:solidFill>
                  <a:srgbClr val="7030A0"/>
                </a:solidFill>
              </a:rPr>
              <a:t>Печіночниця 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068961"/>
            <a:ext cx="2592288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35668" y="188640"/>
            <a:ext cx="3686995" cy="496855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21082168">
            <a:off x="467544" y="1628800"/>
            <a:ext cx="4392488" cy="4005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4400" dirty="0">
                <a:solidFill>
                  <a:prstClr val="black"/>
                </a:solidFill>
              </a:rPr>
              <a:t>Декоративна, </a:t>
            </a:r>
            <a:r>
              <a:rPr lang="uk-UA" sz="4400" dirty="0">
                <a:solidFill>
                  <a:prstClr val="black"/>
                </a:solidFill>
              </a:rPr>
              <a:t>лікарська </a:t>
            </a:r>
            <a:r>
              <a:rPr lang="uk-UA" sz="4400" dirty="0" smtClean="0">
                <a:solidFill>
                  <a:prstClr val="black"/>
                </a:solidFill>
              </a:rPr>
              <a:t>рослина.</a:t>
            </a:r>
            <a:endParaRPr lang="uk-UA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uk-UA" sz="3600" dirty="0" smtClean="0">
                <a:solidFill>
                  <a:srgbClr val="FF0000"/>
                </a:solidFill>
              </a:rPr>
              <a:t>Ліс –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це ніби </a:t>
            </a:r>
            <a:r>
              <a:rPr lang="ru-RU" sz="3600" dirty="0" smtClean="0">
                <a:solidFill>
                  <a:srgbClr val="FF0000"/>
                </a:solidFill>
              </a:rPr>
              <a:t>родина</a:t>
            </a:r>
            <a:r>
              <a:rPr lang="ru-RU" sz="3600" dirty="0">
                <a:solidFill>
                  <a:srgbClr val="FF0000"/>
                </a:solidFill>
              </a:rPr>
              <a:t>,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де </a:t>
            </a:r>
            <a:r>
              <a:rPr lang="uk-UA" sz="3600" dirty="0" smtClean="0">
                <a:solidFill>
                  <a:srgbClr val="FF0000"/>
                </a:solidFill>
              </a:rPr>
              <a:t>втрата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одного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з </a:t>
            </a:r>
            <a:r>
              <a:rPr lang="uk-UA" sz="3600" dirty="0" smtClean="0">
                <a:solidFill>
                  <a:srgbClr val="FF0000"/>
                </a:solidFill>
              </a:rPr>
              <a:t>членів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uk-UA" sz="3600" dirty="0" smtClean="0">
                <a:solidFill>
                  <a:srgbClr val="FF0000"/>
                </a:solidFill>
              </a:rPr>
              <a:t>руйнує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її.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3312368" cy="43533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7000" b="1" dirty="0" smtClean="0">
                <a:solidFill>
                  <a:srgbClr val="CC00CC"/>
                </a:solidFill>
              </a:rPr>
              <a:t>Проблема :</a:t>
            </a:r>
          </a:p>
          <a:p>
            <a:r>
              <a:rPr lang="uk-UA" sz="7000" dirty="0" smtClean="0"/>
              <a:t>Винищення первоцвітів</a:t>
            </a:r>
            <a:r>
              <a:rPr lang="uk-UA" sz="5100" dirty="0" smtClean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944" y="1484784"/>
            <a:ext cx="4618856" cy="50405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rgbClr val="CC00CC"/>
                </a:solidFill>
              </a:rPr>
              <a:t> </a:t>
            </a:r>
            <a:r>
              <a:rPr lang="uk-UA" sz="7000" b="1" dirty="0" smtClean="0">
                <a:solidFill>
                  <a:srgbClr val="CC00CC"/>
                </a:solidFill>
              </a:rPr>
              <a:t>Мета </a:t>
            </a:r>
            <a:r>
              <a:rPr lang="uk-UA" sz="7000" b="1" dirty="0" err="1" smtClean="0">
                <a:solidFill>
                  <a:srgbClr val="CC00CC"/>
                </a:solidFill>
              </a:rPr>
              <a:t>проєкту</a:t>
            </a:r>
            <a:r>
              <a:rPr lang="uk-UA" sz="7000" b="1" dirty="0" smtClean="0">
                <a:solidFill>
                  <a:srgbClr val="CC00CC"/>
                </a:solidFill>
              </a:rPr>
              <a:t> </a:t>
            </a:r>
            <a:r>
              <a:rPr lang="uk-UA" sz="7000" b="1" dirty="0" smtClean="0">
                <a:solidFill>
                  <a:srgbClr val="CC00CC"/>
                </a:solidFill>
              </a:rPr>
              <a:t>: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</a:t>
            </a:r>
            <a:r>
              <a:rPr lang="uk-UA" sz="4400" b="1" dirty="0" smtClean="0"/>
              <a:t>розширити знання учнів про рослини-первоцвіти своєї місцевості,  їх цілющі властивості; </a:t>
            </a:r>
          </a:p>
          <a:p>
            <a:pPr marL="0" indent="0">
              <a:buNone/>
            </a:pPr>
            <a:r>
              <a:rPr lang="uk-UA" sz="4400" b="1" dirty="0" smtClean="0"/>
              <a:t>    вчити розпізнавати їх у природі;  виховувати  бережливе ставлення до цих рослин;</a:t>
            </a:r>
          </a:p>
          <a:p>
            <a:pPr marL="0" indent="0">
              <a:buNone/>
            </a:pPr>
            <a:r>
              <a:rPr lang="uk-UA" sz="4400" b="1" dirty="0" smtClean="0"/>
              <a:t>   розвивати екологічну культуру;</a:t>
            </a:r>
            <a:endParaRPr lang="uk-UA" sz="4400" b="1" i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uk-UA" sz="4400" b="1" dirty="0" smtClean="0"/>
              <a:t>   залучити </a:t>
            </a:r>
            <a:r>
              <a:rPr lang="uk-UA" sz="4400" b="1" dirty="0"/>
              <a:t>дітей до самостійного пошуку цікавих матеріалів про </a:t>
            </a:r>
            <a:r>
              <a:rPr lang="uk-UA" sz="4400" b="1" dirty="0" smtClean="0"/>
              <a:t>рослини;</a:t>
            </a:r>
            <a:endParaRPr lang="uk-UA" sz="4400" b="1" dirty="0"/>
          </a:p>
          <a:p>
            <a:pPr marL="0" indent="0">
              <a:buNone/>
            </a:pPr>
            <a:r>
              <a:rPr lang="uk-UA" sz="4400" b="1" dirty="0" smtClean="0"/>
              <a:t>   розвивати </a:t>
            </a:r>
            <a:r>
              <a:rPr lang="uk-UA" sz="4400" b="1" dirty="0"/>
              <a:t>вміння працювати в групі, взаємодіяти з партнером, колективно планувати </a:t>
            </a:r>
            <a:r>
              <a:rPr lang="uk-UA" sz="4400" b="1" dirty="0" smtClean="0"/>
              <a:t>роботу,</a:t>
            </a:r>
            <a:endParaRPr lang="uk-UA" sz="4400" b="1" dirty="0"/>
          </a:p>
          <a:p>
            <a:pPr marL="0" indent="0">
              <a:buNone/>
            </a:pPr>
            <a:r>
              <a:rPr lang="uk-UA" sz="4400" b="1" dirty="0" smtClean="0"/>
              <a:t>  вміло </a:t>
            </a:r>
            <a:r>
              <a:rPr lang="uk-UA" sz="4400" b="1" dirty="0"/>
              <a:t>презентувати свої роботи. </a:t>
            </a:r>
            <a:endParaRPr lang="ru-RU" sz="4400" b="1" dirty="0"/>
          </a:p>
          <a:p>
            <a:pPr marL="0" indent="0">
              <a:buNone/>
            </a:pPr>
            <a:endParaRPr lang="uk-UA" sz="4400" b="1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640621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5400" dirty="0" smtClean="0"/>
              <a:t>        </a:t>
            </a:r>
            <a:r>
              <a:rPr lang="uk-UA" sz="5400" b="1" dirty="0" smtClean="0">
                <a:solidFill>
                  <a:srgbClr val="7030A0"/>
                </a:solidFill>
              </a:rPr>
              <a:t>Пшінка </a:t>
            </a:r>
            <a:br>
              <a:rPr lang="uk-UA" sz="5400" b="1" dirty="0" smtClean="0">
                <a:solidFill>
                  <a:srgbClr val="7030A0"/>
                </a:solidFill>
              </a:rPr>
            </a:br>
            <a:r>
              <a:rPr lang="uk-UA" sz="5400" b="1" dirty="0" smtClean="0">
                <a:solidFill>
                  <a:srgbClr val="7030A0"/>
                </a:solidFill>
              </a:rPr>
              <a:t>       звичайна 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140967"/>
            <a:ext cx="3456384" cy="29075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/>
              <a:t> </a:t>
            </a:r>
            <a:endParaRPr lang="uk-UA" sz="3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064" y="260648"/>
            <a:ext cx="3816425" cy="421246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700808"/>
            <a:ext cx="5184576" cy="4824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uk-UA" sz="3600" dirty="0" smtClean="0">
                <a:solidFill>
                  <a:prstClr val="black"/>
                </a:solidFill>
              </a:rPr>
              <a:t>Багаторічна весняна квітка.</a:t>
            </a:r>
          </a:p>
          <a:p>
            <a:pPr lvl="0">
              <a:lnSpc>
                <a:spcPct val="120000"/>
              </a:lnSpc>
            </a:pPr>
            <a:r>
              <a:rPr lang="uk-UA" sz="3600" dirty="0" smtClean="0">
                <a:solidFill>
                  <a:prstClr val="black"/>
                </a:solidFill>
              </a:rPr>
              <a:t>Це харчова, медоносна</a:t>
            </a:r>
            <a:r>
              <a:rPr lang="uk-UA" sz="3600" dirty="0">
                <a:solidFill>
                  <a:prstClr val="black"/>
                </a:solidFill>
              </a:rPr>
              <a:t>, лікарська, отруйна, декоративна рослина.</a:t>
            </a:r>
          </a:p>
        </p:txBody>
      </p:sp>
    </p:spTree>
    <p:extLst>
      <p:ext uri="{BB962C8B-B14F-4D97-AF65-F5344CB8AC3E}">
        <p14:creationId xmlns:p14="http://schemas.microsoft.com/office/powerpoint/2010/main" val="24436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11144" cy="1084982"/>
          </a:xfrm>
        </p:spPr>
        <p:txBody>
          <a:bodyPr>
            <a:normAutofit/>
          </a:bodyPr>
          <a:lstStyle/>
          <a:p>
            <a:pPr algn="l"/>
            <a:r>
              <a:rPr lang="uk-UA" sz="5400" dirty="0" smtClean="0"/>
              <a:t>    </a:t>
            </a:r>
            <a:r>
              <a:rPr lang="uk-UA" sz="5400" b="1" dirty="0" smtClean="0">
                <a:solidFill>
                  <a:srgbClr val="7030A0"/>
                </a:solidFill>
              </a:rPr>
              <a:t>Маргаритка</a:t>
            </a:r>
            <a:r>
              <a:rPr lang="uk-UA" sz="5400" dirty="0" smtClean="0"/>
              <a:t> 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284984"/>
            <a:ext cx="2952328" cy="12241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72" y="692696"/>
            <a:ext cx="3690579" cy="49685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20770653">
            <a:off x="467544" y="1844822"/>
            <a:ext cx="4752528" cy="30963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600" dirty="0" smtClean="0">
                <a:solidFill>
                  <a:prstClr val="black"/>
                </a:solidFill>
              </a:rPr>
              <a:t> Цвіте </a:t>
            </a:r>
            <a:r>
              <a:rPr lang="uk-UA" sz="3600" dirty="0">
                <a:solidFill>
                  <a:prstClr val="black"/>
                </a:solidFill>
              </a:rPr>
              <a:t>з перших весняних днів до глибокої осені. </a:t>
            </a:r>
          </a:p>
        </p:txBody>
      </p:sp>
    </p:spTree>
    <p:extLst>
      <p:ext uri="{BB962C8B-B14F-4D97-AF65-F5344CB8AC3E}">
        <p14:creationId xmlns:p14="http://schemas.microsoft.com/office/powerpoint/2010/main" val="20441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rgbClr val="7030A0"/>
                </a:solidFill>
              </a:rPr>
              <a:t>   </a:t>
            </a:r>
            <a:r>
              <a:rPr lang="uk-UA" sz="4800" b="1" dirty="0" smtClean="0">
                <a:solidFill>
                  <a:srgbClr val="7030A0"/>
                </a:solidFill>
              </a:rPr>
              <a:t>Гусяча цибулька 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3284984"/>
            <a:ext cx="2520280" cy="28411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6" name="Рисунок 5" descr="Весняні квіти гусячої цибуль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6684"/>
            <a:ext cx="3295253" cy="47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340768"/>
            <a:ext cx="5040560" cy="5234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Ранньовесняні  рослини, які після цвітіння ховаються під землею до наступної весни.</a:t>
            </a:r>
          </a:p>
          <a:p>
            <a:pPr lvl="0"/>
            <a:r>
              <a:rPr lang="uk-UA" sz="3200" dirty="0">
                <a:solidFill>
                  <a:prstClr val="black"/>
                </a:solidFill>
              </a:rPr>
              <a:t> Цвітіння триває близько місяця, після чого і весняні квіти, і листя відмирають. </a:t>
            </a:r>
          </a:p>
          <a:p>
            <a:pPr lvl="0"/>
            <a:r>
              <a:rPr lang="uk-UA" sz="32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5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rgbClr val="7030A0"/>
                </a:solidFill>
              </a:rPr>
              <a:t>        </a:t>
            </a:r>
            <a:r>
              <a:rPr lang="uk-UA" sz="5400" b="1" dirty="0" smtClean="0">
                <a:solidFill>
                  <a:srgbClr val="7030A0"/>
                </a:solidFill>
              </a:rPr>
              <a:t>Медунка 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501008"/>
            <a:ext cx="1584176" cy="20162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uk-UA" sz="28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56" y="404664"/>
            <a:ext cx="3816424" cy="485027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20939385">
            <a:off x="611560" y="1772816"/>
            <a:ext cx="3600400" cy="4259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600" dirty="0" smtClean="0">
                <a:solidFill>
                  <a:prstClr val="black"/>
                </a:solidFill>
              </a:rPr>
              <a:t>Лікарська, харчова, чудова </a:t>
            </a:r>
            <a:r>
              <a:rPr lang="ru-RU" sz="3600" dirty="0" smtClean="0">
                <a:solidFill>
                  <a:prstClr val="black"/>
                </a:solidFill>
              </a:rPr>
              <a:t>медоносна </a:t>
            </a:r>
            <a:r>
              <a:rPr lang="uk-UA" sz="3600" dirty="0" smtClean="0">
                <a:solidFill>
                  <a:prstClr val="black"/>
                </a:solidFill>
              </a:rPr>
              <a:t>рослина.</a:t>
            </a:r>
          </a:p>
          <a:p>
            <a:pPr lvl="0"/>
            <a:endParaRPr lang="uk-UA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rgbClr val="7030A0"/>
                </a:solidFill>
              </a:rPr>
              <a:t>         </a:t>
            </a:r>
            <a:r>
              <a:rPr lang="uk-UA" sz="5400" b="1" dirty="0" smtClean="0">
                <a:solidFill>
                  <a:srgbClr val="7030A0"/>
                </a:solidFill>
              </a:rPr>
              <a:t>Фіалки  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9054" y="2924944"/>
            <a:ext cx="1825352" cy="3157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16" y="548680"/>
            <a:ext cx="4132330" cy="45365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124744"/>
            <a:ext cx="5112568" cy="5378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Ми фіалочки синенькі.</a:t>
            </a:r>
          </a:p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Наші квіти запашні.</a:t>
            </a:r>
          </a:p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Розцвітаєм ми раненько</a:t>
            </a:r>
          </a:p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Скрізь під лісом навесні.</a:t>
            </a:r>
          </a:p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Вітер пестить нас, гойдає,</a:t>
            </a:r>
          </a:p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Бджоли мед із нас беруть.</a:t>
            </a:r>
          </a:p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Соловейко нам співає,</a:t>
            </a:r>
          </a:p>
          <a:p>
            <a:pPr lvl="0">
              <a:spcBef>
                <a:spcPct val="20000"/>
              </a:spcBef>
            </a:pPr>
            <a:r>
              <a:rPr lang="uk-UA" sz="3000" dirty="0">
                <a:solidFill>
                  <a:prstClr val="black"/>
                </a:solidFill>
              </a:rPr>
              <a:t>На віночки діти рвуть.</a:t>
            </a:r>
          </a:p>
        </p:txBody>
      </p:sp>
    </p:spTree>
    <p:extLst>
      <p:ext uri="{BB962C8B-B14F-4D97-AF65-F5344CB8AC3E}">
        <p14:creationId xmlns:p14="http://schemas.microsoft.com/office/powerpoint/2010/main" val="11176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7030A0"/>
                </a:solidFill>
              </a:rPr>
              <a:t>      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      </a:t>
            </a:r>
            <a:r>
              <a:rPr lang="uk-UA" sz="5400" b="1" dirty="0" smtClean="0">
                <a:solidFill>
                  <a:srgbClr val="7030A0"/>
                </a:solidFill>
              </a:rPr>
              <a:t>Анемона</a:t>
            </a:r>
            <a:r>
              <a:rPr lang="uk-UA" sz="5400" dirty="0" smtClean="0"/>
              <a:t> 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212976"/>
            <a:ext cx="2016224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8" y="548680"/>
            <a:ext cx="4211960" cy="46085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21028189">
            <a:off x="524326" y="2399207"/>
            <a:ext cx="4392488" cy="366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</a:rPr>
              <a:t> </a:t>
            </a:r>
            <a:r>
              <a:rPr lang="uk-UA" sz="3600" dirty="0">
                <a:solidFill>
                  <a:prstClr val="black"/>
                </a:solidFill>
              </a:rPr>
              <a:t>Назва перекладається</a:t>
            </a:r>
          </a:p>
          <a:p>
            <a:pPr lvl="0">
              <a:spcBef>
                <a:spcPct val="20000"/>
              </a:spcBef>
            </a:pPr>
            <a:r>
              <a:rPr lang="uk-UA" sz="3600" dirty="0">
                <a:solidFill>
                  <a:prstClr val="black"/>
                </a:solidFill>
              </a:rPr>
              <a:t> як «дочка </a:t>
            </a:r>
            <a:r>
              <a:rPr lang="uk-UA" sz="3600" dirty="0" smtClean="0">
                <a:solidFill>
                  <a:prstClr val="black"/>
                </a:solidFill>
              </a:rPr>
              <a:t>вітрів».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0091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Квіти, які приносять  весну 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9364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7030A0"/>
                </a:solidFill>
              </a:rPr>
              <a:t>       </a:t>
            </a:r>
            <a:r>
              <a:rPr lang="uk-UA" sz="5400" b="1" dirty="0" smtClean="0">
                <a:solidFill>
                  <a:srgbClr val="7030A0"/>
                </a:solidFill>
              </a:rPr>
              <a:t>Конвалія</a:t>
            </a:r>
            <a:r>
              <a:rPr lang="uk-UA" sz="5400" dirty="0" smtClean="0"/>
              <a:t> 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96852"/>
            <a:ext cx="3250704" cy="40293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40" y="404664"/>
            <a:ext cx="3967187" cy="43924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3" y="1124744"/>
            <a:ext cx="4536503" cy="55949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Із зеленої сорочки,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Що зіткав весною гай.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Білі дивляться дзвіночки,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Як зовуть їх – угадай!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Це конвалії у гаї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На галявині цвітуть,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І ніде, ніде немає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Кращих квіточок, мабуть!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В них так пахощів багато.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У такій вони красі…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Хай ростуть – не буду рвати,</a:t>
            </a:r>
          </a:p>
          <a:p>
            <a:pPr lvl="0">
              <a:spcBef>
                <a:spcPct val="20000"/>
              </a:spcBef>
            </a:pPr>
            <a:r>
              <a:rPr lang="uk-UA" sz="2400" dirty="0">
                <a:solidFill>
                  <a:prstClr val="black"/>
                </a:solidFill>
              </a:rPr>
              <a:t>Хай отут цвітуть усі.</a:t>
            </a:r>
          </a:p>
        </p:txBody>
      </p:sp>
    </p:spTree>
    <p:extLst>
      <p:ext uri="{BB962C8B-B14F-4D97-AF65-F5344CB8AC3E}">
        <p14:creationId xmlns:p14="http://schemas.microsoft.com/office/powerpoint/2010/main" val="7519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851104" cy="1084982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7030A0"/>
                </a:solidFill>
              </a:rPr>
              <a:t>  </a:t>
            </a:r>
            <a:r>
              <a:rPr lang="uk-UA" sz="4800" b="1" dirty="0" smtClean="0">
                <a:solidFill>
                  <a:srgbClr val="7030A0"/>
                </a:solidFill>
              </a:rPr>
              <a:t>Цибуля ведмежа 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uk-UA" dirty="0"/>
          </a:p>
        </p:txBody>
      </p:sp>
      <p:pic>
        <p:nvPicPr>
          <p:cNvPr id="4" name="Рисунок 3" descr="http://3.bp.blogspot.com/-SSuD1F8kZ50/TuZbaaqCmoI/AAAAAAAAAyk/nYZTZoFvg-o/s320/%25D1%2587%25D0%25B5%25D1%2580%25D0%25B5%25D0%25BC%25D1%2588%25D0%25B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800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084168" y="4437112"/>
            <a:ext cx="2903984" cy="229361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484784"/>
            <a:ext cx="6048672" cy="4824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  </a:t>
            </a:r>
            <a:r>
              <a:rPr lang="uk-UA" sz="3200" dirty="0" smtClean="0">
                <a:solidFill>
                  <a:prstClr val="black"/>
                </a:solidFill>
              </a:rPr>
              <a:t>Інтенсивно знищується</a:t>
            </a:r>
          </a:p>
          <a:p>
            <a:pPr lvl="0"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</a:rPr>
              <a:t>внаслідок високих харчових</a:t>
            </a:r>
          </a:p>
          <a:p>
            <a:pPr lvl="0"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</a:rPr>
              <a:t>та лікарських властивостей і цибуля ведмежа, яку в народі називають левурдою, черемшою, лісовим часником. Латинська назва “галіум” означає “дуже запашний</a:t>
            </a:r>
            <a:r>
              <a:rPr lang="uk-UA" sz="3200" dirty="0">
                <a:solidFill>
                  <a:prstClr val="black"/>
                </a:solidFill>
              </a:rPr>
              <a:t>”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uk-U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5400" dirty="0" smtClean="0">
                <a:solidFill>
                  <a:srgbClr val="7030A0"/>
                </a:solidFill>
              </a:rPr>
              <a:t>        </a:t>
            </a:r>
            <a:r>
              <a:rPr lang="uk-UA" sz="5400" b="1" dirty="0" smtClean="0">
                <a:solidFill>
                  <a:srgbClr val="7030A0"/>
                </a:solidFill>
              </a:rPr>
              <a:t>Кульбаба 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6371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064" y="260648"/>
            <a:ext cx="3816424" cy="373356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21321824">
            <a:off x="395536" y="1340768"/>
            <a:ext cx="5040560" cy="5306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Квіточка-щіточка,</a:t>
            </a:r>
          </a:p>
          <a:p>
            <a:pPr lvl="0"/>
            <a:r>
              <a:rPr lang="uk-UA" sz="3200" dirty="0">
                <a:solidFill>
                  <a:prstClr val="black"/>
                </a:solidFill>
              </a:rPr>
              <a:t>Жовта леліточка,</a:t>
            </a:r>
          </a:p>
          <a:p>
            <a:pPr lvl="0"/>
            <a:r>
              <a:rPr lang="uk-UA" sz="3200" dirty="0">
                <a:solidFill>
                  <a:prstClr val="black"/>
                </a:solidFill>
              </a:rPr>
              <a:t>Крапелька сонечка,</a:t>
            </a:r>
          </a:p>
          <a:p>
            <a:pPr lvl="0"/>
            <a:r>
              <a:rPr lang="uk-UA" sz="3200" dirty="0">
                <a:solidFill>
                  <a:prstClr val="black"/>
                </a:solidFill>
              </a:rPr>
              <a:t>Сонцева донечка.</a:t>
            </a:r>
          </a:p>
          <a:p>
            <a:pPr lvl="0"/>
            <a:r>
              <a:rPr lang="uk-UA" sz="3200" dirty="0">
                <a:solidFill>
                  <a:prstClr val="black"/>
                </a:solidFill>
              </a:rPr>
              <a:t>Сонце за білу хмаринку ховається,</a:t>
            </a:r>
          </a:p>
          <a:p>
            <a:pPr lvl="0"/>
            <a:r>
              <a:rPr lang="uk-UA" sz="3200" dirty="0">
                <a:solidFill>
                  <a:prstClr val="black"/>
                </a:solidFill>
              </a:rPr>
              <a:t>Сонцева донечка пухом </a:t>
            </a:r>
            <a:r>
              <a:rPr lang="uk-UA" sz="3200" dirty="0" smtClean="0">
                <a:solidFill>
                  <a:prstClr val="black"/>
                </a:solidFill>
              </a:rPr>
              <a:t>вкривається.                                          Б. Стельмах</a:t>
            </a:r>
            <a:endParaRPr lang="uk-U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CC"/>
                </a:solidFill>
              </a:rPr>
              <a:t>Очікувані результати </a:t>
            </a:r>
            <a:endParaRPr lang="ru-RU" b="1" dirty="0">
              <a:solidFill>
                <a:srgbClr val="CC00CC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/>
              <a:t>збагачення знань учнів про </a:t>
            </a:r>
            <a:r>
              <a:rPr lang="uk-UA" b="1" i="1" dirty="0" smtClean="0"/>
              <a:t> весняні квіти;</a:t>
            </a:r>
            <a:endParaRPr lang="ru-RU" dirty="0"/>
          </a:p>
          <a:p>
            <a:r>
              <a:rPr lang="uk-UA" b="1" i="1" dirty="0" smtClean="0"/>
              <a:t> </a:t>
            </a:r>
            <a:r>
              <a:rPr lang="uk-UA" b="1" i="1" dirty="0"/>
              <a:t>спонукання школярів до </a:t>
            </a:r>
            <a:r>
              <a:rPr lang="uk-UA" b="1" i="1" dirty="0" smtClean="0"/>
              <a:t>пошукової </a:t>
            </a:r>
            <a:r>
              <a:rPr lang="uk-UA" b="1" i="1" dirty="0"/>
              <a:t>роботи;</a:t>
            </a:r>
            <a:endParaRPr lang="ru-RU" dirty="0"/>
          </a:p>
          <a:p>
            <a:r>
              <a:rPr lang="uk-UA" b="1" i="1" dirty="0" smtClean="0"/>
              <a:t> </a:t>
            </a:r>
            <a:r>
              <a:rPr lang="uk-UA" b="1" i="1" dirty="0"/>
              <a:t>знайомство дітей </a:t>
            </a:r>
            <a:r>
              <a:rPr lang="uk-UA" b="1" i="1" dirty="0" smtClean="0"/>
              <a:t>з Червоною книгою;</a:t>
            </a:r>
            <a:endParaRPr lang="ru-RU" dirty="0"/>
          </a:p>
          <a:p>
            <a:r>
              <a:rPr lang="uk-UA" b="1" i="1" dirty="0" smtClean="0"/>
              <a:t> вивчення легенд, віршів, загадок;</a:t>
            </a:r>
            <a:endParaRPr lang="ru-RU" dirty="0"/>
          </a:p>
          <a:p>
            <a:r>
              <a:rPr lang="uk-UA" b="1" i="1" dirty="0" smtClean="0"/>
              <a:t> </a:t>
            </a:r>
            <a:r>
              <a:rPr lang="uk-UA" b="1" i="1" dirty="0"/>
              <a:t>поглиблення знань </a:t>
            </a:r>
            <a:r>
              <a:rPr lang="uk-UA" b="1" i="1" dirty="0" smtClean="0"/>
              <a:t>про цілющі властивості первоцвітів Волині;</a:t>
            </a:r>
            <a:endParaRPr lang="ru-RU" dirty="0"/>
          </a:p>
          <a:p>
            <a:r>
              <a:rPr lang="uk-UA" b="1" i="1" dirty="0"/>
              <a:t>в</a:t>
            </a:r>
            <a:r>
              <a:rPr lang="uk-UA" b="1" i="1" dirty="0" smtClean="0"/>
              <a:t>иготовлення плаката « Захистимо первоцвіти»;</a:t>
            </a:r>
          </a:p>
          <a:p>
            <a:r>
              <a:rPr lang="uk-UA" b="1" i="1" dirty="0"/>
              <a:t>с</a:t>
            </a:r>
            <a:r>
              <a:rPr lang="uk-UA" b="1" i="1" dirty="0" smtClean="0"/>
              <a:t>творення весняного квітника.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328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rgbClr val="7030A0"/>
                </a:solidFill>
              </a:rPr>
              <a:t>     </a:t>
            </a:r>
            <a:r>
              <a:rPr lang="uk-UA" sz="5400" b="1" dirty="0" smtClean="0">
                <a:solidFill>
                  <a:srgbClr val="7030A0"/>
                </a:solidFill>
              </a:rPr>
              <a:t>Барвінок 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89039"/>
            <a:ext cx="4320480" cy="158417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барві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301" y="116631"/>
            <a:ext cx="4961637" cy="422003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21372318">
            <a:off x="539552" y="2492897"/>
            <a:ext cx="4824536" cy="3687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uk-UA" sz="3600" dirty="0">
                <a:solidFill>
                  <a:prstClr val="black"/>
                </a:solidFill>
              </a:rPr>
              <a:t>Барвінок вважається символом життя та безсмертя людської душі і тягнеться до людських </a:t>
            </a:r>
            <a:r>
              <a:rPr lang="ru-RU" sz="3600" dirty="0">
                <a:solidFill>
                  <a:prstClr val="black"/>
                </a:solidFill>
              </a:rPr>
              <a:t>хат, до людей. </a:t>
            </a:r>
            <a:endParaRPr lang="uk-UA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906888" cy="504056"/>
          </a:xfrm>
        </p:spPr>
        <p:txBody>
          <a:bodyPr>
            <a:normAutofit fontScale="90000"/>
          </a:bodyPr>
          <a:lstStyle/>
          <a:p>
            <a:pPr algn="l"/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680520" cy="45693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 </a:t>
            </a: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28185" y="3982158"/>
            <a:ext cx="2088231" cy="179043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4464496" cy="6480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dirty="0">
                <a:solidFill>
                  <a:prstClr val="black"/>
                </a:solidFill>
              </a:rPr>
              <a:t>Дуже заздрив я фіалці,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Що була так запашна.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І тоді звернувсь до Флори,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Щоб дала мені хоч вроди.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Та запізно я звернувся,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Не залишилось в богині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Подаруночка мені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Крім гучної назви — вінка,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Переможного Барвінка.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5637" y="188640"/>
            <a:ext cx="3996843" cy="6480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І </a:t>
            </a:r>
            <a:r>
              <a:rPr lang="uk-UA" sz="2800" dirty="0">
                <a:solidFill>
                  <a:prstClr val="black"/>
                </a:solidFill>
              </a:rPr>
              <a:t>цілющим став тоді я.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Полюбили мене люди,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Запросили на весілля та хрестини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І на всі святкові днини.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І хто садить біля хати,</a:t>
            </a:r>
          </a:p>
          <a:p>
            <a:pPr lvl="0"/>
            <a:r>
              <a:rPr lang="uk-UA" sz="2800" dirty="0">
                <a:solidFill>
                  <a:prstClr val="black"/>
                </a:solidFill>
              </a:rPr>
              <a:t>Буде той здоров’я </a:t>
            </a:r>
            <a:r>
              <a:rPr lang="ru-RU" sz="2800" dirty="0">
                <a:solidFill>
                  <a:prstClr val="black"/>
                </a:solidFill>
              </a:rPr>
              <a:t>мати.</a:t>
            </a:r>
          </a:p>
        </p:txBody>
      </p:sp>
    </p:spTree>
    <p:extLst>
      <p:ext uri="{BB962C8B-B14F-4D97-AF65-F5344CB8AC3E}">
        <p14:creationId xmlns:p14="http://schemas.microsoft.com/office/powerpoint/2010/main" val="15475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</a:rPr>
              <a:t>Всеукраїнська акція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«Первоцвіти»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2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    В </a:t>
            </a:r>
            <a:r>
              <a:rPr lang="ru-RU" sz="2800" dirty="0"/>
              <a:t>межах Волинської області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масово винищуються </a:t>
            </a:r>
            <a:r>
              <a:rPr lang="ru-RU" sz="2800" dirty="0"/>
              <a:t>цибуля ведмежа, проліски,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сон-трава</a:t>
            </a:r>
            <a:r>
              <a:rPr lang="ru-RU" sz="2800" dirty="0"/>
              <a:t>, анемони</a:t>
            </a:r>
            <a:r>
              <a:rPr lang="ru-RU" sz="2800" dirty="0" smtClean="0"/>
              <a:t>, </a:t>
            </a:r>
            <a:r>
              <a:rPr lang="ru-RU" sz="2800" dirty="0"/>
              <a:t>рясти, медунки, </a:t>
            </a:r>
            <a:r>
              <a:rPr lang="ru-RU" sz="2800" dirty="0" smtClean="0"/>
              <a:t>фіалки.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  </a:t>
            </a:r>
            <a:r>
              <a:rPr lang="uk-UA" sz="2800" dirty="0" smtClean="0"/>
              <a:t>Відповідно до вимог Законів України «Про охорону навколишнього природного середовища», «Про рослинний світ», «Про Червону книгу України» волинські лісівники проводять акцію «Первоцвіт», яка направлена на припинення збору, перевезення </a:t>
            </a:r>
            <a:r>
              <a:rPr lang="ru-RU" sz="2800" dirty="0" smtClean="0"/>
              <a:t>та </a:t>
            </a:r>
            <a:r>
              <a:rPr lang="ru-RU" sz="2800" dirty="0"/>
              <a:t>торгівлі зникаючими первоцвітами. Вона починається ще у січні, із </a:t>
            </a:r>
            <a:r>
              <a:rPr lang="ru-RU" sz="2800" dirty="0" smtClean="0"/>
              <a:t>першими підсніжниками</a:t>
            </a:r>
            <a:r>
              <a:rPr lang="ru-RU" sz="2800" dirty="0"/>
              <a:t>, а </a:t>
            </a:r>
            <a:r>
              <a:rPr lang="ru-RU" sz="2800" dirty="0" smtClean="0"/>
              <a:t>закінчується </a:t>
            </a:r>
            <a:r>
              <a:rPr lang="ru-RU" sz="2800" dirty="0"/>
              <a:t>у кінці травня, коли відцвітуть останні конвалії.  </a:t>
            </a:r>
            <a:endParaRPr lang="ru-RU" sz="28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160" y="116632"/>
            <a:ext cx="302433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Вони занесені до Червоної книги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B750"/>
                </a:solidFill>
              </a:rPr>
              <a:t>Ми — перлинки твого краю,</a:t>
            </a:r>
            <a:br>
              <a:rPr lang="uk-UA" b="1" dirty="0">
                <a:solidFill>
                  <a:srgbClr val="00B750"/>
                </a:solidFill>
              </a:rPr>
            </a:br>
            <a:r>
              <a:rPr lang="uk-UA" b="1" dirty="0">
                <a:solidFill>
                  <a:srgbClr val="00B750"/>
                </a:solidFill>
              </a:rPr>
              <a:t>ми — провісники весни.</a:t>
            </a:r>
            <a:br>
              <a:rPr lang="uk-UA" b="1" dirty="0">
                <a:solidFill>
                  <a:srgbClr val="00B750"/>
                </a:solidFill>
              </a:rPr>
            </a:br>
            <a:r>
              <a:rPr lang="uk-UA" b="1" dirty="0">
                <a:solidFill>
                  <a:srgbClr val="00B750"/>
                </a:solidFill>
              </a:rPr>
              <a:t>І красу оцю чарівну</a:t>
            </a:r>
            <a:r>
              <a:rPr lang="uk-UA" b="1" i="1" dirty="0">
                <a:solidFill>
                  <a:srgbClr val="00B750"/>
                </a:solidFill>
              </a:rPr>
              <a:t/>
            </a:r>
            <a:br>
              <a:rPr lang="uk-UA" b="1" i="1" dirty="0">
                <a:solidFill>
                  <a:srgbClr val="00B750"/>
                </a:solidFill>
              </a:rPr>
            </a:br>
            <a:r>
              <a:rPr lang="uk-UA" b="1" dirty="0">
                <a:solidFill>
                  <a:srgbClr val="00B750"/>
                </a:solidFill>
              </a:rPr>
              <a:t>ти повинен зберегти.</a:t>
            </a:r>
            <a:endParaRPr lang="ru-RU" dirty="0">
              <a:solidFill>
                <a:srgbClr val="00B750"/>
              </a:solidFill>
            </a:endParaRP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Підсніжник білосніжний, конвалія, первоцвіт, крокус, цибуля ведмежа, зозулині черевички, сон-трава, фіалки, білоцвіт весняний, шафран Гейфеля, рябчик шаховий, шафрани( крокуси).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Служба захисту благає 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uk-UA" sz="4300" b="1" dirty="0">
                <a:solidFill>
                  <a:srgbClr val="FF0000"/>
                </a:solidFill>
              </a:rPr>
              <a:t>«</a:t>
            </a:r>
            <a:r>
              <a:rPr lang="uk-UA" sz="4300" b="1" dirty="0" smtClean="0">
                <a:solidFill>
                  <a:srgbClr val="FF0000"/>
                </a:solidFill>
              </a:rPr>
              <a:t>Захистимо </a:t>
            </a:r>
            <a:r>
              <a:rPr lang="uk-UA" sz="4300" b="1" dirty="0">
                <a:solidFill>
                  <a:srgbClr val="FF0000"/>
                </a:solidFill>
              </a:rPr>
              <a:t>первоцвіти</a:t>
            </a:r>
            <a:r>
              <a:rPr lang="uk-UA" sz="4300" b="1" dirty="0" smtClean="0">
                <a:solidFill>
                  <a:srgbClr val="FF0000"/>
                </a:solidFill>
              </a:rPr>
              <a:t>»</a:t>
            </a:r>
            <a:endParaRPr lang="uk-UA" sz="4300" b="1" dirty="0">
              <a:solidFill>
                <a:srgbClr val="FF0000"/>
              </a:solidFill>
            </a:endParaRPr>
          </a:p>
          <a:p>
            <a:pPr lvl="0"/>
            <a:r>
              <a:rPr lang="uk-UA" dirty="0"/>
              <a:t>Не зривайте первоцвітів під час </a:t>
            </a:r>
            <a:r>
              <a:rPr lang="uk-UA" dirty="0" smtClean="0"/>
              <a:t>цвітіння.</a:t>
            </a:r>
            <a:endParaRPr lang="uk-UA" dirty="0"/>
          </a:p>
          <a:p>
            <a:pPr lvl="0"/>
            <a:r>
              <a:rPr lang="uk-UA" dirty="0"/>
              <a:t>Не руйнуйте місця зростання </a:t>
            </a:r>
            <a:r>
              <a:rPr lang="uk-UA" dirty="0" smtClean="0"/>
              <a:t>первоцвітів.</a:t>
            </a:r>
            <a:endParaRPr lang="uk-UA" dirty="0"/>
          </a:p>
          <a:p>
            <a:pPr lvl="0"/>
            <a:r>
              <a:rPr lang="uk-UA" dirty="0"/>
              <a:t>Не купуйте їх на ринках, тоді первоцвіти не будуть </a:t>
            </a:r>
            <a:r>
              <a:rPr lang="uk-UA" dirty="0" smtClean="0"/>
              <a:t>продавати.</a:t>
            </a:r>
            <a:endParaRPr lang="uk-UA" dirty="0"/>
          </a:p>
          <a:p>
            <a:pPr lvl="0"/>
            <a:r>
              <a:rPr lang="uk-UA" dirty="0"/>
              <a:t>Не губіть дикої </a:t>
            </a:r>
            <a:r>
              <a:rPr lang="uk-UA" dirty="0" smtClean="0"/>
              <a:t>природи.</a:t>
            </a:r>
            <a:endParaRPr lang="uk-UA" dirty="0"/>
          </a:p>
          <a:p>
            <a:pPr lvl="0"/>
            <a:r>
              <a:rPr lang="uk-UA" dirty="0"/>
              <a:t>Захистіть від зникнення рідкісні види </a:t>
            </a:r>
            <a:r>
              <a:rPr lang="uk-UA" dirty="0" smtClean="0"/>
              <a:t>рослин.</a:t>
            </a:r>
            <a:endParaRPr lang="uk-UA" dirty="0"/>
          </a:p>
          <a:p>
            <a:pPr lvl="0"/>
            <a:r>
              <a:rPr lang="uk-UA" dirty="0"/>
              <a:t>Зробімо нашу Червону книгу </a:t>
            </a:r>
            <a:r>
              <a:rPr lang="uk-UA" dirty="0" smtClean="0"/>
              <a:t>тоншою.</a:t>
            </a:r>
            <a:endParaRPr lang="uk-UA" dirty="0"/>
          </a:p>
          <a:p>
            <a:pPr lvl="0"/>
            <a:r>
              <a:rPr lang="uk-UA" dirty="0"/>
              <a:t>Пам’ятаймо! Первоцвіти чекають нашої </a:t>
            </a:r>
            <a:r>
              <a:rPr lang="uk-UA" dirty="0" smtClean="0"/>
              <a:t>допомоги!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9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Правила природолюба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8" y="1544797"/>
            <a:ext cx="3124200" cy="223964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0637" y="4581128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761800" y="1950879"/>
            <a:ext cx="1409700" cy="200025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816918" y="4293096"/>
            <a:ext cx="2552700" cy="17907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6156176" y="2117567"/>
            <a:ext cx="2733675" cy="166687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971600" y="1950879"/>
            <a:ext cx="785864" cy="1000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71600" y="1950879"/>
            <a:ext cx="936104" cy="1000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56176" y="4684390"/>
            <a:ext cx="73099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300192" y="4684390"/>
            <a:ext cx="64807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779912" y="1958871"/>
            <a:ext cx="1562472" cy="1664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923928" y="1950879"/>
            <a:ext cx="1224136" cy="1640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757464" y="4437112"/>
            <a:ext cx="1328436" cy="986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907704" y="4293096"/>
            <a:ext cx="1178196" cy="1130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48" y="226868"/>
            <a:ext cx="8229600" cy="34605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                  даремно листя, не топчи трави!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        квітки, не губи її!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           </a:t>
            </a:r>
            <a:r>
              <a:rPr lang="uk-UA" dirty="0" smtClean="0">
                <a:solidFill>
                  <a:srgbClr val="FF0000"/>
                </a:solidFill>
              </a:rPr>
              <a:t>!</a:t>
            </a:r>
            <a:r>
              <a:rPr lang="uk-UA" dirty="0" smtClean="0"/>
              <a:t> Прислухайся до голосу лісу!</a:t>
            </a:r>
          </a:p>
          <a:p>
            <a:r>
              <a:rPr lang="uk-UA" dirty="0" smtClean="0"/>
              <a:t>· Якщо ти знайшов гніздечко – </a:t>
            </a:r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               його, </a:t>
            </a:r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          яєчка в руки 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dirty="0" smtClean="0"/>
              <a:t>                  шкоди ні пташкам, ні звірам!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             метеликів, не кривдь їх!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  </a:t>
            </a:r>
            <a:r>
              <a:rPr lang="uk-UA" dirty="0" smtClean="0"/>
              <a:t>                     джерело! Охороняй його чистоту!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         багато квітів! Бережи їх! Прослідкуй, щоб у лісі не лишилось навіть іскри непогашеного вогню!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Не</a:t>
            </a:r>
            <a:r>
              <a:rPr lang="uk-UA" dirty="0" smtClean="0"/>
              <a:t>                      після себе сміття на природі!</a:t>
            </a:r>
          </a:p>
          <a:p>
            <a:endParaRPr lang="uk-UA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0801" y="399893"/>
            <a:ext cx="3678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sz="3000" dirty="0" smtClean="0">
                <a:solidFill>
                  <a:srgbClr val="FF0000"/>
                </a:solidFill>
              </a:rPr>
              <a:t>зривай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39" y="815394"/>
            <a:ext cx="3678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sz="3000" dirty="0" smtClean="0">
                <a:solidFill>
                  <a:srgbClr val="FF0000"/>
                </a:solidFill>
              </a:rPr>
              <a:t>рви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39" y="1062028"/>
            <a:ext cx="15841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sz="3000" dirty="0" smtClean="0">
                <a:solidFill>
                  <a:srgbClr val="FF0000"/>
                </a:solidFill>
              </a:rPr>
              <a:t>шуми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049814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>
                <a:solidFill>
                  <a:srgbClr val="FF0000"/>
                </a:solidFill>
              </a:rPr>
              <a:t>зачіпай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170024"/>
            <a:ext cx="3719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dirty="0"/>
              <a:t> </a:t>
            </a:r>
            <a:r>
              <a:rPr lang="uk-UA" sz="3000" dirty="0" smtClean="0">
                <a:solidFill>
                  <a:srgbClr val="FF0000"/>
                </a:solidFill>
              </a:rPr>
              <a:t>бери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39" y="2852936"/>
            <a:ext cx="3783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>
                <a:solidFill>
                  <a:srgbClr val="FF0000"/>
                </a:solidFill>
              </a:rPr>
              <a:t>завдавай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284984"/>
            <a:ext cx="20886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>
                <a:solidFill>
                  <a:srgbClr val="FF0000"/>
                </a:solidFill>
              </a:rPr>
              <a:t>  лови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7213" y="3717031"/>
            <a:ext cx="19826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>
                <a:solidFill>
                  <a:srgbClr val="FF0000"/>
                </a:solidFill>
              </a:rPr>
              <a:t>скаламуть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39" y="4365104"/>
            <a:ext cx="3168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sz="3000" dirty="0" smtClean="0">
                <a:solidFill>
                  <a:srgbClr val="FF0000"/>
                </a:solidFill>
              </a:rPr>
              <a:t>рви</a:t>
            </a:r>
            <a:endParaRPr lang="uk-UA" sz="3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39" y="3561982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>
                <a:solidFill>
                  <a:srgbClr val="FF0000"/>
                </a:solidFill>
              </a:rPr>
              <a:t> </a:t>
            </a:r>
          </a:p>
          <a:p>
            <a:endParaRPr lang="uk-UA" sz="3000" dirty="0">
              <a:solidFill>
                <a:srgbClr val="FF0000"/>
              </a:solidFill>
            </a:endParaRPr>
          </a:p>
          <a:p>
            <a:endParaRPr lang="uk-UA" sz="3000" dirty="0" smtClean="0">
              <a:solidFill>
                <a:srgbClr val="FF0000"/>
              </a:solidFill>
            </a:endParaRPr>
          </a:p>
          <a:p>
            <a:endParaRPr lang="uk-UA" sz="3000" dirty="0">
              <a:solidFill>
                <a:srgbClr val="FF0000"/>
              </a:solidFill>
            </a:endParaRPr>
          </a:p>
          <a:p>
            <a:endParaRPr lang="uk-UA" sz="3000" dirty="0" smtClean="0">
              <a:solidFill>
                <a:srgbClr val="FF0000"/>
              </a:solidFill>
            </a:endParaRPr>
          </a:p>
          <a:p>
            <a:r>
              <a:rPr lang="uk-UA" sz="3000" dirty="0" smtClean="0">
                <a:solidFill>
                  <a:srgbClr val="FF0000"/>
                </a:solidFill>
              </a:rPr>
              <a:t>  залишай</a:t>
            </a:r>
            <a:endParaRPr lang="uk-UA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Звернення первоцвітів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  </a:t>
            </a:r>
          </a:p>
          <a:p>
            <a:pPr marL="0" indent="0">
              <a:buNone/>
            </a:pPr>
            <a:r>
              <a:rPr lang="uk-UA" dirty="0" smtClean="0"/>
              <a:t> Ми б завжди були б щасливі,</a:t>
            </a:r>
          </a:p>
          <a:p>
            <a:pPr marL="0" indent="0">
              <a:buNone/>
            </a:pPr>
            <a:r>
              <a:rPr lang="uk-UA" dirty="0" smtClean="0"/>
              <a:t>І пахучі, і красиві,</a:t>
            </a:r>
          </a:p>
          <a:p>
            <a:pPr marL="0" indent="0">
              <a:buNone/>
            </a:pPr>
            <a:r>
              <a:rPr lang="uk-UA" dirty="0" smtClean="0"/>
              <a:t>Якби в полі, в лісі, в лузі</a:t>
            </a:r>
          </a:p>
          <a:p>
            <a:pPr marL="0" indent="0">
              <a:buNone/>
            </a:pPr>
            <a:r>
              <a:rPr lang="uk-UA" dirty="0" smtClean="0"/>
              <a:t>Бачили нас тільки друзі.</a:t>
            </a:r>
          </a:p>
          <a:p>
            <a:pPr marL="0" indent="0">
              <a:buNone/>
            </a:pPr>
            <a:r>
              <a:rPr lang="uk-UA" dirty="0" smtClean="0"/>
              <a:t>Ті, які б нас не топтали,</a:t>
            </a:r>
          </a:p>
          <a:p>
            <a:pPr marL="0" indent="0">
              <a:buNone/>
            </a:pPr>
            <a:r>
              <a:rPr lang="uk-UA" dirty="0" smtClean="0"/>
              <a:t>Без потреби не зривали.</a:t>
            </a:r>
          </a:p>
          <a:p>
            <a:pPr marL="0" indent="0">
              <a:buNone/>
            </a:pPr>
            <a:r>
              <a:rPr lang="uk-UA" dirty="0" smtClean="0"/>
              <a:t>А на клумбах вдома, в школі</a:t>
            </a:r>
          </a:p>
          <a:p>
            <a:pPr marL="0" indent="0">
              <a:buNone/>
            </a:pPr>
            <a:r>
              <a:rPr lang="uk-UA" dirty="0" smtClean="0"/>
              <a:t>Висівали нас доволі.</a:t>
            </a:r>
          </a:p>
          <a:p>
            <a:pPr marL="0" indent="0">
              <a:buNone/>
            </a:pPr>
            <a:r>
              <a:rPr lang="uk-UA" dirty="0" smtClean="0"/>
              <a:t>Доглядали, поливали.</a:t>
            </a:r>
          </a:p>
          <a:p>
            <a:pPr marL="0" indent="0">
              <a:buNone/>
            </a:pPr>
            <a:r>
              <a:rPr lang="uk-UA" dirty="0" smtClean="0"/>
              <a:t>Ми б красу їм дарували!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80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Створи весняний квітник 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96296" y="1530671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Тюльпан</a:t>
            </a:r>
          </a:p>
          <a:p>
            <a:r>
              <a:rPr lang="uk-UA" dirty="0" smtClean="0"/>
              <a:t>Братики</a:t>
            </a:r>
          </a:p>
          <a:p>
            <a:r>
              <a:rPr lang="uk-UA" dirty="0" smtClean="0"/>
              <a:t>Нарцис </a:t>
            </a:r>
          </a:p>
          <a:p>
            <a:r>
              <a:rPr lang="uk-UA" dirty="0"/>
              <a:t>М</a:t>
            </a:r>
            <a:r>
              <a:rPr lang="uk-UA" dirty="0" smtClean="0"/>
              <a:t>аргаритка </a:t>
            </a:r>
          </a:p>
          <a:p>
            <a:r>
              <a:rPr lang="uk-UA" dirty="0" smtClean="0"/>
              <a:t>Гіацинт </a:t>
            </a:r>
          </a:p>
          <a:p>
            <a:r>
              <a:rPr lang="uk-UA" dirty="0"/>
              <a:t>М</a:t>
            </a:r>
            <a:r>
              <a:rPr lang="uk-UA" dirty="0" smtClean="0"/>
              <a:t>едунка</a:t>
            </a:r>
          </a:p>
          <a:p>
            <a:r>
              <a:rPr lang="uk-UA" dirty="0" smtClean="0"/>
              <a:t>Підсніжник</a:t>
            </a:r>
          </a:p>
          <a:p>
            <a:r>
              <a:rPr lang="uk-UA" dirty="0" smtClean="0"/>
              <a:t>Ерантіс зимуючий </a:t>
            </a:r>
          </a:p>
          <a:p>
            <a:r>
              <a:rPr lang="uk-UA" dirty="0" smtClean="0"/>
              <a:t>Шафран (крокус)</a:t>
            </a:r>
          </a:p>
          <a:p>
            <a:r>
              <a:rPr lang="uk-UA" dirty="0" smtClean="0"/>
              <a:t>Примула </a:t>
            </a:r>
            <a:endParaRPr lang="uk-UA" dirty="0"/>
          </a:p>
        </p:txBody>
      </p:sp>
      <p:pic>
        <p:nvPicPr>
          <p:cNvPr id="15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607" y="5015364"/>
            <a:ext cx="1573895" cy="1728192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1560" y="2915882"/>
            <a:ext cx="1296144" cy="1775059"/>
          </a:xfrm>
          <a:prstGeom prst="rect">
            <a:avLst/>
          </a:prstGeom>
        </p:spPr>
      </p:pic>
      <p:pic>
        <p:nvPicPr>
          <p:cNvPr id="20" name="Місце для вмісту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905" y="1340769"/>
            <a:ext cx="1477968" cy="13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607" y="1340771"/>
            <a:ext cx="1139269" cy="13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Місце для вмісту 3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4296" y="5015364"/>
            <a:ext cx="1265336" cy="175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Місце для вмісту 3"/>
          <p:cNvPicPr>
            <a:picLocks noGr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895018"/>
            <a:ext cx="1386885" cy="178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Місце для вмісту 3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9382" y="2925216"/>
            <a:ext cx="1377924" cy="187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9"/>
          <a:stretch>
            <a:fillRect/>
          </a:stretch>
        </p:blipFill>
        <p:spPr>
          <a:xfrm>
            <a:off x="5108567" y="1340769"/>
            <a:ext cx="1810795" cy="1373502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0"/>
          <a:stretch>
            <a:fillRect/>
          </a:stretch>
        </p:blipFill>
        <p:spPr>
          <a:xfrm>
            <a:off x="7243645" y="4940605"/>
            <a:ext cx="1362178" cy="187771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1"/>
          <a:stretch>
            <a:fillRect/>
          </a:stretch>
        </p:blipFill>
        <p:spPr>
          <a:xfrm>
            <a:off x="3059832" y="3028424"/>
            <a:ext cx="1500758" cy="15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7030A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uk-UA" sz="4800" dirty="0" smtClean="0">
                <a:solidFill>
                  <a:srgbClr val="7030A0"/>
                </a:solidFill>
              </a:rPr>
              <a:t> </a:t>
            </a:r>
            <a:r>
              <a:rPr lang="uk-UA" sz="4800" b="1" dirty="0" smtClean="0">
                <a:solidFill>
                  <a:srgbClr val="7030A0"/>
                </a:solidFill>
              </a:rPr>
              <a:t>Ти принесеш радість собі і людям!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презентації\Все для презентаций\Цветы, орнамент\Орнамент, оформление\hummbir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4165"/>
            <a:ext cx="5688632" cy="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rgbClr val="CC00CC"/>
                </a:solidFill>
              </a:rPr>
              <a:t>Планування </a:t>
            </a:r>
            <a:r>
              <a:rPr lang="uk-UA" b="1" dirty="0" err="1" smtClean="0">
                <a:solidFill>
                  <a:srgbClr val="CC00CC"/>
                </a:solidFill>
              </a:rPr>
              <a:t>проєкту</a:t>
            </a:r>
            <a:endParaRPr lang="uk-UA" b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1"/>
            <a:ext cx="8229600" cy="187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                 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C00CC"/>
                </a:solidFill>
              </a:rPr>
              <a:t>Завдання для груп</a:t>
            </a:r>
            <a:endParaRPr lang="uk-UA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Список використаних джерел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Інтернет ресурси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i.ua/user/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http://www.google.ru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http://yandex.ua/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http://uk.wikipedia.org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CC00CC"/>
                </a:solidFill>
              </a:rPr>
              <a:t>Дослідники </a:t>
            </a:r>
            <a:r>
              <a:rPr lang="uk-UA" b="1" dirty="0">
                <a:solidFill>
                  <a:srgbClr val="CC00CC"/>
                </a:solidFill>
              </a:rPr>
              <a:t/>
            </a:r>
            <a:br>
              <a:rPr lang="uk-UA" b="1" dirty="0">
                <a:solidFill>
                  <a:srgbClr val="CC00CC"/>
                </a:solidFill>
              </a:rPr>
            </a:br>
            <a:endParaRPr lang="uk-UA" b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355160" cy="44973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Знайти інформацію про </a:t>
            </a:r>
          </a:p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ервоцвіти в підручниках, </a:t>
            </a:r>
          </a:p>
          <a:p>
            <a:pPr marL="0" indent="0">
              <a:buNone/>
            </a:pPr>
            <a:r>
              <a:rPr lang="uk-UA" dirty="0" smtClean="0"/>
              <a:t>бібліотеці, в Інтернеті; дослідити </a:t>
            </a:r>
          </a:p>
          <a:p>
            <a:pPr marL="0" indent="0">
              <a:buNone/>
            </a:pPr>
            <a:r>
              <a:rPr lang="uk-UA" dirty="0"/>
              <a:t>р</a:t>
            </a:r>
            <a:r>
              <a:rPr lang="uk-UA" dirty="0" smtClean="0"/>
              <a:t>ізновиди первоцвітів на Волині, їх цілющі властивості.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192" y="1556792"/>
            <a:ext cx="2276475" cy="20097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17027" y="4695276"/>
            <a:ext cx="2295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b="1" dirty="0" smtClean="0">
                <a:solidFill>
                  <a:srgbClr val="CC00CC"/>
                </a:solidFill>
              </a:rPr>
              <a:t>Служба захисту </a:t>
            </a:r>
            <a:endParaRPr lang="uk-UA" b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416824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Підготувати інформацію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про всеукраїнську </a:t>
            </a:r>
            <a:r>
              <a:rPr lang="uk-UA" dirty="0" smtClean="0"/>
              <a:t>акцію « Первоцвіт»</a:t>
            </a:r>
          </a:p>
          <a:p>
            <a:pPr marL="0" indent="0">
              <a:buNone/>
            </a:pPr>
            <a:r>
              <a:rPr lang="uk-UA" dirty="0" smtClean="0"/>
              <a:t>та рослини, яким загрожує небезпека. </a:t>
            </a:r>
          </a:p>
          <a:p>
            <a:pPr marL="0" indent="0">
              <a:buNone/>
            </a:pPr>
            <a:r>
              <a:rPr lang="uk-UA" dirty="0" smtClean="0"/>
              <a:t>Створити правила поведінки в природі, плакат « Захистимо первоцвіти». 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128" y="692696"/>
            <a:ext cx="2838450" cy="1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       </a:t>
            </a:r>
            <a:br>
              <a:rPr lang="uk-UA" dirty="0" smtClean="0"/>
            </a:br>
            <a:r>
              <a:rPr lang="uk-UA" b="1" dirty="0">
                <a:solidFill>
                  <a:srgbClr val="CC00CC"/>
                </a:solidFill>
              </a:rPr>
              <a:t> </a:t>
            </a:r>
            <a:r>
              <a:rPr lang="uk-UA" b="1" dirty="0" smtClean="0">
                <a:solidFill>
                  <a:srgbClr val="CC00CC"/>
                </a:solidFill>
              </a:rPr>
              <a:t>                Творці </a:t>
            </a:r>
            <a:endParaRPr lang="uk-UA" b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471338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Дослідити зображення </a:t>
            </a:r>
          </a:p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ервоцвітів в усній народній</a:t>
            </a:r>
          </a:p>
          <a:p>
            <a:pPr marL="0" indent="0">
              <a:buNone/>
            </a:pPr>
            <a:r>
              <a:rPr lang="uk-UA" dirty="0" smtClean="0"/>
              <a:t> творчості, творах художників та письменників, підібрати вірші, загадки, легенди, спробувати свої сили в написанні власних творів, малюнків.</a:t>
            </a:r>
            <a:r>
              <a:rPr lang="uk-UA" dirty="0"/>
              <a:t> </a:t>
            </a:r>
            <a:r>
              <a:rPr lang="uk-UA" dirty="0" smtClean="0"/>
              <a:t>Створити </a:t>
            </a:r>
            <a:r>
              <a:rPr lang="uk-UA" dirty="0"/>
              <a:t>весняний </a:t>
            </a:r>
            <a:r>
              <a:rPr lang="uk-UA" dirty="0" smtClean="0"/>
              <a:t>квітник.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516215" y="476672"/>
            <a:ext cx="2047875" cy="22288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11960" y="4581128"/>
            <a:ext cx="2088232" cy="18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400" dirty="0" smtClean="0"/>
              <a:t>    Результати досліджень представити у презентації </a:t>
            </a:r>
          </a:p>
          <a:p>
            <a:pPr marL="0" indent="0" algn="ctr">
              <a:buNone/>
            </a:pPr>
            <a:r>
              <a:rPr lang="uk-UA" sz="4400" dirty="0" smtClean="0"/>
              <a:t>« Первоцвіт – безцінний дар природи</a:t>
            </a:r>
            <a:r>
              <a:rPr lang="uk-UA" dirty="0" smtClean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2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rgbClr val="CC00CC"/>
                </a:solidFill>
              </a:rPr>
              <a:t>    Вам допоможуть</a:t>
            </a:r>
            <a:endParaRPr lang="uk-UA" b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000" dirty="0" smtClean="0"/>
              <a:t> Усна народна творчість.</a:t>
            </a:r>
          </a:p>
          <a:p>
            <a:pPr marL="0" indent="0">
              <a:buNone/>
            </a:pPr>
            <a:r>
              <a:rPr lang="uk-UA" sz="3000" dirty="0" smtClean="0"/>
              <a:t>Інтернет - джерела.</a:t>
            </a:r>
          </a:p>
          <a:p>
            <a:pPr marL="0" indent="0">
              <a:buNone/>
            </a:pPr>
            <a:r>
              <a:rPr lang="uk-UA" sz="3000" dirty="0" smtClean="0"/>
              <a:t>Мірошниченко І. Весняні квіти// Початкова освіта – 2009.- №18- с.8-12.</a:t>
            </a:r>
          </a:p>
          <a:p>
            <a:pPr marL="0" indent="0">
              <a:buNone/>
            </a:pPr>
            <a:r>
              <a:rPr lang="uk-UA" sz="3000" dirty="0" smtClean="0"/>
              <a:t>Грибчук </a:t>
            </a:r>
            <a:r>
              <a:rPr lang="uk-UA" sz="3000" dirty="0"/>
              <a:t> </a:t>
            </a:r>
            <a:r>
              <a:rPr lang="uk-UA" sz="3000" dirty="0" smtClean="0"/>
              <a:t>Л. Рослини і тварини Червоної книги України.-Тернопіль: Видавництво</a:t>
            </a:r>
          </a:p>
          <a:p>
            <a:pPr marL="0" indent="0">
              <a:buNone/>
            </a:pPr>
            <a:r>
              <a:rPr lang="uk-UA" sz="3000" dirty="0" smtClean="0"/>
              <a:t>«Підручники і посібники», 2009.-77с.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144" y="540917"/>
            <a:ext cx="2160240" cy="2168001"/>
          </a:xfrm>
          <a:prstGeom prst="rect">
            <a:avLst/>
          </a:prstGeom>
        </p:spPr>
      </p:pic>
      <p:pic>
        <p:nvPicPr>
          <p:cNvPr id="1026" name="Picture 2" descr="D:\презентації\Все для презентаций\Thumbs\C11-04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613520" cy="15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1281</Words>
  <Application>Microsoft Office PowerPoint</Application>
  <PresentationFormat>Экран (4:3)</PresentationFormat>
  <Paragraphs>301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Міні – проєкт </vt:lpstr>
      <vt:lpstr>  Ліс – це ніби родина, де втрата одного з членів, руйнує її.   </vt:lpstr>
      <vt:lpstr>Очікувані результати </vt:lpstr>
      <vt:lpstr>   Планування проєкту</vt:lpstr>
      <vt:lpstr> Дослідники  </vt:lpstr>
      <vt:lpstr>           Служба захисту </vt:lpstr>
      <vt:lpstr>                            Творці </vt:lpstr>
      <vt:lpstr>Презентация PowerPoint</vt:lpstr>
      <vt:lpstr>    Вам допоможуть</vt:lpstr>
      <vt:lpstr>Презентація  проведеної роботи </vt:lpstr>
      <vt:lpstr>                                      Загадки </vt:lpstr>
      <vt:lpstr>Презентация PowerPoint</vt:lpstr>
      <vt:lpstr> </vt:lpstr>
      <vt:lpstr>Презентация PowerPoint</vt:lpstr>
      <vt:lpstr> Первоцвіти – безцінний дар природи  </vt:lpstr>
      <vt:lpstr> Мати-й-мачуха </vt:lpstr>
      <vt:lpstr>         Ряст </vt:lpstr>
      <vt:lpstr>              Первоцвіт  </vt:lpstr>
      <vt:lpstr>   Печіночниця </vt:lpstr>
      <vt:lpstr>        Пшінка         звичайна </vt:lpstr>
      <vt:lpstr>    Маргаритка </vt:lpstr>
      <vt:lpstr>   Гусяча цибулька </vt:lpstr>
      <vt:lpstr>        Медунка </vt:lpstr>
      <vt:lpstr>         Фіалки  </vt:lpstr>
      <vt:lpstr>              Анемона </vt:lpstr>
      <vt:lpstr>Квіти, які приносять  весну </vt:lpstr>
      <vt:lpstr>       Конвалія </vt:lpstr>
      <vt:lpstr>  Цибуля ведмежа </vt:lpstr>
      <vt:lpstr>        Кульбаба </vt:lpstr>
      <vt:lpstr>     Барвінок </vt:lpstr>
      <vt:lpstr>Презентация PowerPoint</vt:lpstr>
      <vt:lpstr>Всеукраїнська акція  «Первоцвіти»</vt:lpstr>
      <vt:lpstr>Вони занесені до Червоної книги </vt:lpstr>
      <vt:lpstr>Служба захисту благає : </vt:lpstr>
      <vt:lpstr>Правила природолюба</vt:lpstr>
      <vt:lpstr>Презентация PowerPoint</vt:lpstr>
      <vt:lpstr>Звернення первоцвітів</vt:lpstr>
      <vt:lpstr>Створи весняний квітник </vt:lpstr>
      <vt:lpstr>Презентация PowerPoint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 – проект</dc:title>
  <dc:creator>User</dc:creator>
  <cp:lastModifiedBy>User</cp:lastModifiedBy>
  <cp:revision>139</cp:revision>
  <dcterms:modified xsi:type="dcterms:W3CDTF">2023-11-15T17:34:45Z</dcterms:modified>
</cp:coreProperties>
</file>