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78" autoAdjust="0"/>
    <p:restoredTop sz="94609" autoAdjust="0"/>
  </p:normalViewPr>
  <p:slideViewPr>
    <p:cSldViewPr>
      <p:cViewPr varScale="1">
        <p:scale>
          <a:sx n="115" d="100"/>
          <a:sy n="115" d="100"/>
        </p:scale>
        <p:origin x="-18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E8506-B9A7-402F-9B74-209E10F46A87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B1CA7-D773-4146-AC13-8C96FF4F0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214422"/>
            <a:ext cx="7772400" cy="1470025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</a:rPr>
              <a:t>Деформація. Сила пружності. Закон </a:t>
            </a:r>
            <a:r>
              <a:rPr lang="uk-UA" b="1" dirty="0" err="1" smtClean="0">
                <a:solidFill>
                  <a:srgbClr val="002060"/>
                </a:solidFill>
              </a:rPr>
              <a:t>Гука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000504"/>
            <a:ext cx="2392227" cy="213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4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242889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images (23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071546"/>
            <a:ext cx="378621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images (21)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4143380"/>
            <a:ext cx="264320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images (20)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9175" y="3643314"/>
            <a:ext cx="16287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Пластичні деформації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1757362"/>
          </a:xfrm>
        </p:spPr>
        <p:txBody>
          <a:bodyPr/>
          <a:lstStyle/>
          <a:p>
            <a:pPr marL="0" indent="179388" algn="just">
              <a:buNone/>
              <a:tabLst>
                <a:tab pos="265113" algn="l"/>
              </a:tabLst>
            </a:pPr>
            <a:r>
              <a:rPr lang="ru-RU" b="1" dirty="0" err="1" smtClean="0"/>
              <a:t>Пластичні</a:t>
            </a:r>
            <a:r>
              <a:rPr lang="ru-RU" b="1" dirty="0" smtClean="0"/>
              <a:t> </a:t>
            </a:r>
            <a:r>
              <a:rPr lang="ru-RU" b="1" dirty="0" err="1" smtClean="0"/>
              <a:t>деформації</a:t>
            </a:r>
            <a:r>
              <a:rPr lang="ru-RU" b="1" dirty="0" smtClean="0"/>
              <a:t> - 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форма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не </a:t>
            </a:r>
            <a:r>
              <a:rPr lang="ru-RU" dirty="0" err="1" smtClean="0"/>
              <a:t>відновлюються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images (26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071810"/>
            <a:ext cx="307183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загруженное (3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571876"/>
            <a:ext cx="2800352" cy="210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загруженное (4)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214686"/>
            <a:ext cx="292892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Закон </a:t>
            </a:r>
            <a:r>
              <a:rPr lang="uk-UA" dirty="0" err="1" smtClean="0"/>
              <a:t>Гука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0436"/>
          </a:xfrm>
        </p:spPr>
        <p:txBody>
          <a:bodyPr/>
          <a:lstStyle/>
          <a:p>
            <a:pPr marL="0" indent="179388" algn="just">
              <a:buNone/>
            </a:pPr>
            <a:r>
              <a:rPr lang="ru-RU" b="1" u="sng" dirty="0" smtClean="0"/>
              <a:t>Закон Гука:</a:t>
            </a:r>
            <a:r>
              <a:rPr lang="ru-RU" b="1" dirty="0" smtClean="0"/>
              <a:t> </a:t>
            </a:r>
            <a:r>
              <a:rPr lang="ru-RU" dirty="0" smtClean="0"/>
              <a:t>сила </a:t>
            </a:r>
            <a:r>
              <a:rPr lang="ru-RU" dirty="0" err="1" smtClean="0"/>
              <a:t>пружності</a:t>
            </a:r>
            <a:r>
              <a:rPr lang="ru-RU" dirty="0" smtClean="0"/>
              <a:t> прямо </a:t>
            </a:r>
            <a:r>
              <a:rPr lang="ru-RU" dirty="0" err="1" smtClean="0"/>
              <a:t>пропорційна</a:t>
            </a:r>
            <a:r>
              <a:rPr lang="ru-RU" dirty="0" smtClean="0"/>
              <a:t> </a:t>
            </a:r>
            <a:r>
              <a:rPr lang="ru-RU" dirty="0" err="1" smtClean="0"/>
              <a:t>деформації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</a:t>
            </a:r>
            <a:r>
              <a:rPr lang="ru-RU" dirty="0" err="1" smtClean="0"/>
              <a:t>протилежно</a:t>
            </a:r>
            <a:r>
              <a:rPr lang="ru-RU" dirty="0" smtClean="0"/>
              <a:t> </a:t>
            </a:r>
            <a:r>
              <a:rPr lang="ru-RU" dirty="0" err="1" smtClean="0"/>
              <a:t>напряму</a:t>
            </a:r>
            <a:r>
              <a:rPr lang="ru-RU" dirty="0" smtClean="0"/>
              <a:t>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деформації</a:t>
            </a:r>
            <a:r>
              <a:rPr lang="ru-RU" dirty="0" smtClean="0"/>
              <a:t>:          , де  </a:t>
            </a:r>
            <a:r>
              <a:rPr lang="el-GR" dirty="0" smtClean="0"/>
              <a:t>Δ</a:t>
            </a:r>
            <a:r>
              <a:rPr lang="uk-UA" dirty="0" smtClean="0"/>
              <a:t>х</a:t>
            </a:r>
            <a:r>
              <a:rPr lang="ru-RU" dirty="0" smtClean="0"/>
              <a:t>  - </a:t>
            </a:r>
            <a:r>
              <a:rPr lang="ru-RU" dirty="0" err="1" smtClean="0"/>
              <a:t>абсолютне</a:t>
            </a:r>
            <a:r>
              <a:rPr lang="ru-RU" dirty="0" smtClean="0"/>
              <a:t> </a:t>
            </a:r>
            <a:r>
              <a:rPr lang="ru-RU" dirty="0" err="1" smtClean="0"/>
              <a:t>видовження</a:t>
            </a:r>
            <a:r>
              <a:rPr lang="ru-RU" dirty="0" smtClean="0"/>
              <a:t> (</a:t>
            </a:r>
            <a:r>
              <a:rPr lang="ru-RU" dirty="0" err="1" smtClean="0"/>
              <a:t>стиснення</a:t>
            </a:r>
            <a:r>
              <a:rPr lang="ru-RU" dirty="0" smtClean="0"/>
              <a:t>) </a:t>
            </a:r>
            <a:r>
              <a:rPr lang="ru-RU" dirty="0" err="1" smtClean="0"/>
              <a:t>тіла</a:t>
            </a:r>
            <a:r>
              <a:rPr lang="ru-RU" dirty="0" smtClean="0"/>
              <a:t>, </a:t>
            </a:r>
            <a:r>
              <a:rPr lang="en-US" dirty="0" smtClean="0"/>
              <a:t>k</a:t>
            </a:r>
            <a:r>
              <a:rPr lang="ru-RU" dirty="0" smtClean="0"/>
              <a:t> - </a:t>
            </a:r>
            <a:r>
              <a:rPr lang="ru-RU" dirty="0" err="1" smtClean="0"/>
              <a:t>жорсткість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endParaRPr lang="ru-RU" dirty="0"/>
          </a:p>
        </p:txBody>
      </p:sp>
      <p:pic>
        <p:nvPicPr>
          <p:cNvPr id="4" name="Рисунок 3" descr="https://www.google.com/chart?cht=tx&amp;chf=bg,s,FFFFFF00&amp;chco=000000&amp;chl=F%7B%5C+%7D_%7Bnp%7D%3Dk%5CDelta%7B%7Dx"/>
          <p:cNvPicPr/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00892" y="3214686"/>
            <a:ext cx="1490667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Роберт Гук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5543560" cy="4525963"/>
          </a:xfrm>
        </p:spPr>
        <p:txBody>
          <a:bodyPr>
            <a:normAutofit lnSpcReduction="10000"/>
          </a:bodyPr>
          <a:lstStyle/>
          <a:p>
            <a:pPr marL="0" indent="179388">
              <a:buNone/>
            </a:pPr>
            <a:r>
              <a:rPr lang="vi-VN" b="1" dirty="0" smtClean="0"/>
              <a:t>Ро́берт Гук</a:t>
            </a:r>
            <a:r>
              <a:rPr lang="vi-VN" dirty="0" smtClean="0"/>
              <a:t>  — англійський натураліст, учений-енциклопедист, що відіграв важливу роль у науковій революції </a:t>
            </a:r>
            <a:r>
              <a:rPr lang="en-US" dirty="0" smtClean="0"/>
              <a:t>XVII </a:t>
            </a:r>
            <a:r>
              <a:rPr lang="vi-VN" dirty="0" smtClean="0"/>
              <a:t>століття.</a:t>
            </a:r>
          </a:p>
          <a:p>
            <a:pPr marL="0" indent="179388">
              <a:buNone/>
            </a:pPr>
            <a:r>
              <a:rPr lang="vi-VN" dirty="0" smtClean="0"/>
              <a:t>Роберт Гук став відомим завдяки винайденому ним закону пружності</a:t>
            </a:r>
            <a:r>
              <a:rPr lang="uk-UA" dirty="0" smtClean="0"/>
              <a:t>.</a:t>
            </a:r>
            <a:r>
              <a:rPr lang="vi-VN" dirty="0" smtClean="0"/>
              <a:t> </a:t>
            </a:r>
            <a:endParaRPr lang="ru-RU" dirty="0"/>
          </a:p>
        </p:txBody>
      </p:sp>
      <p:pic>
        <p:nvPicPr>
          <p:cNvPr id="4" name="Рисунок 3" descr="https://lh4.googleusercontent.com/3DQv_S__jhatG5QivD413VdBuFMeM1viEDtQzBzEZnDb7Wv7zrAxsU-o2PqObILo3aaIeZBQxJaRzOO8OEkThzJ_uo5jUp4P9Rv4HBspZLYazmzHRNPB1eT_K_ofMcFHc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500174"/>
            <a:ext cx="23812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43636" y="4500570"/>
            <a:ext cx="285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18 </a:t>
            </a:r>
            <a:r>
              <a:rPr lang="vi-VN" sz="1400" dirty="0" smtClean="0"/>
              <a:t>липня</a:t>
            </a:r>
            <a:r>
              <a:rPr lang="uk-UA" sz="1400" dirty="0" smtClean="0"/>
              <a:t> 1</a:t>
            </a:r>
            <a:r>
              <a:rPr lang="vi-VN" sz="1400" dirty="0" smtClean="0"/>
              <a:t>635 — 3</a:t>
            </a:r>
            <a:r>
              <a:rPr lang="uk-UA" sz="1400" dirty="0" smtClean="0"/>
              <a:t> </a:t>
            </a:r>
            <a:r>
              <a:rPr lang="vi-VN" sz="1400" dirty="0" smtClean="0"/>
              <a:t>березня</a:t>
            </a:r>
            <a:r>
              <a:rPr lang="uk-UA" sz="1400" dirty="0" smtClean="0"/>
              <a:t> 1</a:t>
            </a:r>
            <a:r>
              <a:rPr lang="vi-VN" sz="1400" dirty="0" smtClean="0"/>
              <a:t>703</a:t>
            </a:r>
            <a:endParaRPr lang="ru-RU" sz="14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Використання пружних властивостей тіл </a:t>
            </a:r>
            <a:br>
              <a:rPr lang="uk-UA" dirty="0" smtClean="0"/>
            </a:br>
            <a:r>
              <a:rPr lang="uk-UA" dirty="0" smtClean="0"/>
              <a:t>(поясніть малюнки)</a:t>
            </a:r>
            <a:endParaRPr lang="ru-RU" dirty="0"/>
          </a:p>
        </p:txBody>
      </p:sp>
      <p:pic>
        <p:nvPicPr>
          <p:cNvPr id="4" name="Рисунок 3" descr="images (9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971677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Результат пошуку зображень за запитом &quot;використання пружних властивостей тіл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881190"/>
            <a:ext cx="2933700" cy="1905000"/>
          </a:xfrm>
          <a:prstGeom prst="rect">
            <a:avLst/>
          </a:prstGeom>
          <a:noFill/>
        </p:spPr>
      </p:pic>
      <p:pic>
        <p:nvPicPr>
          <p:cNvPr id="6" name="Рисунок 5" descr="itm_42_1153902045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3857628"/>
            <a:ext cx="3262314" cy="2300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011440_0.800x600w.jpg"/>
          <p:cNvPicPr/>
          <p:nvPr/>
        </p:nvPicPr>
        <p:blipFill>
          <a:blip r:embed="rId5"/>
          <a:srcRect l="9077" r="6959"/>
          <a:stretch>
            <a:fillRect/>
          </a:stretch>
        </p:blipFill>
        <p:spPr bwMode="auto">
          <a:xfrm>
            <a:off x="3428992" y="3857648"/>
            <a:ext cx="2643206" cy="2500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Пов’язане зображенн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1852629"/>
            <a:ext cx="2891305" cy="1933561"/>
          </a:xfrm>
          <a:prstGeom prst="rect">
            <a:avLst/>
          </a:prstGeom>
          <a:noFill/>
        </p:spPr>
      </p:pic>
      <p:pic>
        <p:nvPicPr>
          <p:cNvPr id="4102" name="Picture 6" descr="Результат пошуку зображень за запитом &quot;струна&quot;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30649" y="4000504"/>
            <a:ext cx="2926248" cy="210501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язуємо</a:t>
            </a:r>
            <a:r>
              <a:rPr lang="uk-UA" dirty="0" smtClean="0"/>
              <a:t> задачі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Вправа</a:t>
            </a:r>
            <a:r>
              <a:rPr lang="ru-RU" dirty="0" smtClean="0"/>
              <a:t>  13</a:t>
            </a:r>
          </a:p>
          <a:p>
            <a:r>
              <a:rPr lang="ru-RU" dirty="0" smtClean="0"/>
              <a:t>№4</a:t>
            </a:r>
          </a:p>
          <a:p>
            <a:r>
              <a:rPr lang="ru-RU" dirty="0" smtClean="0"/>
              <a:t>№3</a:t>
            </a:r>
          </a:p>
          <a:p>
            <a:r>
              <a:rPr lang="ru-RU" dirty="0" smtClean="0"/>
              <a:t>№5</a:t>
            </a:r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072229"/>
          </a:xfrm>
        </p:spPr>
        <p:txBody>
          <a:bodyPr>
            <a:normAutofit fontScale="77500" lnSpcReduction="20000"/>
          </a:bodyPr>
          <a:lstStyle/>
          <a:p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називають</a:t>
            </a:r>
            <a:r>
              <a:rPr lang="ru-RU" sz="4000" dirty="0" smtClean="0"/>
              <a:t> </a:t>
            </a:r>
            <a:r>
              <a:rPr lang="ru-RU" sz="4000" dirty="0" err="1" smtClean="0"/>
              <a:t>деформацією</a:t>
            </a:r>
            <a:r>
              <a:rPr lang="ru-RU" sz="4000" dirty="0" smtClean="0"/>
              <a:t> </a:t>
            </a:r>
            <a:r>
              <a:rPr lang="ru-RU" sz="4000" dirty="0" err="1" smtClean="0"/>
              <a:t>тіла</a:t>
            </a:r>
            <a:r>
              <a:rPr lang="ru-RU" sz="4000" dirty="0" smtClean="0"/>
              <a:t>? </a:t>
            </a:r>
          </a:p>
          <a:p>
            <a:r>
              <a:rPr lang="ru-RU" sz="4000" dirty="0" err="1" smtClean="0"/>
              <a:t>Які</a:t>
            </a:r>
            <a:r>
              <a:rPr lang="ru-RU" sz="4000" dirty="0" smtClean="0"/>
              <a:t> </a:t>
            </a:r>
            <a:r>
              <a:rPr lang="ru-RU" sz="4000" dirty="0" err="1" smtClean="0"/>
              <a:t>деформації</a:t>
            </a:r>
            <a:r>
              <a:rPr lang="ru-RU" sz="4000" dirty="0" smtClean="0"/>
              <a:t> </a:t>
            </a:r>
            <a:r>
              <a:rPr lang="ru-RU" sz="4000" dirty="0" err="1" smtClean="0"/>
              <a:t>називають</a:t>
            </a:r>
            <a:r>
              <a:rPr lang="ru-RU" sz="4000" dirty="0" smtClean="0"/>
              <a:t> </a:t>
            </a:r>
            <a:r>
              <a:rPr lang="ru-RU" sz="4000" dirty="0" err="1" smtClean="0"/>
              <a:t>пружними</a:t>
            </a:r>
            <a:r>
              <a:rPr lang="ru-RU" sz="4000" dirty="0" smtClean="0"/>
              <a:t>? </a:t>
            </a:r>
            <a:r>
              <a:rPr lang="ru-RU" sz="4000" dirty="0" err="1" smtClean="0"/>
              <a:t>пластичними</a:t>
            </a:r>
            <a:r>
              <a:rPr lang="ru-RU" sz="4000" dirty="0" smtClean="0"/>
              <a:t>?</a:t>
            </a:r>
          </a:p>
          <a:p>
            <a:r>
              <a:rPr lang="ru-RU" sz="4000" dirty="0" err="1" smtClean="0"/>
              <a:t>Наведіть</a:t>
            </a:r>
            <a:r>
              <a:rPr lang="ru-RU" sz="4000" dirty="0" smtClean="0"/>
              <a:t> </a:t>
            </a:r>
            <a:r>
              <a:rPr lang="ru-RU" sz="4000" dirty="0" err="1" smtClean="0"/>
              <a:t>приклади</a:t>
            </a:r>
            <a:r>
              <a:rPr lang="ru-RU" sz="4000" dirty="0" smtClean="0"/>
              <a:t> </a:t>
            </a:r>
            <a:r>
              <a:rPr lang="ru-RU" sz="4000" dirty="0" err="1" smtClean="0"/>
              <a:t>пружних</a:t>
            </a:r>
            <a:r>
              <a:rPr lang="ru-RU" sz="4000" dirty="0" smtClean="0"/>
              <a:t> та </a:t>
            </a:r>
            <a:r>
              <a:rPr lang="ru-RU" sz="4000" dirty="0" err="1" smtClean="0"/>
              <a:t>пластичних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деформацій</a:t>
            </a:r>
            <a:r>
              <a:rPr lang="ru-RU" sz="4000" dirty="0" smtClean="0"/>
              <a:t>.</a:t>
            </a:r>
          </a:p>
          <a:p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називають</a:t>
            </a:r>
            <a:r>
              <a:rPr lang="ru-RU" sz="4000" dirty="0" smtClean="0"/>
              <a:t> силою </a:t>
            </a:r>
            <a:r>
              <a:rPr lang="ru-RU" sz="4000" dirty="0" err="1" smtClean="0"/>
              <a:t>пружності</a:t>
            </a:r>
            <a:r>
              <a:rPr lang="ru-RU" sz="4000" dirty="0" smtClean="0"/>
              <a:t>? </a:t>
            </a:r>
            <a:r>
              <a:rPr lang="ru-RU" sz="4000" dirty="0" err="1" smtClean="0"/>
              <a:t>Назвіть</a:t>
            </a:r>
            <a:r>
              <a:rPr lang="ru-RU" sz="4000" dirty="0" smtClean="0"/>
              <a:t> причини </a:t>
            </a:r>
            <a:r>
              <a:rPr lang="ru-RU" sz="4000" dirty="0" err="1" smtClean="0"/>
              <a:t>виникнення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сили</a:t>
            </a:r>
            <a:r>
              <a:rPr lang="ru-RU" sz="4000" dirty="0" smtClean="0"/>
              <a:t> </a:t>
            </a:r>
            <a:r>
              <a:rPr lang="ru-RU" sz="4000" dirty="0" err="1" smtClean="0"/>
              <a:t>пружності</a:t>
            </a:r>
            <a:r>
              <a:rPr lang="ru-RU" sz="4000" dirty="0" smtClean="0"/>
              <a:t>?</a:t>
            </a:r>
          </a:p>
          <a:p>
            <a:r>
              <a:rPr lang="ru-RU" sz="4000" dirty="0" err="1" smtClean="0"/>
              <a:t>Сформулюйте</a:t>
            </a:r>
            <a:r>
              <a:rPr lang="ru-RU" sz="4000" dirty="0" smtClean="0"/>
              <a:t> закон Гука.  </a:t>
            </a:r>
          </a:p>
          <a:p>
            <a:r>
              <a:rPr lang="ru-RU" sz="4000" dirty="0" err="1" smtClean="0"/>
              <a:t>Від</a:t>
            </a:r>
            <a:r>
              <a:rPr lang="ru-RU" sz="4000" dirty="0" smtClean="0"/>
              <a:t> </a:t>
            </a:r>
            <a:r>
              <a:rPr lang="ru-RU" sz="4000" dirty="0" err="1" smtClean="0"/>
              <a:t>чого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залежить</a:t>
            </a:r>
            <a:r>
              <a:rPr lang="ru-RU" sz="4000" dirty="0" smtClean="0"/>
              <a:t> </a:t>
            </a:r>
            <a:r>
              <a:rPr lang="ru-RU" sz="4000" dirty="0" err="1" smtClean="0"/>
              <a:t>коефіцієнт</a:t>
            </a:r>
            <a:r>
              <a:rPr lang="ru-RU" sz="4000" dirty="0" smtClean="0"/>
              <a:t> </a:t>
            </a:r>
            <a:r>
              <a:rPr lang="ru-RU" sz="4000" dirty="0" err="1" smtClean="0"/>
              <a:t>жорсткості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тіла</a:t>
            </a:r>
            <a:r>
              <a:rPr lang="ru-RU" sz="4000" dirty="0" smtClean="0"/>
              <a:t>?</a:t>
            </a:r>
          </a:p>
          <a:p>
            <a:r>
              <a:rPr lang="ru-RU" sz="4000" dirty="0" smtClean="0"/>
              <a:t>Для </a:t>
            </a:r>
            <a:r>
              <a:rPr lang="ru-RU" sz="4000" dirty="0" err="1" smtClean="0"/>
              <a:t>яких</a:t>
            </a:r>
            <a:r>
              <a:rPr lang="ru-RU" sz="4000" dirty="0" smtClean="0"/>
              <a:t> </a:t>
            </a:r>
            <a:r>
              <a:rPr lang="ru-RU" sz="4000" dirty="0" err="1" smtClean="0"/>
              <a:t>деформацій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виконується</a:t>
            </a:r>
            <a:r>
              <a:rPr lang="ru-RU" sz="4000" dirty="0" smtClean="0"/>
              <a:t> закон Гука?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Підсумок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Що  нового Ви дізналися  сьогодні на уроці?</a:t>
            </a:r>
            <a:endParaRPr lang="ru-RU" dirty="0" smtClean="0"/>
          </a:p>
          <a:p>
            <a:pPr lvl="0"/>
            <a:r>
              <a:rPr lang="uk-UA" dirty="0" smtClean="0"/>
              <a:t>Що  з вивченого  Вам запам’яталося?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Опрацювати </a:t>
            </a:r>
            <a:r>
              <a:rPr lang="uk-UA" dirty="0" smtClean="0"/>
              <a:t>§ 13</a:t>
            </a:r>
            <a:endParaRPr lang="uk-UA" dirty="0" smtClean="0"/>
          </a:p>
          <a:p>
            <a:r>
              <a:rPr lang="uk-UA" dirty="0" smtClean="0"/>
              <a:t>Вивчити означення понять та закон </a:t>
            </a:r>
            <a:r>
              <a:rPr lang="uk-UA" dirty="0" err="1" smtClean="0"/>
              <a:t>Гука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01156" cy="1654164"/>
          </a:xfrm>
        </p:spPr>
        <p:txBody>
          <a:bodyPr>
            <a:noAutofit/>
          </a:bodyPr>
          <a:lstStyle/>
          <a:p>
            <a:r>
              <a:rPr lang="uk-UA" sz="5400" dirty="0" smtClean="0"/>
              <a:t>Дайте відповідь на запитання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8572560" cy="3857652"/>
          </a:xfrm>
        </p:spPr>
        <p:txBody>
          <a:bodyPr>
            <a:noAutofit/>
          </a:bodyPr>
          <a:lstStyle/>
          <a:p>
            <a:pPr lvl="0"/>
            <a:r>
              <a:rPr lang="uk-UA" sz="3600" b="1" dirty="0" smtClean="0"/>
              <a:t>Що таке </a:t>
            </a:r>
            <a:r>
              <a:rPr lang="uk-UA" sz="3600" b="1" dirty="0" err="1" smtClean="0"/>
              <a:t>їнерція</a:t>
            </a:r>
            <a:r>
              <a:rPr lang="uk-UA" sz="3600" b="1" dirty="0" smtClean="0"/>
              <a:t>?</a:t>
            </a:r>
            <a:endParaRPr lang="ru-RU" sz="3600" b="1" dirty="0" smtClean="0"/>
          </a:p>
          <a:p>
            <a:pPr lvl="0"/>
            <a:r>
              <a:rPr lang="uk-UA" sz="3600" b="1" dirty="0" smtClean="0"/>
              <a:t>Що називають інертністю? Закінчіть висловлювання: «Із двох тіл інертнішим буде те, у якого …»</a:t>
            </a:r>
            <a:endParaRPr lang="ru-RU" sz="3600" b="1" dirty="0" smtClean="0"/>
          </a:p>
          <a:p>
            <a:pPr lvl="0"/>
            <a:r>
              <a:rPr lang="uk-UA" sz="3600" b="1" dirty="0" smtClean="0"/>
              <a:t>Що є кількісною мірою інертності тіла? </a:t>
            </a:r>
            <a:endParaRPr lang="ru-RU" sz="3600" b="1" dirty="0" smtClean="0"/>
          </a:p>
          <a:p>
            <a:endParaRPr lang="ru-RU" sz="36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z="3600" b="1" dirty="0" smtClean="0"/>
              <a:t>Які одиниці маси ви знаєте?</a:t>
            </a:r>
            <a:endParaRPr lang="ru-RU" sz="3600" b="1" dirty="0" smtClean="0"/>
          </a:p>
          <a:p>
            <a:pPr lvl="0"/>
            <a:r>
              <a:rPr lang="uk-UA" sz="3600" b="1" dirty="0" smtClean="0"/>
              <a:t>Як можна виміряти масу тіла?</a:t>
            </a:r>
            <a:endParaRPr lang="ru-RU" sz="3600" b="1" dirty="0" smtClean="0"/>
          </a:p>
          <a:p>
            <a:pPr lvl="0"/>
            <a:r>
              <a:rPr lang="uk-UA" sz="3600" b="1" dirty="0" smtClean="0"/>
              <a:t>Що називають силою</a:t>
            </a:r>
            <a:r>
              <a:rPr lang="uk-UA" sz="3600" b="1" dirty="0" smtClean="0"/>
              <a:t>?</a:t>
            </a:r>
          </a:p>
          <a:p>
            <a:pPr lvl="0"/>
            <a:r>
              <a:rPr lang="uk-UA" sz="3600" b="1" dirty="0" smtClean="0"/>
              <a:t> </a:t>
            </a:r>
            <a:r>
              <a:rPr lang="uk-UA" sz="3600" b="1" dirty="0" smtClean="0"/>
              <a:t>Що таке рівнодійна сила? 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3600" b="1" dirty="0" smtClean="0"/>
              <a:t>В якому випадку сили додаються, а в якому віднімаються?</a:t>
            </a:r>
            <a:endParaRPr lang="ru-RU" sz="3600" b="1" dirty="0" smtClean="0"/>
          </a:p>
          <a:p>
            <a:pPr lvl="0"/>
            <a:r>
              <a:rPr lang="uk-UA" sz="3600" b="1" dirty="0" smtClean="0"/>
              <a:t>Назвати одиниці сили. </a:t>
            </a:r>
            <a:endParaRPr lang="uk-UA" sz="3600" b="1" dirty="0" smtClean="0"/>
          </a:p>
          <a:p>
            <a:pPr lvl="0"/>
            <a:r>
              <a:rPr lang="uk-UA" sz="3600" b="1" dirty="0" smtClean="0"/>
              <a:t>Іменем </a:t>
            </a:r>
            <a:r>
              <a:rPr lang="uk-UA" sz="3600" b="1" dirty="0" smtClean="0"/>
              <a:t>якого вченого названа одиниця сили? </a:t>
            </a:r>
            <a:endParaRPr lang="ru-RU" sz="3600" b="1" dirty="0" smtClean="0"/>
          </a:p>
          <a:p>
            <a:endParaRPr lang="ru-RU" sz="36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Деформація</a:t>
            </a:r>
            <a:r>
              <a:rPr lang="ru-RU" b="1" dirty="0" smtClean="0"/>
              <a:t> </a:t>
            </a:r>
            <a:r>
              <a:rPr lang="ru-RU" b="1" dirty="0" err="1" smtClean="0"/>
              <a:t>тіла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txBody>
          <a:bodyPr/>
          <a:lstStyle/>
          <a:p>
            <a:r>
              <a:rPr lang="ru-RU" b="1" dirty="0" smtClean="0"/>
              <a:t> 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 </a:t>
            </a:r>
            <a:r>
              <a:rPr lang="ru-RU" b="1" dirty="0" err="1" smtClean="0"/>
              <a:t>деформацією</a:t>
            </a:r>
            <a:r>
              <a:rPr lang="ru-RU" b="1" dirty="0" smtClean="0"/>
              <a:t>. </a:t>
            </a:r>
          </a:p>
          <a:p>
            <a:r>
              <a:rPr lang="ru-RU" b="1" dirty="0" err="1" smtClean="0"/>
              <a:t>Наслідком</a:t>
            </a:r>
            <a:r>
              <a:rPr lang="ru-RU" b="1" dirty="0" smtClean="0"/>
              <a:t> </a:t>
            </a:r>
            <a:r>
              <a:rPr lang="ru-RU" b="1" dirty="0" err="1" smtClean="0"/>
              <a:t>деформаці</a:t>
            </a:r>
            <a:r>
              <a:rPr lang="ru-RU" dirty="0" smtClean="0"/>
              <a:t> 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пружних</a:t>
            </a:r>
            <a:r>
              <a:rPr lang="ru-RU" dirty="0" smtClean="0"/>
              <a:t> сил.</a:t>
            </a:r>
          </a:p>
          <a:p>
            <a:endParaRPr lang="ru-RU" dirty="0"/>
          </a:p>
        </p:txBody>
      </p:sp>
      <p:pic>
        <p:nvPicPr>
          <p:cNvPr id="4" name="Рисунок 3" descr="images (27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786190"/>
            <a:ext cx="257176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p-03b-1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714752"/>
            <a:ext cx="226219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Сила </a:t>
            </a:r>
            <a:r>
              <a:rPr lang="ru-RU" b="1" dirty="0" err="1" smtClean="0"/>
              <a:t>пружності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179388" algn="just">
              <a:buNone/>
            </a:pPr>
            <a:r>
              <a:rPr lang="ru-RU" b="1" dirty="0" smtClean="0"/>
              <a:t>Сила </a:t>
            </a:r>
            <a:r>
              <a:rPr lang="ru-RU" b="1" dirty="0" err="1" smtClean="0"/>
              <a:t>пружності</a:t>
            </a:r>
            <a:r>
              <a:rPr lang="ru-RU" b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сила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деформації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</a:t>
            </a:r>
            <a:r>
              <a:rPr lang="ru-RU" dirty="0" err="1" smtClean="0"/>
              <a:t>протилежно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деформації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Чим </a:t>
            </a:r>
            <a:r>
              <a:rPr lang="ru-RU" dirty="0" err="1" smtClean="0"/>
              <a:t>більшої</a:t>
            </a:r>
            <a:r>
              <a:rPr lang="ru-RU" dirty="0" smtClean="0"/>
              <a:t> </a:t>
            </a:r>
            <a:r>
              <a:rPr lang="ru-RU" dirty="0" err="1" smtClean="0"/>
              <a:t>деформації</a:t>
            </a:r>
            <a:r>
              <a:rPr lang="ru-RU" dirty="0" smtClean="0"/>
              <a:t> </a:t>
            </a:r>
            <a:r>
              <a:rPr lang="ru-RU" dirty="0" err="1" smtClean="0"/>
              <a:t>зазнає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більша</a:t>
            </a:r>
            <a:r>
              <a:rPr lang="ru-RU" dirty="0" smtClean="0"/>
              <a:t> сила </a:t>
            </a:r>
            <a:r>
              <a:rPr lang="ru-RU" dirty="0" err="1" smtClean="0"/>
              <a:t>пружності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Сила реакції опори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txBody>
          <a:bodyPr/>
          <a:lstStyle/>
          <a:p>
            <a:pPr marL="0" indent="179388">
              <a:buNone/>
            </a:pPr>
            <a:r>
              <a:rPr lang="ru-RU" dirty="0" smtClean="0"/>
              <a:t>Силу </a:t>
            </a:r>
            <a:r>
              <a:rPr lang="ru-RU" dirty="0" err="1" smtClean="0"/>
              <a:t>пружності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на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опори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підвісу</a:t>
            </a:r>
            <a:r>
              <a:rPr lang="ru-RU" dirty="0" smtClean="0"/>
              <a:t>, </a:t>
            </a:r>
            <a:r>
              <a:rPr lang="ru-RU" dirty="0" err="1" smtClean="0"/>
              <a:t>називають</a:t>
            </a:r>
            <a:r>
              <a:rPr lang="ru-RU" dirty="0" smtClean="0"/>
              <a:t> </a:t>
            </a:r>
            <a:r>
              <a:rPr lang="ru-RU" b="1" dirty="0" smtClean="0"/>
              <a:t>силою </a:t>
            </a:r>
            <a:r>
              <a:rPr lang="ru-RU" b="1" dirty="0" err="1" smtClean="0"/>
              <a:t>реакції</a:t>
            </a:r>
            <a:r>
              <a:rPr lang="ru-RU" b="1" dirty="0" smtClean="0"/>
              <a:t> опори, </a:t>
            </a:r>
            <a:r>
              <a:rPr lang="ru-RU" dirty="0" err="1" smtClean="0"/>
              <a:t>або</a:t>
            </a:r>
            <a:r>
              <a:rPr lang="ru-RU" dirty="0" smtClean="0"/>
              <a:t> силою нормального </a:t>
            </a:r>
            <a:r>
              <a:rPr lang="ru-RU" dirty="0" err="1" smtClean="0"/>
              <a:t>тиску</a:t>
            </a:r>
            <a:r>
              <a:rPr lang="ru-RU" dirty="0" smtClean="0"/>
              <a:t> (</a:t>
            </a:r>
            <a:r>
              <a:rPr lang="ru-RU" dirty="0" err="1" smtClean="0"/>
              <a:t>позначають</a:t>
            </a:r>
            <a:r>
              <a:rPr lang="ru-RU" dirty="0" smtClean="0"/>
              <a:t>   </a:t>
            </a:r>
            <a:r>
              <a:rPr lang="ru-RU" b="1" dirty="0" smtClean="0"/>
              <a:t> </a:t>
            </a:r>
            <a:r>
              <a:rPr lang="ru-RU" dirty="0" smtClean="0"/>
              <a:t> )</a:t>
            </a:r>
            <a:r>
              <a:rPr lang="ru-RU" b="1" dirty="0" smtClean="0"/>
              <a:t> </a:t>
            </a:r>
            <a:endParaRPr lang="ru-RU" dirty="0"/>
          </a:p>
        </p:txBody>
      </p:sp>
      <p:pic>
        <p:nvPicPr>
          <p:cNvPr id="4" name="Рисунок 3" descr="https://www.google.com/chart?cht=tx&amp;chf=bg,s,FFFFFF00&amp;chco=000000&amp;chl=%5Coverline%7BN%7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214686"/>
            <a:ext cx="28575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апапапапа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143380"/>
            <a:ext cx="350046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iz046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3357584"/>
            <a:ext cx="29337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Сила натягу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txBody>
          <a:bodyPr/>
          <a:lstStyle/>
          <a:p>
            <a:pPr marL="0" indent="179388" algn="just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розтягує</a:t>
            </a:r>
            <a:r>
              <a:rPr lang="ru-RU" dirty="0" smtClean="0"/>
              <a:t> </a:t>
            </a:r>
            <a:r>
              <a:rPr lang="ru-RU" dirty="0" err="1" smtClean="0"/>
              <a:t>підвіс</a:t>
            </a:r>
            <a:r>
              <a:rPr lang="ru-RU" dirty="0" smtClean="0"/>
              <a:t> (нитки, </a:t>
            </a:r>
            <a:r>
              <a:rPr lang="ru-RU" dirty="0" err="1" smtClean="0"/>
              <a:t>джгути</a:t>
            </a:r>
            <a:r>
              <a:rPr lang="ru-RU" dirty="0" smtClean="0"/>
              <a:t>, </a:t>
            </a:r>
            <a:r>
              <a:rPr lang="ru-RU" dirty="0" err="1" smtClean="0"/>
              <a:t>шнури</a:t>
            </a:r>
            <a:r>
              <a:rPr lang="ru-RU" dirty="0" smtClean="0"/>
              <a:t>), то </a:t>
            </a:r>
            <a:r>
              <a:rPr lang="ru-RU" dirty="0" err="1" smtClean="0"/>
              <a:t>виникає</a:t>
            </a:r>
            <a:r>
              <a:rPr lang="ru-RU" dirty="0" smtClean="0"/>
              <a:t> сила </a:t>
            </a:r>
            <a:r>
              <a:rPr lang="ru-RU" dirty="0" err="1" smtClean="0"/>
              <a:t>пружності</a:t>
            </a:r>
            <a:r>
              <a:rPr lang="ru-RU" dirty="0" smtClean="0"/>
              <a:t>, </a:t>
            </a:r>
            <a:r>
              <a:rPr lang="ru-RU" dirty="0" err="1" smtClean="0"/>
              <a:t>спрямована</a:t>
            </a:r>
            <a:r>
              <a:rPr lang="ru-RU" dirty="0" smtClean="0"/>
              <a:t> </a:t>
            </a:r>
            <a:r>
              <a:rPr lang="ru-RU" dirty="0" err="1" smtClean="0"/>
              <a:t>вздовж</a:t>
            </a:r>
            <a:r>
              <a:rPr lang="ru-RU" dirty="0" smtClean="0"/>
              <a:t> </a:t>
            </a:r>
            <a:r>
              <a:rPr lang="ru-RU" dirty="0" err="1" smtClean="0"/>
              <a:t>підвісу</a:t>
            </a:r>
            <a:r>
              <a:rPr lang="ru-RU" dirty="0" smtClean="0"/>
              <a:t>. </a:t>
            </a:r>
            <a:r>
              <a:rPr lang="ru-RU" dirty="0" err="1" smtClean="0"/>
              <a:t>Цю</a:t>
            </a:r>
            <a:r>
              <a:rPr lang="ru-RU" dirty="0" smtClean="0"/>
              <a:t> силу </a:t>
            </a:r>
            <a:r>
              <a:rPr lang="ru-RU" dirty="0" err="1" smtClean="0"/>
              <a:t>називають</a:t>
            </a:r>
            <a:r>
              <a:rPr lang="ru-RU" dirty="0" smtClean="0"/>
              <a:t> силою натягу </a:t>
            </a:r>
            <a:r>
              <a:rPr lang="ru-RU" dirty="0" err="1" smtClean="0"/>
              <a:t>підвісу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символом Т.</a:t>
            </a:r>
          </a:p>
          <a:p>
            <a:endParaRPr lang="ru-RU" dirty="0"/>
          </a:p>
        </p:txBody>
      </p:sp>
      <p:pic>
        <p:nvPicPr>
          <p:cNvPr id="4" name="Рисунок 3" descr="папапапваі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143380"/>
            <a:ext cx="385765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Пружні деформації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179388">
              <a:buNone/>
            </a:pPr>
            <a:r>
              <a:rPr lang="ru-RU" dirty="0" err="1" smtClean="0"/>
              <a:t>Деформації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попередніх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, 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b="1" dirty="0" err="1" smtClean="0"/>
              <a:t>пружними</a:t>
            </a:r>
            <a:r>
              <a:rPr lang="ru-RU" b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пружних</a:t>
            </a:r>
            <a:r>
              <a:rPr lang="ru-RU" b="1" dirty="0" smtClean="0"/>
              <a:t> </a:t>
            </a:r>
            <a:r>
              <a:rPr lang="ru-RU" b="1" dirty="0" err="1" smtClean="0"/>
              <a:t>деформацій</a:t>
            </a:r>
            <a:r>
              <a:rPr lang="ru-RU" b="1" dirty="0" smtClean="0"/>
              <a:t>:</a:t>
            </a:r>
            <a:endParaRPr lang="ru-RU" dirty="0" smtClean="0"/>
          </a:p>
          <a:p>
            <a:pPr lvl="0"/>
            <a:r>
              <a:rPr lang="ru-RU" dirty="0" err="1" smtClean="0"/>
              <a:t>деформація</a:t>
            </a:r>
            <a:r>
              <a:rPr lang="ru-RU" dirty="0" smtClean="0"/>
              <a:t> </a:t>
            </a:r>
            <a:r>
              <a:rPr lang="ru-RU" dirty="0" err="1" smtClean="0"/>
              <a:t>розтягу</a:t>
            </a:r>
            <a:r>
              <a:rPr lang="ru-RU" dirty="0" smtClean="0"/>
              <a:t> (</a:t>
            </a:r>
            <a:r>
              <a:rPr lang="ru-RU" dirty="0" err="1" smtClean="0"/>
              <a:t>стиснення</a:t>
            </a:r>
            <a:r>
              <a:rPr lang="ru-RU" dirty="0" smtClean="0"/>
              <a:t>);</a:t>
            </a:r>
          </a:p>
          <a:p>
            <a:pPr lvl="0"/>
            <a:r>
              <a:rPr lang="ru-RU" dirty="0" err="1" smtClean="0"/>
              <a:t>деформація</a:t>
            </a:r>
            <a:r>
              <a:rPr lang="ru-RU" dirty="0" smtClean="0"/>
              <a:t> </a:t>
            </a:r>
            <a:r>
              <a:rPr lang="ru-RU" dirty="0" err="1" smtClean="0"/>
              <a:t>зсуву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деформація</a:t>
            </a:r>
            <a:r>
              <a:rPr lang="ru-RU" dirty="0" smtClean="0"/>
              <a:t> </a:t>
            </a:r>
            <a:r>
              <a:rPr lang="ru-RU" dirty="0" err="1" smtClean="0"/>
              <a:t>згину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деформація</a:t>
            </a:r>
            <a:r>
              <a:rPr lang="ru-RU" dirty="0" smtClean="0"/>
              <a:t> </a:t>
            </a:r>
            <a:r>
              <a:rPr lang="ru-RU" dirty="0" err="1" smtClean="0"/>
              <a:t>кручення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262</Words>
  <Application>Microsoft Office PowerPoint</Application>
  <PresentationFormat>Экран (4:3)</PresentationFormat>
  <Paragraphs>56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Деформація. Сила пружності. Закон Гука</vt:lpstr>
      <vt:lpstr>Дайте відповідь на запитання</vt:lpstr>
      <vt:lpstr>Слайд 3</vt:lpstr>
      <vt:lpstr>Слайд 4</vt:lpstr>
      <vt:lpstr>Деформація тіла</vt:lpstr>
      <vt:lpstr>Сила пружності</vt:lpstr>
      <vt:lpstr>Сила реакції опори</vt:lpstr>
      <vt:lpstr>Сила натягу</vt:lpstr>
      <vt:lpstr>Пружні деформації</vt:lpstr>
      <vt:lpstr>Слайд 10</vt:lpstr>
      <vt:lpstr>Пластичні деформації</vt:lpstr>
      <vt:lpstr>Закон Гука</vt:lpstr>
      <vt:lpstr>Роберт Гук</vt:lpstr>
      <vt:lpstr>Використання пружних властивостей тіл  (поясніть малюнки)</vt:lpstr>
      <vt:lpstr>Розв’язуємо задачі</vt:lpstr>
      <vt:lpstr>Слайд 16</vt:lpstr>
      <vt:lpstr>Підсумок уроку</vt:lpstr>
      <vt:lpstr>Домашнє завдання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UserD</cp:lastModifiedBy>
  <cp:revision>22</cp:revision>
  <dcterms:created xsi:type="dcterms:W3CDTF">2018-01-21T13:19:00Z</dcterms:created>
  <dcterms:modified xsi:type="dcterms:W3CDTF">2019-01-20T18:18:30Z</dcterms:modified>
</cp:coreProperties>
</file>