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1" r:id="rId4"/>
    <p:sldId id="260" r:id="rId5"/>
    <p:sldId id="259" r:id="rId6"/>
    <p:sldId id="258" r:id="rId7"/>
    <p:sldId id="267" r:id="rId8"/>
    <p:sldId id="266" r:id="rId9"/>
    <p:sldId id="272" r:id="rId10"/>
    <p:sldId id="265" r:id="rId11"/>
    <p:sldId id="264" r:id="rId12"/>
    <p:sldId id="268" r:id="rId13"/>
    <p:sldId id="27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2" autoAdjust="0"/>
    <p:restoredTop sz="86400" autoAdjust="0"/>
  </p:normalViewPr>
  <p:slideViewPr>
    <p:cSldViewPr snapToGrid="0">
      <p:cViewPr>
        <p:scale>
          <a:sx n="57" d="100"/>
          <a:sy n="57" d="100"/>
        </p:scale>
        <p:origin x="-84" y="-3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48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48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68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82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38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62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148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72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61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11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28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C2D2-2FB3-4B89-ABD2-8F99241101EF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49983-6DC1-4690-8B5D-BCB9FACA3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4266" y="1003829"/>
            <a:ext cx="9144000" cy="2387600"/>
          </a:xfrm>
        </p:spPr>
        <p:txBody>
          <a:bodyPr>
            <a:normAutofit/>
          </a:bodyPr>
          <a:lstStyle/>
          <a:p>
            <a:r>
              <a:rPr lang="uk-UA" altLang="ru-RU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Головні </a:t>
            </a:r>
            <a:r>
              <a:rPr lang="uk-UA" altLang="ru-RU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altLang="ru-RU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другорядні члени речення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9067" y="3517371"/>
            <a:ext cx="9144000" cy="2900054"/>
          </a:xfrm>
        </p:spPr>
        <p:txBody>
          <a:bodyPr>
            <a:normAutofit fontScale="92500" lnSpcReduction="10000"/>
          </a:bodyPr>
          <a:lstStyle/>
          <a:p>
            <a:r>
              <a:rPr lang="uk-UA" altLang="ru-RU" sz="4000" b="1" i="1" dirty="0">
                <a:solidFill>
                  <a:srgbClr val="00B050"/>
                </a:solidFill>
                <a:latin typeface="Times New Roman" pitchFamily="18" charset="0"/>
              </a:rPr>
              <a:t>Зв’язок слів у реченні.</a:t>
            </a:r>
            <a:endParaRPr lang="en-US" altLang="ru-RU" sz="7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altLang="ru-RU" sz="32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(3 клас</a:t>
            </a:r>
            <a:r>
              <a:rPr lang="uk-UA" altLang="ru-RU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uk-UA" alt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altLang="ru-RU" sz="2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Великодальницький</a:t>
            </a:r>
            <a:r>
              <a:rPr lang="uk-UA" altLang="ru-RU" sz="2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ліцей </a:t>
            </a:r>
          </a:p>
          <a:p>
            <a:r>
              <a:rPr lang="uk-UA" altLang="ru-RU" sz="2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Вчитель початкових класів</a:t>
            </a:r>
          </a:p>
          <a:p>
            <a:r>
              <a:rPr lang="uk-UA" altLang="ru-RU" sz="2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Ніколащук</a:t>
            </a:r>
            <a:r>
              <a:rPr lang="uk-UA" altLang="ru-RU" sz="2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Тетяна </a:t>
            </a:r>
          </a:p>
          <a:p>
            <a:endParaRPr lang="uk-UA" alt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0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5600" y="527503"/>
            <a:ext cx="800946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 реченні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Спалахнула </a:t>
            </a:r>
            <a:r>
              <a:rPr lang="uk-UA" sz="36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зірка яскравим </a:t>
            </a:r>
            <a:r>
              <a:rPr lang="uk-UA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світлом.</a:t>
            </a:r>
            <a:r>
              <a:rPr lang="uk-UA" sz="3200" b="1" dirty="0" smtClean="0">
                <a:solidFill>
                  <a:srgbClr val="DA1F28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3200" b="1" i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головними </a:t>
            </a:r>
            <a:r>
              <a:rPr lang="uk-UA" sz="3200" b="1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членами </a:t>
            </a:r>
            <a:r>
              <a:rPr lang="uk-UA" sz="3200" b="1" i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28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uk-UA" altLang="ru-RU" sz="28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uk-UA" alt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спалахнула світлом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uk-UA" alt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зірка </a:t>
            </a:r>
            <a:r>
              <a:rPr lang="uk-UA" alt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спалахнула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uk-UA" alt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яскравим світлом</a:t>
            </a:r>
            <a:endParaRPr lang="uk-UA" sz="3200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ctr">
              <a:buFont typeface="Wingdings" panose="05000000000000000000" pitchFamily="2" charset="2"/>
              <a:buChar char="v"/>
              <a:defRPr/>
            </a:pPr>
            <a:endParaRPr lang="uk-UA" sz="3200" b="1" i="1" u="sng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uk-UA" sz="3200" b="1" i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uk-UA" sz="2400" b="1" i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33" y="2231497"/>
            <a:ext cx="2963334" cy="3678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458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912532" y="248791"/>
            <a:ext cx="78570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Яке з речень відповідає поданій схемі</a:t>
            </a:r>
            <a:r>
              <a:rPr lang="uk-UA" altLang="ru-RU" sz="3200" b="1" i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85992" y="1253066"/>
            <a:ext cx="798360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(коли?)    (що робить?)    (яке?)      (що?)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………                            …….</a:t>
            </a:r>
            <a:endParaRPr lang="uk-UA" altLang="ru-RU" sz="32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Дерева вкрилися зеленими листочками.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Сьогодні світить яскраве сонечко.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32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Дітлахи радіють весні.</a:t>
            </a:r>
            <a:endParaRPr lang="uk-UA" altLang="ru-RU" sz="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419600" y="2142067"/>
            <a:ext cx="20658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385733" y="1964267"/>
            <a:ext cx="2065867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331199" y="1981200"/>
            <a:ext cx="8466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1067" y="3221292"/>
            <a:ext cx="2160057" cy="3109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08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7998" y="401304"/>
            <a:ext cx="77893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Зв'язок слів у реченні </a:t>
            </a:r>
            <a:r>
              <a:rPr lang="uk-UA" alt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встанови  за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alt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разком:</a:t>
            </a:r>
            <a:endParaRPr lang="uk-UA" alt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17801" y="1601633"/>
            <a:ext cx="714586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Зразок</a:t>
            </a:r>
            <a:r>
              <a:rPr lang="uk-UA" altLang="ru-RU" sz="28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uk-UA" alt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Нарешті настала гомінка весна.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весна (що зробила?) настала;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весна (яка?) гомінка;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настала (коли?) нарешті.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36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Яблуні </a:t>
            </a:r>
            <a:r>
              <a:rPr lang="uk-UA" altLang="ru-RU" sz="36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розквітли</a:t>
            </a: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білим цвітом.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Весело </a:t>
            </a:r>
            <a:r>
              <a:rPr lang="uk-UA" altLang="ru-RU" sz="36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щебечуть</a:t>
            </a: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горобчики.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Все навкруги оживає.</a:t>
            </a:r>
            <a:endParaRPr lang="uk-UA" altLang="ru-RU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466666" y="2032000"/>
            <a:ext cx="9313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782733" y="2065867"/>
            <a:ext cx="13546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782732" y="2031999"/>
            <a:ext cx="135466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666" y="1001469"/>
            <a:ext cx="1875367" cy="5650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28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25334" y="246859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5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Молодці!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5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Гарно працювали!</a:t>
            </a:r>
            <a:endParaRPr lang="uk-UA" altLang="ru-RU" sz="4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38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3756" y="1802653"/>
            <a:ext cx="8043333" cy="24314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лова </a:t>
            </a:r>
            <a:r>
              <a:rPr lang="uk-UA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реченні, </a:t>
            </a:r>
          </a:p>
          <a:p>
            <a:pPr algn="ctr">
              <a:defRPr/>
            </a:pPr>
            <a:r>
              <a:rPr lang="uk-UA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 яких можна поставити питання</a:t>
            </a:r>
            <a:r>
              <a:rPr lang="uk-UA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defRPr/>
            </a:pPr>
            <a:r>
              <a:rPr lang="uk-UA" sz="3200" b="1" i="1" dirty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є членами </a:t>
            </a:r>
            <a:r>
              <a:rPr lang="uk-UA" sz="3200" b="1" i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речення.</a:t>
            </a:r>
          </a:p>
          <a:p>
            <a:pPr algn="ctr">
              <a:defRPr/>
            </a:pPr>
            <a:endParaRPr lang="uk-UA" sz="2800" b="1" i="1" dirty="0" smtClean="0">
              <a:ln w="10541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uk-UA" sz="2800" b="1" i="1" dirty="0" smtClean="0">
              <a:ln w="10541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40666" y="359428"/>
            <a:ext cx="514044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i="1" dirty="0">
                <a:ln w="1270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Прочитай і </a:t>
            </a:r>
            <a:r>
              <a:rPr lang="ru-RU" sz="3600" b="1" i="1" dirty="0" err="1">
                <a:ln w="1270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запам</a:t>
            </a:r>
            <a:r>
              <a:rPr lang="ru-RU" sz="3600" b="1" i="1" dirty="0" err="1">
                <a:ln w="1270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Lucida Sans Unicode"/>
                <a:cs typeface="Lucida Sans Unicode"/>
              </a:rPr>
              <a:t>ʼ</a:t>
            </a:r>
            <a:r>
              <a:rPr lang="ru-RU" sz="3600" b="1" i="1" dirty="0" err="1">
                <a:ln w="1270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ятай</a:t>
            </a:r>
            <a:endParaRPr lang="ru-RU" sz="3600" b="1" i="1" dirty="0">
              <a:ln w="1270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84400" y="4234088"/>
            <a:ext cx="8585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ru-RU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altLang="ru-RU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 кого?) </a:t>
            </a:r>
            <a:r>
              <a:rPr lang="uk-UA" altLang="ru-RU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 нас </a:t>
            </a:r>
            <a:r>
              <a:rPr lang="uk-UA" altLang="ru-RU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(що зробила?)</a:t>
            </a:r>
            <a:r>
              <a:rPr lang="uk-UA" alt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прийшла</a:t>
            </a:r>
          </a:p>
          <a:p>
            <a:r>
              <a:rPr lang="uk-UA" alt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uk-UA" altLang="ru-RU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(яка?) </a:t>
            </a: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квітуча </a:t>
            </a:r>
            <a:r>
              <a:rPr lang="uk-UA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(що?) </a:t>
            </a: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весна.</a:t>
            </a:r>
            <a:endParaRPr lang="ru-RU" altLang="ru-RU" sz="3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5114" y="645380"/>
            <a:ext cx="1400175" cy="5849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5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62400" y="321620"/>
            <a:ext cx="46397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i="1" dirty="0" err="1">
                <a:ln w="1270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Запам</a:t>
            </a:r>
            <a:r>
              <a:rPr lang="ru-RU" sz="4000" b="1" i="1" dirty="0" err="1">
                <a:ln w="1270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Lucida Sans Unicode"/>
                <a:cs typeface="Lucida Sans Unicode"/>
              </a:rPr>
              <a:t>ʼ</a:t>
            </a:r>
            <a:r>
              <a:rPr lang="ru-RU" sz="4000" b="1" i="1" dirty="0" err="1">
                <a:ln w="1270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ятай</a:t>
            </a:r>
            <a:endParaRPr lang="ru-RU" sz="4000" b="1" i="1" dirty="0">
              <a:ln w="1270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32000" y="977021"/>
            <a:ext cx="821266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ru-RU" sz="3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Головні члени </a:t>
            </a:r>
            <a:r>
              <a:rPr lang="uk-UA" altLang="ru-RU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речення</a:t>
            </a:r>
          </a:p>
          <a:p>
            <a:pPr algn="ctr"/>
            <a:endParaRPr lang="uk-UA" alt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altLang="ru-RU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alt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ідмет      присудок</a:t>
            </a:r>
          </a:p>
          <a:p>
            <a:pPr algn="ctr"/>
            <a:endParaRPr lang="uk-UA" altLang="ru-RU" sz="36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altLang="ru-RU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хто?що</a:t>
            </a:r>
            <a:r>
              <a:rPr lang="uk-UA" altLang="ru-RU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   що робить?</a:t>
            </a:r>
          </a:p>
          <a:p>
            <a:pPr algn="ctr"/>
            <a:endParaRPr lang="uk-UA" altLang="ru-RU" sz="36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altLang="ru-RU" sz="36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altLang="ru-RU" sz="36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altLang="ru-RU" sz="4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Іде    дощик.</a:t>
            </a:r>
            <a:endParaRPr lang="uk-UA" altLang="ru-RU" sz="48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altLang="ru-RU" sz="36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36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4683065" y="1608667"/>
            <a:ext cx="686134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357533" y="1608667"/>
            <a:ext cx="626534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683065" y="2777066"/>
            <a:ext cx="0" cy="592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467600" y="2777065"/>
            <a:ext cx="0" cy="592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645731" y="4639732"/>
            <a:ext cx="2074667" cy="33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532033" y="4639732"/>
            <a:ext cx="18711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532033" y="4859867"/>
            <a:ext cx="18711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683065" y="3859589"/>
            <a:ext cx="0" cy="3725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7476067" y="3733194"/>
            <a:ext cx="0" cy="508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994400" y="6129868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410933" y="6282267"/>
            <a:ext cx="894334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410933" y="6129868"/>
            <a:ext cx="8943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333" y="977021"/>
            <a:ext cx="2319867" cy="497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8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59075" y="490435"/>
            <a:ext cx="35205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i="1" dirty="0" err="1">
                <a:ln w="12700" cmpd="sng">
                  <a:gradFill>
                    <a:gsLst>
                      <a:gs pos="25000">
                        <a:srgbClr val="0000FF">
                          <a:shade val="25000"/>
                          <a:satMod val="190000"/>
                        </a:srgbClr>
                      </a:gs>
                      <a:gs pos="80000">
                        <a:srgbClr val="0000FF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Запам</a:t>
            </a:r>
            <a:r>
              <a:rPr lang="ru-RU" sz="4800" b="1" i="1" dirty="0" err="1">
                <a:ln w="12700" cmpd="sng">
                  <a:gradFill>
                    <a:gsLst>
                      <a:gs pos="25000">
                        <a:srgbClr val="0000FF">
                          <a:shade val="25000"/>
                          <a:satMod val="190000"/>
                        </a:srgbClr>
                      </a:gs>
                      <a:gs pos="80000">
                        <a:srgbClr val="0000FF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Lucida Sans Unicode"/>
                <a:cs typeface="Lucida Sans Unicode"/>
              </a:rPr>
              <a:t>ʼ</a:t>
            </a:r>
            <a:r>
              <a:rPr lang="ru-RU" sz="4800" b="1" i="1" dirty="0" err="1">
                <a:ln w="12700" cmpd="sng">
                  <a:gradFill>
                    <a:gsLst>
                      <a:gs pos="25000">
                        <a:srgbClr val="0000FF">
                          <a:shade val="25000"/>
                          <a:satMod val="190000"/>
                        </a:srgbClr>
                      </a:gs>
                      <a:gs pos="80000">
                        <a:srgbClr val="0000FF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ятай</a:t>
            </a:r>
            <a:endParaRPr lang="ru-RU" sz="4800" b="1" i="1" dirty="0">
              <a:ln w="12700" cmpd="sng">
                <a:gradFill>
                  <a:gsLst>
                    <a:gs pos="25000">
                      <a:srgbClr val="0000FF">
                        <a:shade val="25000"/>
                        <a:satMod val="190000"/>
                      </a:srgbClr>
                    </a:gs>
                    <a:gs pos="80000">
                      <a:srgbClr val="0000FF">
                        <a:tint val="75000"/>
                        <a:satMod val="19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62518" y="1515533"/>
            <a:ext cx="6052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4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Другорядні члени речення</a:t>
            </a:r>
            <a:endParaRPr lang="ru-RU" altLang="ru-RU" sz="40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688665" y="2071019"/>
            <a:ext cx="0" cy="636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477355" y="2534397"/>
            <a:ext cx="44226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усі інші члени речення</a:t>
            </a:r>
            <a:endParaRPr lang="ru-RU" alt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26734" y="3060006"/>
            <a:ext cx="892386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i="1" dirty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b="1" i="1" dirty="0" err="1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600" b="1" i="1" dirty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600" b="1" i="1" dirty="0" err="1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звідки</a:t>
            </a:r>
            <a:r>
              <a:rPr lang="ru-RU" sz="2600" b="1" i="1" dirty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коли? де? </a:t>
            </a:r>
            <a:r>
              <a:rPr lang="ru-RU" sz="2600" b="1" i="1" dirty="0" err="1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куди</a:t>
            </a:r>
            <a:r>
              <a:rPr lang="ru-RU" sz="26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кого</a:t>
            </a:r>
            <a:r>
              <a:rPr lang="ru-RU" sz="2600" b="1" i="1" dirty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600" b="1" i="1" dirty="0" err="1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600" b="1" i="1" dirty="0" smtClean="0">
                <a:ln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?)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uk-UA" sz="3600" b="1" i="1" dirty="0" smtClean="0">
              <a:ln/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uk-UA" sz="3600" b="1" i="1" dirty="0" smtClean="0">
              <a:ln/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600" b="1" i="1" dirty="0" smtClean="0">
                <a:ln/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800" b="1" i="1" dirty="0" smtClean="0">
                <a:ln/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якому?              в чому?         </a:t>
            </a:r>
            <a:endParaRPr lang="uk-UA" sz="3600" b="1" i="1" dirty="0" smtClean="0">
              <a:ln/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4000" b="1" i="1" dirty="0" smtClean="0">
                <a:ln/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В зеленому   одязі  стоять  дерева.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747932" y="3987801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196667" y="5774267"/>
            <a:ext cx="170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245600" y="5892800"/>
            <a:ext cx="13377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7196667" y="5892800"/>
            <a:ext cx="17033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466" y="490435"/>
            <a:ext cx="2049992" cy="4809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Прямая со стрелкой 12"/>
          <p:cNvCxnSpPr/>
          <p:nvPr/>
        </p:nvCxnSpPr>
        <p:spPr>
          <a:xfrm flipH="1">
            <a:off x="3662518" y="5080000"/>
            <a:ext cx="130549" cy="220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214533" y="5080000"/>
            <a:ext cx="152400" cy="220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4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9200" y="449477"/>
            <a:ext cx="84836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3200" dirty="0">
                <a:ln>
                  <a:solidFill>
                    <a:srgbClr val="990033"/>
                  </a:solidFill>
                </a:ln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Питання між головними членами речення можна ставити від </a:t>
            </a:r>
            <a:r>
              <a:rPr lang="uk-UA" sz="3200" dirty="0" smtClean="0">
                <a:ln>
                  <a:solidFill>
                    <a:srgbClr val="990033"/>
                  </a:solidFill>
                </a:ln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підмета </a:t>
            </a:r>
            <a:r>
              <a:rPr lang="uk-UA" sz="3200" dirty="0">
                <a:ln>
                  <a:solidFill>
                    <a:srgbClr val="990033"/>
                  </a:solidFill>
                </a:ln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до присудка і навпаки</a:t>
            </a:r>
            <a:r>
              <a:rPr lang="uk-UA" dirty="0">
                <a:ln>
                  <a:solidFill>
                    <a:srgbClr val="990033"/>
                  </a:solidFill>
                </a:ln>
                <a:solidFill>
                  <a:srgbClr val="FF0000"/>
                </a:solidFill>
                <a:latin typeface="Monotype Corsiva" pitchFamily="66" charset="0"/>
              </a:rPr>
              <a:t> </a:t>
            </a:r>
            <a:endParaRPr lang="uk-UA" dirty="0" smtClean="0">
              <a:ln>
                <a:solidFill>
                  <a:srgbClr val="990033"/>
                </a:solidFill>
              </a:ln>
              <a:solidFill>
                <a:srgbClr val="FF0000"/>
              </a:solidFill>
              <a:latin typeface="Monotype Corsiva" pitchFamily="66" charset="0"/>
            </a:endParaRPr>
          </a:p>
          <a:p>
            <a:pPr algn="ctr">
              <a:defRPr/>
            </a:pPr>
            <a:endParaRPr lang="uk-UA" dirty="0" smtClean="0">
              <a:ln>
                <a:solidFill>
                  <a:srgbClr val="990033"/>
                </a:solidFill>
              </a:ln>
              <a:solidFill>
                <a:srgbClr val="EB641B">
                  <a:lumMod val="50000"/>
                </a:srgbClr>
              </a:solidFill>
              <a:latin typeface="Monotype Corsiva" pitchFamily="66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ln>
                  <a:solidFill>
                    <a:srgbClr val="990033"/>
                  </a:solidFill>
                </a:ln>
                <a:solidFill>
                  <a:srgbClr val="EB641B">
                    <a:lumMod val="50000"/>
                  </a:srgbClr>
                </a:solidFill>
                <a:latin typeface="Monotype Corsiva" pitchFamily="66" charset="0"/>
              </a:rPr>
              <a:t>                                                                            </a:t>
            </a:r>
          </a:p>
          <a:p>
            <a:pPr lvl="0" algn="ctr">
              <a:defRPr/>
            </a:pPr>
            <a:endParaRPr lang="uk-UA" sz="2400" dirty="0" smtClean="0">
              <a:ln>
                <a:solidFill>
                  <a:srgbClr val="990033"/>
                </a:solidFill>
              </a:ln>
              <a:solidFill>
                <a:srgbClr val="EB641B">
                  <a:lumMod val="50000"/>
                </a:srgbClr>
              </a:solidFill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53097" y="2814443"/>
            <a:ext cx="9348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6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дме</a:t>
            </a:r>
            <a:endParaRPr lang="ru-RU" altLang="ru-RU" sz="3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95999" y="2450025"/>
            <a:ext cx="9364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що? </a:t>
            </a:r>
            <a:endParaRPr lang="ru-RU" altLang="ru-RU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30138" y="3507769"/>
            <a:ext cx="21146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що робить?</a:t>
            </a:r>
            <a:endParaRPr lang="ru-RU" altLang="ru-RU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57387" y="2782669"/>
            <a:ext cx="13086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6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вітер</a:t>
            </a:r>
            <a:endParaRPr lang="ru-RU" altLang="ru-RU" sz="3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12032" y="3510717"/>
            <a:ext cx="1592103" cy="2369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altLang="ru-RU" sz="2800" b="1" i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uk-UA" altLang="ru-RU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відки</a:t>
            </a:r>
            <a:r>
              <a:rPr kumimoji="0" lang="uk-UA" alt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2800" b="1" i="1" kern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800" b="1" i="1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2800" b="1" i="1" kern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 вікна</a:t>
            </a:r>
            <a:endParaRPr kumimoji="0" lang="ru-RU" sz="2400" b="0" i="1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87551" y="3429000"/>
            <a:ext cx="1677062" cy="2369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uk-UA" altLang="ru-RU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28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свіжий</a:t>
            </a:r>
            <a:endParaRPr lang="uk-UA" altLang="ru-RU" sz="3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006369" y="3140530"/>
            <a:ext cx="31157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9360171" y="4284133"/>
            <a:ext cx="0" cy="880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474233" y="4284133"/>
            <a:ext cx="0" cy="880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8687551" y="3429000"/>
            <a:ext cx="1178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953097" y="3460774"/>
            <a:ext cx="9348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953097" y="3510717"/>
            <a:ext cx="9348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 flipH="1">
            <a:off x="5029611" y="3460774"/>
            <a:ext cx="31157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55998" y="834240"/>
            <a:ext cx="689186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Член речення, який вказує, про кого або про що говориться в реченні називається </a:t>
            </a:r>
            <a:r>
              <a:rPr lang="uk-UA" altLang="ru-RU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alt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підмет.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alt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Член речення, який вказує, що говориться про підмет, називається </a:t>
            </a:r>
            <a:r>
              <a:rPr lang="uk-UA" altLang="ru-RU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присудок.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k-UA" alt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Підмет і присудок – це </a:t>
            </a:r>
            <a:r>
              <a:rPr lang="uk-UA" alt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основа речення.               </a:t>
            </a:r>
            <a:endParaRPr lang="uk-UA" alt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99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86667" y="401304"/>
            <a:ext cx="680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uk-UA" sz="4800" b="1" i="1" dirty="0">
                <a:ln w="24500" cmpd="dbl">
                  <a:solidFill>
                    <a:srgbClr val="008000"/>
                  </a:solidFill>
                  <a:prstDash val="solid"/>
                  <a:miter lim="800000"/>
                </a:ln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Тренувальні  </a:t>
            </a:r>
            <a:r>
              <a:rPr lang="uk-UA" sz="4800" b="1" i="1" dirty="0" smtClean="0">
                <a:ln w="24500" cmpd="dbl">
                  <a:solidFill>
                    <a:srgbClr val="008000"/>
                  </a:solidFill>
                  <a:prstDash val="solid"/>
                  <a:miter lim="800000"/>
                </a:ln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endParaRPr lang="uk-UA" sz="4800" b="1" i="1" dirty="0">
              <a:ln w="24500" cmpd="dbl">
                <a:solidFill>
                  <a:srgbClr val="008000"/>
                </a:solidFill>
                <a:prstDash val="solid"/>
                <a:miter lim="800000"/>
              </a:ln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uk-UA" sz="4800" b="1" i="1" dirty="0">
              <a:ln w="24500" cmpd="dbl">
                <a:solidFill>
                  <a:srgbClr val="008000"/>
                </a:solidFill>
                <a:prstDash val="solid"/>
                <a:miter lim="800000"/>
              </a:ln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5665" y="1223440"/>
            <a:ext cx="78570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Підмет</a:t>
            </a:r>
            <a:r>
              <a:rPr lang="uk-UA" alt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це головний член речення, який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вказує…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05665" y="2114392"/>
            <a:ext cx="7806266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uk-UA" altLang="ru-RU" sz="2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про кого або про що говориться в реченні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uk-UA" altLang="ru-RU" sz="2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що </a:t>
            </a:r>
            <a:r>
              <a:rPr lang="uk-UA" altLang="ru-RU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говориться про будь-який інший член </a:t>
            </a:r>
            <a:r>
              <a:rPr lang="uk-UA" altLang="ru-RU" sz="2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речення</a:t>
            </a:r>
            <a:endParaRPr lang="uk-UA" altLang="ru-RU" sz="5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uk-UA" altLang="ru-RU" sz="5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17333" y="3999930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Присудок</a:t>
            </a:r>
            <a:r>
              <a:rPr lang="uk-UA" alt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це головний член речення, який …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77066" y="4517935"/>
            <a:ext cx="697653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i="1" dirty="0" smtClean="0">
                <a:ln w="10541" cmpd="sng">
                  <a:solidFill>
                    <a:srgbClr val="0000F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000FF">
                        <a:tint val="40000"/>
                        <a:satMod val="250000"/>
                      </a:srgbClr>
                    </a:gs>
                    <a:gs pos="9000">
                      <a:srgbClr val="0000FF">
                        <a:tint val="52000"/>
                        <a:satMod val="300000"/>
                      </a:srgbClr>
                    </a:gs>
                    <a:gs pos="50000">
                      <a:srgbClr val="0000FF">
                        <a:shade val="20000"/>
                        <a:satMod val="300000"/>
                      </a:srgbClr>
                    </a:gs>
                    <a:gs pos="79000">
                      <a:srgbClr val="0000FF">
                        <a:tint val="52000"/>
                        <a:satMod val="300000"/>
                      </a:srgbClr>
                    </a:gs>
                    <a:gs pos="100000">
                      <a:srgbClr val="0000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i="1" dirty="0" smtClean="0">
                <a:ln w="10541" cmpd="sng">
                  <a:solidFill>
                    <a:srgbClr val="0000F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000FF">
                        <a:tint val="40000"/>
                        <a:satMod val="250000"/>
                      </a:srgbClr>
                    </a:gs>
                    <a:gs pos="9000">
                      <a:srgbClr val="0000FF">
                        <a:tint val="52000"/>
                        <a:satMod val="300000"/>
                      </a:srgbClr>
                    </a:gs>
                    <a:gs pos="50000">
                      <a:srgbClr val="0000FF">
                        <a:shade val="20000"/>
                        <a:satMod val="300000"/>
                      </a:srgbClr>
                    </a:gs>
                    <a:gs pos="79000">
                      <a:srgbClr val="0000FF">
                        <a:tint val="52000"/>
                        <a:satMod val="300000"/>
                      </a:srgbClr>
                    </a:gs>
                    <a:gs pos="100000">
                      <a:srgbClr val="0000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i="1" dirty="0" err="1" smtClean="0">
                <a:ln w="10541" cmpd="sng">
                  <a:solidFill>
                    <a:srgbClr val="0000F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000FF">
                        <a:tint val="40000"/>
                        <a:satMod val="250000"/>
                      </a:srgbClr>
                    </a:gs>
                    <a:gs pos="9000">
                      <a:srgbClr val="0000FF">
                        <a:tint val="52000"/>
                        <a:satMod val="300000"/>
                      </a:srgbClr>
                    </a:gs>
                    <a:gs pos="50000">
                      <a:srgbClr val="0000FF">
                        <a:shade val="20000"/>
                        <a:satMod val="300000"/>
                      </a:srgbClr>
                    </a:gs>
                    <a:gs pos="79000">
                      <a:srgbClr val="0000FF">
                        <a:tint val="52000"/>
                        <a:satMod val="300000"/>
                      </a:srgbClr>
                    </a:gs>
                    <a:gs pos="100000">
                      <a:srgbClr val="0000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розповідає</a:t>
            </a:r>
            <a:r>
              <a:rPr lang="ru-RU" sz="2800" i="1" dirty="0" smtClean="0">
                <a:ln w="10541" cmpd="sng">
                  <a:solidFill>
                    <a:srgbClr val="0000F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000FF">
                        <a:tint val="40000"/>
                        <a:satMod val="250000"/>
                      </a:srgbClr>
                    </a:gs>
                    <a:gs pos="9000">
                      <a:srgbClr val="0000FF">
                        <a:tint val="52000"/>
                        <a:satMod val="300000"/>
                      </a:srgbClr>
                    </a:gs>
                    <a:gs pos="50000">
                      <a:srgbClr val="0000FF">
                        <a:shade val="20000"/>
                        <a:satMod val="300000"/>
                      </a:srgbClr>
                    </a:gs>
                    <a:gs pos="79000">
                      <a:srgbClr val="0000FF">
                        <a:tint val="52000"/>
                        <a:satMod val="300000"/>
                      </a:srgbClr>
                    </a:gs>
                    <a:gs pos="100000">
                      <a:srgbClr val="0000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i="1" dirty="0">
                <a:ln w="10541" cmpd="sng">
                  <a:solidFill>
                    <a:srgbClr val="0000F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000FF">
                        <a:tint val="40000"/>
                        <a:satMod val="250000"/>
                      </a:srgbClr>
                    </a:gs>
                    <a:gs pos="9000">
                      <a:srgbClr val="0000FF">
                        <a:tint val="52000"/>
                        <a:satMod val="300000"/>
                      </a:srgbClr>
                    </a:gs>
                    <a:gs pos="50000">
                      <a:srgbClr val="0000FF">
                        <a:shade val="20000"/>
                        <a:satMod val="300000"/>
                      </a:srgbClr>
                    </a:gs>
                    <a:gs pos="79000">
                      <a:srgbClr val="0000FF">
                        <a:tint val="52000"/>
                        <a:satMod val="300000"/>
                      </a:srgbClr>
                    </a:gs>
                    <a:gs pos="100000">
                      <a:srgbClr val="0000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  </a:t>
            </a:r>
            <a:r>
              <a:rPr lang="ru-RU" sz="2800" i="1" dirty="0" err="1">
                <a:ln w="10541" cmpd="sng">
                  <a:solidFill>
                    <a:srgbClr val="0000F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000FF">
                        <a:tint val="40000"/>
                        <a:satMod val="250000"/>
                      </a:srgbClr>
                    </a:gs>
                    <a:gs pos="9000">
                      <a:srgbClr val="0000FF">
                        <a:tint val="52000"/>
                        <a:satMod val="300000"/>
                      </a:srgbClr>
                    </a:gs>
                    <a:gs pos="50000">
                      <a:srgbClr val="0000FF">
                        <a:shade val="20000"/>
                        <a:satMod val="300000"/>
                      </a:srgbClr>
                    </a:gs>
                    <a:gs pos="79000">
                      <a:srgbClr val="0000FF">
                        <a:tint val="52000"/>
                        <a:satMod val="300000"/>
                      </a:srgbClr>
                    </a:gs>
                    <a:gs pos="100000">
                      <a:srgbClr val="0000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підмет</a:t>
            </a:r>
            <a:endParaRPr lang="ru-RU" sz="2800" i="1" dirty="0">
              <a:ln w="10541" cmpd="sng">
                <a:solidFill>
                  <a:srgbClr val="0000F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0000FF">
                      <a:tint val="40000"/>
                      <a:satMod val="250000"/>
                    </a:srgbClr>
                  </a:gs>
                  <a:gs pos="9000">
                    <a:srgbClr val="0000FF">
                      <a:tint val="52000"/>
                      <a:satMod val="300000"/>
                    </a:srgbClr>
                  </a:gs>
                  <a:gs pos="50000">
                    <a:srgbClr val="0000FF">
                      <a:shade val="20000"/>
                      <a:satMod val="300000"/>
                    </a:srgbClr>
                  </a:gs>
                  <a:gs pos="79000">
                    <a:srgbClr val="0000FF">
                      <a:tint val="52000"/>
                      <a:satMod val="300000"/>
                    </a:srgbClr>
                  </a:gs>
                  <a:gs pos="100000">
                    <a:srgbClr val="0000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endParaRPr lang="uk-UA" sz="2800" i="1" dirty="0">
              <a:ln w="10541" cmpd="sng">
                <a:solidFill>
                  <a:srgbClr val="0000F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0000FF">
                      <a:tint val="40000"/>
                      <a:satMod val="250000"/>
                    </a:srgbClr>
                  </a:gs>
                  <a:gs pos="9000">
                    <a:srgbClr val="0000FF">
                      <a:tint val="52000"/>
                      <a:satMod val="300000"/>
                    </a:srgbClr>
                  </a:gs>
                  <a:gs pos="50000">
                    <a:srgbClr val="0000FF">
                      <a:shade val="20000"/>
                      <a:satMod val="300000"/>
                    </a:srgbClr>
                  </a:gs>
                  <a:gs pos="79000">
                    <a:srgbClr val="0000FF">
                      <a:tint val="52000"/>
                      <a:satMod val="300000"/>
                    </a:srgbClr>
                  </a:gs>
                  <a:gs pos="100000">
                    <a:srgbClr val="0000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lang="uk-UA" sz="2800" i="1" dirty="0" smtClean="0">
                <a:ln w="10541" cmpd="sng">
                  <a:solidFill>
                    <a:srgbClr val="0000F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000FF">
                        <a:tint val="40000"/>
                        <a:satMod val="250000"/>
                      </a:srgbClr>
                    </a:gs>
                    <a:gs pos="9000">
                      <a:srgbClr val="0000FF">
                        <a:tint val="52000"/>
                        <a:satMod val="300000"/>
                      </a:srgbClr>
                    </a:gs>
                    <a:gs pos="50000">
                      <a:srgbClr val="0000FF">
                        <a:shade val="20000"/>
                        <a:satMod val="300000"/>
                      </a:srgbClr>
                    </a:gs>
                    <a:gs pos="79000">
                      <a:srgbClr val="0000FF">
                        <a:tint val="52000"/>
                        <a:satMod val="300000"/>
                      </a:srgbClr>
                    </a:gs>
                    <a:gs pos="100000">
                      <a:srgbClr val="0000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розповідає  </a:t>
            </a:r>
            <a:r>
              <a:rPr lang="uk-UA" sz="2800" i="1" dirty="0">
                <a:ln w="10541" cmpd="sng">
                  <a:solidFill>
                    <a:srgbClr val="0000F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000FF">
                        <a:tint val="40000"/>
                        <a:satMod val="250000"/>
                      </a:srgbClr>
                    </a:gs>
                    <a:gs pos="9000">
                      <a:srgbClr val="0000FF">
                        <a:tint val="52000"/>
                        <a:satMod val="300000"/>
                      </a:srgbClr>
                    </a:gs>
                    <a:gs pos="50000">
                      <a:srgbClr val="0000FF">
                        <a:shade val="20000"/>
                        <a:satMod val="300000"/>
                      </a:srgbClr>
                    </a:gs>
                    <a:gs pos="79000">
                      <a:srgbClr val="0000FF">
                        <a:tint val="52000"/>
                        <a:satMod val="300000"/>
                      </a:srgbClr>
                    </a:gs>
                    <a:gs pos="100000">
                      <a:srgbClr val="0000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 всі слова  в реченні</a:t>
            </a:r>
            <a:endParaRPr lang="ru-RU" sz="2800" i="1" dirty="0">
              <a:ln w="10541" cmpd="sng">
                <a:solidFill>
                  <a:srgbClr val="0000FF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0000FF">
                      <a:tint val="40000"/>
                      <a:satMod val="250000"/>
                    </a:srgbClr>
                  </a:gs>
                  <a:gs pos="9000">
                    <a:srgbClr val="0000FF">
                      <a:tint val="52000"/>
                      <a:satMod val="300000"/>
                    </a:srgbClr>
                  </a:gs>
                  <a:gs pos="50000">
                    <a:srgbClr val="0000FF">
                      <a:shade val="20000"/>
                      <a:satMod val="300000"/>
                    </a:srgbClr>
                  </a:gs>
                  <a:gs pos="79000">
                    <a:srgbClr val="0000FF">
                      <a:tint val="52000"/>
                      <a:satMod val="300000"/>
                    </a:srgbClr>
                  </a:gs>
                  <a:gs pos="100000">
                    <a:srgbClr val="0000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6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6800" y="1078525"/>
            <a:ext cx="826346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Побудуй речення з «розгублених» слів.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Визнач основу, підкресли підмет і присудок.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alt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есняний, дощ, теплий, ішов.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Освіжив, дерев, він, у саду, листя.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Барвиста, веселка, на небі, з’явилася.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 небом, цей, місток, з’єднав, землю.</a:t>
            </a:r>
            <a:endParaRPr lang="uk-UA" altLang="ru-RU" sz="3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Képtalálat a következőre: „веселка малюнок” | School wall art, Sticker art,  Sticker wall ar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90"/>
          <a:stretch/>
        </p:blipFill>
        <p:spPr bwMode="auto">
          <a:xfrm>
            <a:off x="9795932" y="4377688"/>
            <a:ext cx="2048932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8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61309" y="1620692"/>
            <a:ext cx="929362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48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Перевір</a:t>
            </a:r>
            <a:r>
              <a:rPr lang="uk-UA" altLang="ru-RU" sz="4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себе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k-UA" altLang="ru-RU" sz="4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4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Ішов теплий весняний дощ.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4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Він освіжив листя дерев у саду.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4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небі з’явилася барвиста веселка.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4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Цей місток з’єднав землю з небом. </a:t>
            </a:r>
            <a:endParaRPr lang="uk-UA" altLang="ru-RU" sz="4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391593" y="3759739"/>
            <a:ext cx="10474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391593" y="3906982"/>
            <a:ext cx="10474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160625" y="3759739"/>
            <a:ext cx="997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892829" y="4372495"/>
            <a:ext cx="814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15294" y="4372495"/>
            <a:ext cx="1853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15294" y="4522124"/>
            <a:ext cx="1853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438996" y="5054138"/>
            <a:ext cx="2144684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438996" y="5187142"/>
            <a:ext cx="2144684" cy="16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9343505" y="5070764"/>
            <a:ext cx="16625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707476" y="5752407"/>
            <a:ext cx="1645920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511338" y="5752407"/>
            <a:ext cx="1770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511338" y="5898786"/>
            <a:ext cx="1770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42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424</Words>
  <Application>Microsoft Office PowerPoint</Application>
  <PresentationFormat>Произвольный</PresentationFormat>
  <Paragraphs>108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Головні та другорядні члени речення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Привет, мама</dc:title>
  <dc:creator>Павел Николащук</dc:creator>
  <cp:lastModifiedBy>Татьяна Михайловна</cp:lastModifiedBy>
  <cp:revision>41</cp:revision>
  <dcterms:created xsi:type="dcterms:W3CDTF">2023-04-14T17:55:28Z</dcterms:created>
  <dcterms:modified xsi:type="dcterms:W3CDTF">2023-05-18T17:33:25Z</dcterms:modified>
</cp:coreProperties>
</file>