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305" r:id="rId3"/>
    <p:sldId id="306" r:id="rId4"/>
    <p:sldId id="300" r:id="rId5"/>
    <p:sldId id="287" r:id="rId6"/>
    <p:sldId id="288" r:id="rId7"/>
    <p:sldId id="290" r:id="rId8"/>
    <p:sldId id="292" r:id="rId9"/>
    <p:sldId id="293" r:id="rId10"/>
    <p:sldId id="295" r:id="rId11"/>
    <p:sldId id="309" r:id="rId12"/>
    <p:sldId id="266" r:id="rId13"/>
    <p:sldId id="299" r:id="rId14"/>
    <p:sldId id="267" r:id="rId15"/>
    <p:sldId id="311" r:id="rId16"/>
    <p:sldId id="310" r:id="rId17"/>
    <p:sldId id="273" r:id="rId18"/>
    <p:sldId id="274" r:id="rId19"/>
    <p:sldId id="275" r:id="rId20"/>
    <p:sldId id="276" r:id="rId21"/>
    <p:sldId id="277" r:id="rId22"/>
    <p:sldId id="281" r:id="rId23"/>
    <p:sldId id="282" r:id="rId24"/>
    <p:sldId id="314" r:id="rId25"/>
    <p:sldId id="280" r:id="rId26"/>
    <p:sldId id="257" r:id="rId27"/>
    <p:sldId id="261" r:id="rId28"/>
    <p:sldId id="262" r:id="rId29"/>
    <p:sldId id="263" r:id="rId30"/>
    <p:sldId id="265" r:id="rId31"/>
    <p:sldId id="258" r:id="rId32"/>
    <p:sldId id="259" r:id="rId33"/>
    <p:sldId id="260" r:id="rId34"/>
    <p:sldId id="301" r:id="rId35"/>
    <p:sldId id="302" r:id="rId36"/>
    <p:sldId id="304" r:id="rId37"/>
    <p:sldId id="303" r:id="rId38"/>
    <p:sldId id="308" r:id="rId39"/>
    <p:sldId id="285" r:id="rId40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19951CF-2CC7-4F50-BB6A-C35831A19817}" name="Юлія Гудзь" initials="ЮГ" userId="88e8c575c69a8545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FFCC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78B1C1-7236-4A4B-BD72-46597AE5A634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2AC3591-0938-4C6A-9853-D6D6167BB5F1}">
      <dgm:prSet/>
      <dgm:spPr/>
      <dgm:t>
        <a:bodyPr/>
        <a:lstStyle/>
        <a:p>
          <a:r>
            <a:rPr lang="uk-UA" dirty="0"/>
            <a:t>Для того щоб створити власну вправу потрібно вибрати шаблон. Їх існує безліч.</a:t>
          </a:r>
          <a:endParaRPr lang="en-US" dirty="0"/>
        </a:p>
      </dgm:t>
    </dgm:pt>
    <dgm:pt modelId="{843CA2A4-9DC3-428D-9867-5DD8F3A86920}" type="parTrans" cxnId="{7E5F3287-EE5F-4D7A-920E-59732518E042}">
      <dgm:prSet/>
      <dgm:spPr/>
      <dgm:t>
        <a:bodyPr/>
        <a:lstStyle/>
        <a:p>
          <a:endParaRPr lang="en-US"/>
        </a:p>
      </dgm:t>
    </dgm:pt>
    <dgm:pt modelId="{6611BC69-F212-4496-B40D-A96162C31136}" type="sibTrans" cxnId="{7E5F3287-EE5F-4D7A-920E-59732518E042}">
      <dgm:prSet/>
      <dgm:spPr/>
      <dgm:t>
        <a:bodyPr/>
        <a:lstStyle/>
        <a:p>
          <a:endParaRPr lang="en-US"/>
        </a:p>
      </dgm:t>
    </dgm:pt>
    <dgm:pt modelId="{A3D82974-D90D-4EC9-A7BA-B5030608374C}">
      <dgm:prSet/>
      <dgm:spPr/>
      <dgm:t>
        <a:bodyPr/>
        <a:lstStyle/>
        <a:p>
          <a:r>
            <a:rPr lang="uk-UA"/>
            <a:t>Наступний крок: потрібно заповнити форму шаблону, обираючи потрібні елементи.</a:t>
          </a:r>
          <a:endParaRPr lang="en-US"/>
        </a:p>
      </dgm:t>
    </dgm:pt>
    <dgm:pt modelId="{CDAA39F0-2387-45AB-96D9-CD22E098B672}" type="parTrans" cxnId="{EF722436-BFB1-4F5C-956C-73A83AACE6A8}">
      <dgm:prSet/>
      <dgm:spPr/>
      <dgm:t>
        <a:bodyPr/>
        <a:lstStyle/>
        <a:p>
          <a:endParaRPr lang="en-US"/>
        </a:p>
      </dgm:t>
    </dgm:pt>
    <dgm:pt modelId="{07F1D53A-9D9B-4D6D-8747-B750B4690E6D}" type="sibTrans" cxnId="{EF722436-BFB1-4F5C-956C-73A83AACE6A8}">
      <dgm:prSet/>
      <dgm:spPr/>
      <dgm:t>
        <a:bodyPr/>
        <a:lstStyle/>
        <a:p>
          <a:endParaRPr lang="en-US"/>
        </a:p>
      </dgm:t>
    </dgm:pt>
    <dgm:pt modelId="{73987588-FFA5-4314-883E-6EC32BCA4E54}">
      <dgm:prSet/>
      <dgm:spPr/>
      <dgm:t>
        <a:bodyPr/>
        <a:lstStyle/>
        <a:p>
          <a:r>
            <a:rPr lang="uk-UA" dirty="0"/>
            <a:t>Зверніть увагу: у вправах можна додавати звук, відео, зображення, текст.</a:t>
          </a:r>
          <a:endParaRPr lang="en-US" dirty="0"/>
        </a:p>
      </dgm:t>
    </dgm:pt>
    <dgm:pt modelId="{1C7EF239-8E27-4D75-A301-54856F63ADE5}" type="parTrans" cxnId="{EB057103-0FAC-48D9-8A38-9142F6E7CB35}">
      <dgm:prSet/>
      <dgm:spPr/>
      <dgm:t>
        <a:bodyPr/>
        <a:lstStyle/>
        <a:p>
          <a:endParaRPr lang="en-US"/>
        </a:p>
      </dgm:t>
    </dgm:pt>
    <dgm:pt modelId="{DC959CAB-7748-4792-A88E-1A2E8E053006}" type="sibTrans" cxnId="{EB057103-0FAC-48D9-8A38-9142F6E7CB35}">
      <dgm:prSet/>
      <dgm:spPr/>
      <dgm:t>
        <a:bodyPr/>
        <a:lstStyle/>
        <a:p>
          <a:endParaRPr lang="en-US"/>
        </a:p>
      </dgm:t>
    </dgm:pt>
    <dgm:pt modelId="{A4B03FC1-ED58-4175-BBBE-1919BBC3EDC2}">
      <dgm:prSet/>
      <dgm:spPr/>
      <dgm:t>
        <a:bodyPr/>
        <a:lstStyle/>
        <a:p>
          <a:r>
            <a:rPr lang="uk-UA" dirty="0"/>
            <a:t>Після редагування є можливість спочатку переглянути вправу, а потім при потребі повернутись до її редагування</a:t>
          </a:r>
          <a:endParaRPr lang="en-US" dirty="0"/>
        </a:p>
      </dgm:t>
    </dgm:pt>
    <dgm:pt modelId="{6C153EC3-6386-428B-9C44-5D2153A80273}" type="parTrans" cxnId="{C1139F7F-3F9A-4BC5-B214-DF90787DE064}">
      <dgm:prSet/>
      <dgm:spPr/>
      <dgm:t>
        <a:bodyPr/>
        <a:lstStyle/>
        <a:p>
          <a:endParaRPr lang="uk-UA"/>
        </a:p>
      </dgm:t>
    </dgm:pt>
    <dgm:pt modelId="{20B786BD-AC23-4FF0-A023-8908FCABC641}" type="sibTrans" cxnId="{C1139F7F-3F9A-4BC5-B214-DF90787DE064}">
      <dgm:prSet/>
      <dgm:spPr/>
      <dgm:t>
        <a:bodyPr/>
        <a:lstStyle/>
        <a:p>
          <a:endParaRPr lang="uk-UA"/>
        </a:p>
      </dgm:t>
    </dgm:pt>
    <dgm:pt modelId="{7324377D-ECD7-4170-AD03-50F1FBC722FE}">
      <dgm:prSet/>
      <dgm:spPr/>
      <dgm:t>
        <a:bodyPr/>
        <a:lstStyle/>
        <a:p>
          <a:r>
            <a:rPr lang="uk-UA" dirty="0"/>
            <a:t>Якщо вправа вас повність влаштовує і не потребує редагування достатньо клацнути по кнопці «Закласти «У моїх вправах»»</a:t>
          </a:r>
          <a:endParaRPr lang="en-US" dirty="0"/>
        </a:p>
      </dgm:t>
    </dgm:pt>
    <dgm:pt modelId="{65A2BBE5-D848-4C36-87C2-424F5D6844A4}" type="parTrans" cxnId="{D535E13B-5781-4A3C-B054-0872A4608321}">
      <dgm:prSet/>
      <dgm:spPr/>
      <dgm:t>
        <a:bodyPr/>
        <a:lstStyle/>
        <a:p>
          <a:endParaRPr lang="uk-UA"/>
        </a:p>
      </dgm:t>
    </dgm:pt>
    <dgm:pt modelId="{C9CC4DA2-8EC3-4B84-8E35-7D38CC016A01}" type="sibTrans" cxnId="{D535E13B-5781-4A3C-B054-0872A4608321}">
      <dgm:prSet/>
      <dgm:spPr/>
      <dgm:t>
        <a:bodyPr/>
        <a:lstStyle/>
        <a:p>
          <a:endParaRPr lang="uk-UA"/>
        </a:p>
      </dgm:t>
    </dgm:pt>
    <dgm:pt modelId="{BCA45C81-F5E6-447B-81FB-E1EC78CC6FC8}" type="pres">
      <dgm:prSet presAssocID="{5578B1C1-7236-4A4B-BD72-46597AE5A634}" presName="outerComposite" presStyleCnt="0">
        <dgm:presLayoutVars>
          <dgm:chMax val="5"/>
          <dgm:dir/>
          <dgm:resizeHandles val="exact"/>
        </dgm:presLayoutVars>
      </dgm:prSet>
      <dgm:spPr/>
    </dgm:pt>
    <dgm:pt modelId="{603A240B-B6BE-4E63-B9D8-15387750277C}" type="pres">
      <dgm:prSet presAssocID="{5578B1C1-7236-4A4B-BD72-46597AE5A634}" presName="dummyMaxCanvas" presStyleCnt="0">
        <dgm:presLayoutVars/>
      </dgm:prSet>
      <dgm:spPr/>
    </dgm:pt>
    <dgm:pt modelId="{196595AA-4181-4BC3-8A7F-B95718E966B0}" type="pres">
      <dgm:prSet presAssocID="{5578B1C1-7236-4A4B-BD72-46597AE5A634}" presName="FiveNodes_1" presStyleLbl="node1" presStyleIdx="0" presStyleCnt="5" custLinFactNeighborX="341" custLinFactNeighborY="-7137">
        <dgm:presLayoutVars>
          <dgm:bulletEnabled val="1"/>
        </dgm:presLayoutVars>
      </dgm:prSet>
      <dgm:spPr/>
    </dgm:pt>
    <dgm:pt modelId="{290DB3CD-0774-47D1-A0F6-0F8BDEB5C197}" type="pres">
      <dgm:prSet presAssocID="{5578B1C1-7236-4A4B-BD72-46597AE5A634}" presName="FiveNodes_2" presStyleLbl="node1" presStyleIdx="1" presStyleCnt="5">
        <dgm:presLayoutVars>
          <dgm:bulletEnabled val="1"/>
        </dgm:presLayoutVars>
      </dgm:prSet>
      <dgm:spPr/>
    </dgm:pt>
    <dgm:pt modelId="{2E8D3EE0-6EB1-48B0-B603-28C1EF9D4DFB}" type="pres">
      <dgm:prSet presAssocID="{5578B1C1-7236-4A4B-BD72-46597AE5A634}" presName="FiveNodes_3" presStyleLbl="node1" presStyleIdx="2" presStyleCnt="5">
        <dgm:presLayoutVars>
          <dgm:bulletEnabled val="1"/>
        </dgm:presLayoutVars>
      </dgm:prSet>
      <dgm:spPr/>
    </dgm:pt>
    <dgm:pt modelId="{B5BCA8C1-4EB3-4C3C-BE81-1791707926D9}" type="pres">
      <dgm:prSet presAssocID="{5578B1C1-7236-4A4B-BD72-46597AE5A634}" presName="FiveNodes_4" presStyleLbl="node1" presStyleIdx="3" presStyleCnt="5">
        <dgm:presLayoutVars>
          <dgm:bulletEnabled val="1"/>
        </dgm:presLayoutVars>
      </dgm:prSet>
      <dgm:spPr/>
    </dgm:pt>
    <dgm:pt modelId="{2955DA84-FCC5-4634-9B5C-898245089A38}" type="pres">
      <dgm:prSet presAssocID="{5578B1C1-7236-4A4B-BD72-46597AE5A634}" presName="FiveNodes_5" presStyleLbl="node1" presStyleIdx="4" presStyleCnt="5">
        <dgm:presLayoutVars>
          <dgm:bulletEnabled val="1"/>
        </dgm:presLayoutVars>
      </dgm:prSet>
      <dgm:spPr/>
    </dgm:pt>
    <dgm:pt modelId="{AD7E1921-DCBB-4AB7-A305-A9C769B54C20}" type="pres">
      <dgm:prSet presAssocID="{5578B1C1-7236-4A4B-BD72-46597AE5A634}" presName="FiveConn_1-2" presStyleLbl="fgAccFollowNode1" presStyleIdx="0" presStyleCnt="4">
        <dgm:presLayoutVars>
          <dgm:bulletEnabled val="1"/>
        </dgm:presLayoutVars>
      </dgm:prSet>
      <dgm:spPr/>
    </dgm:pt>
    <dgm:pt modelId="{B5F73BA8-7566-4528-A986-FFE036FA1E85}" type="pres">
      <dgm:prSet presAssocID="{5578B1C1-7236-4A4B-BD72-46597AE5A634}" presName="FiveConn_2-3" presStyleLbl="fgAccFollowNode1" presStyleIdx="1" presStyleCnt="4">
        <dgm:presLayoutVars>
          <dgm:bulletEnabled val="1"/>
        </dgm:presLayoutVars>
      </dgm:prSet>
      <dgm:spPr/>
    </dgm:pt>
    <dgm:pt modelId="{35C4B67A-AD0F-4ADA-AAB8-8E20855D3741}" type="pres">
      <dgm:prSet presAssocID="{5578B1C1-7236-4A4B-BD72-46597AE5A634}" presName="FiveConn_3-4" presStyleLbl="fgAccFollowNode1" presStyleIdx="2" presStyleCnt="4">
        <dgm:presLayoutVars>
          <dgm:bulletEnabled val="1"/>
        </dgm:presLayoutVars>
      </dgm:prSet>
      <dgm:spPr/>
    </dgm:pt>
    <dgm:pt modelId="{781E83F7-28E2-4B05-AE52-8D7939A3C40F}" type="pres">
      <dgm:prSet presAssocID="{5578B1C1-7236-4A4B-BD72-46597AE5A634}" presName="FiveConn_4-5" presStyleLbl="fgAccFollowNode1" presStyleIdx="3" presStyleCnt="4">
        <dgm:presLayoutVars>
          <dgm:bulletEnabled val="1"/>
        </dgm:presLayoutVars>
      </dgm:prSet>
      <dgm:spPr/>
    </dgm:pt>
    <dgm:pt modelId="{3A25AB94-1EDF-4677-82C6-010A5C3F8D2E}" type="pres">
      <dgm:prSet presAssocID="{5578B1C1-7236-4A4B-BD72-46597AE5A634}" presName="FiveNodes_1_text" presStyleLbl="node1" presStyleIdx="4" presStyleCnt="5">
        <dgm:presLayoutVars>
          <dgm:bulletEnabled val="1"/>
        </dgm:presLayoutVars>
      </dgm:prSet>
      <dgm:spPr/>
    </dgm:pt>
    <dgm:pt modelId="{659C75BC-A5C3-4471-8754-3A8ACC8E7D68}" type="pres">
      <dgm:prSet presAssocID="{5578B1C1-7236-4A4B-BD72-46597AE5A634}" presName="FiveNodes_2_text" presStyleLbl="node1" presStyleIdx="4" presStyleCnt="5">
        <dgm:presLayoutVars>
          <dgm:bulletEnabled val="1"/>
        </dgm:presLayoutVars>
      </dgm:prSet>
      <dgm:spPr/>
    </dgm:pt>
    <dgm:pt modelId="{F3DC04C3-DAD1-43F8-876D-F52D4C5EC174}" type="pres">
      <dgm:prSet presAssocID="{5578B1C1-7236-4A4B-BD72-46597AE5A634}" presName="FiveNodes_3_text" presStyleLbl="node1" presStyleIdx="4" presStyleCnt="5">
        <dgm:presLayoutVars>
          <dgm:bulletEnabled val="1"/>
        </dgm:presLayoutVars>
      </dgm:prSet>
      <dgm:spPr/>
    </dgm:pt>
    <dgm:pt modelId="{5A09B689-FE62-4FCE-8749-8531A05840DB}" type="pres">
      <dgm:prSet presAssocID="{5578B1C1-7236-4A4B-BD72-46597AE5A634}" presName="FiveNodes_4_text" presStyleLbl="node1" presStyleIdx="4" presStyleCnt="5">
        <dgm:presLayoutVars>
          <dgm:bulletEnabled val="1"/>
        </dgm:presLayoutVars>
      </dgm:prSet>
      <dgm:spPr/>
    </dgm:pt>
    <dgm:pt modelId="{133ACB91-3D7A-4A5E-B142-699524134013}" type="pres">
      <dgm:prSet presAssocID="{5578B1C1-7236-4A4B-BD72-46597AE5A634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EB057103-0FAC-48D9-8A38-9142F6E7CB35}" srcId="{5578B1C1-7236-4A4B-BD72-46597AE5A634}" destId="{73987588-FFA5-4314-883E-6EC32BCA4E54}" srcOrd="2" destOrd="0" parTransId="{1C7EF239-8E27-4D75-A301-54856F63ADE5}" sibTransId="{DC959CAB-7748-4792-A88E-1A2E8E053006}"/>
    <dgm:cxn modelId="{F5C10B21-9F66-4DB5-8064-02BF78C803B8}" type="presOf" srcId="{A3D82974-D90D-4EC9-A7BA-B5030608374C}" destId="{659C75BC-A5C3-4471-8754-3A8ACC8E7D68}" srcOrd="1" destOrd="0" presId="urn:microsoft.com/office/officeart/2005/8/layout/vProcess5"/>
    <dgm:cxn modelId="{930E3326-5CD7-4609-AE5F-0F225D284724}" type="presOf" srcId="{72AC3591-0938-4C6A-9853-D6D6167BB5F1}" destId="{3A25AB94-1EDF-4677-82C6-010A5C3F8D2E}" srcOrd="1" destOrd="0" presId="urn:microsoft.com/office/officeart/2005/8/layout/vProcess5"/>
    <dgm:cxn modelId="{EF722436-BFB1-4F5C-956C-73A83AACE6A8}" srcId="{5578B1C1-7236-4A4B-BD72-46597AE5A634}" destId="{A3D82974-D90D-4EC9-A7BA-B5030608374C}" srcOrd="1" destOrd="0" parTransId="{CDAA39F0-2387-45AB-96D9-CD22E098B672}" sibTransId="{07F1D53A-9D9B-4D6D-8747-B750B4690E6D}"/>
    <dgm:cxn modelId="{66EDA137-16DD-4DA0-B6BE-C4016695C525}" type="presOf" srcId="{7324377D-ECD7-4170-AD03-50F1FBC722FE}" destId="{2955DA84-FCC5-4634-9B5C-898245089A38}" srcOrd="0" destOrd="0" presId="urn:microsoft.com/office/officeart/2005/8/layout/vProcess5"/>
    <dgm:cxn modelId="{D535E13B-5781-4A3C-B054-0872A4608321}" srcId="{5578B1C1-7236-4A4B-BD72-46597AE5A634}" destId="{7324377D-ECD7-4170-AD03-50F1FBC722FE}" srcOrd="4" destOrd="0" parTransId="{65A2BBE5-D848-4C36-87C2-424F5D6844A4}" sibTransId="{C9CC4DA2-8EC3-4B84-8E35-7D38CC016A01}"/>
    <dgm:cxn modelId="{06EFBF6C-2D80-49BB-AA2C-986B67517DCB}" type="presOf" srcId="{20B786BD-AC23-4FF0-A023-8908FCABC641}" destId="{781E83F7-28E2-4B05-AE52-8D7939A3C40F}" srcOrd="0" destOrd="0" presId="urn:microsoft.com/office/officeart/2005/8/layout/vProcess5"/>
    <dgm:cxn modelId="{FA3DB26F-94E1-48B9-A7B0-BD3964C774DB}" type="presOf" srcId="{A3D82974-D90D-4EC9-A7BA-B5030608374C}" destId="{290DB3CD-0774-47D1-A0F6-0F8BDEB5C197}" srcOrd="0" destOrd="0" presId="urn:microsoft.com/office/officeart/2005/8/layout/vProcess5"/>
    <dgm:cxn modelId="{7BBD6357-AE23-46D8-87EC-20470A539762}" type="presOf" srcId="{7324377D-ECD7-4170-AD03-50F1FBC722FE}" destId="{133ACB91-3D7A-4A5E-B142-699524134013}" srcOrd="1" destOrd="0" presId="urn:microsoft.com/office/officeart/2005/8/layout/vProcess5"/>
    <dgm:cxn modelId="{38820B7A-8411-447F-83B0-E675BE44CB97}" type="presOf" srcId="{DC959CAB-7748-4792-A88E-1A2E8E053006}" destId="{35C4B67A-AD0F-4ADA-AAB8-8E20855D3741}" srcOrd="0" destOrd="0" presId="urn:microsoft.com/office/officeart/2005/8/layout/vProcess5"/>
    <dgm:cxn modelId="{69A0367B-D30F-44F6-A595-E19880509C9A}" type="presOf" srcId="{6611BC69-F212-4496-B40D-A96162C31136}" destId="{AD7E1921-DCBB-4AB7-A305-A9C769B54C20}" srcOrd="0" destOrd="0" presId="urn:microsoft.com/office/officeart/2005/8/layout/vProcess5"/>
    <dgm:cxn modelId="{C1139F7F-3F9A-4BC5-B214-DF90787DE064}" srcId="{5578B1C1-7236-4A4B-BD72-46597AE5A634}" destId="{A4B03FC1-ED58-4175-BBBE-1919BBC3EDC2}" srcOrd="3" destOrd="0" parTransId="{6C153EC3-6386-428B-9C44-5D2153A80273}" sibTransId="{20B786BD-AC23-4FF0-A023-8908FCABC641}"/>
    <dgm:cxn modelId="{7E5F3287-EE5F-4D7A-920E-59732518E042}" srcId="{5578B1C1-7236-4A4B-BD72-46597AE5A634}" destId="{72AC3591-0938-4C6A-9853-D6D6167BB5F1}" srcOrd="0" destOrd="0" parTransId="{843CA2A4-9DC3-428D-9867-5DD8F3A86920}" sibTransId="{6611BC69-F212-4496-B40D-A96162C31136}"/>
    <dgm:cxn modelId="{BD6B4BA1-A115-4897-A553-99F1BED588BB}" type="presOf" srcId="{A4B03FC1-ED58-4175-BBBE-1919BBC3EDC2}" destId="{5A09B689-FE62-4FCE-8749-8531A05840DB}" srcOrd="1" destOrd="0" presId="urn:microsoft.com/office/officeart/2005/8/layout/vProcess5"/>
    <dgm:cxn modelId="{C7DA04A7-5641-4514-BBF3-F5D68434913A}" type="presOf" srcId="{5578B1C1-7236-4A4B-BD72-46597AE5A634}" destId="{BCA45C81-F5E6-447B-81FB-E1EC78CC6FC8}" srcOrd="0" destOrd="0" presId="urn:microsoft.com/office/officeart/2005/8/layout/vProcess5"/>
    <dgm:cxn modelId="{52E30DA8-1971-4E8A-A449-B01B42A5E21B}" type="presOf" srcId="{07F1D53A-9D9B-4D6D-8747-B750B4690E6D}" destId="{B5F73BA8-7566-4528-A986-FFE036FA1E85}" srcOrd="0" destOrd="0" presId="urn:microsoft.com/office/officeart/2005/8/layout/vProcess5"/>
    <dgm:cxn modelId="{DD0E2CB4-D7F5-4BF8-834B-05C1B4E67E51}" type="presOf" srcId="{73987588-FFA5-4314-883E-6EC32BCA4E54}" destId="{2E8D3EE0-6EB1-48B0-B603-28C1EF9D4DFB}" srcOrd="0" destOrd="0" presId="urn:microsoft.com/office/officeart/2005/8/layout/vProcess5"/>
    <dgm:cxn modelId="{EF8DFAB8-D3DA-49AA-91AA-1A8377B2E098}" type="presOf" srcId="{72AC3591-0938-4C6A-9853-D6D6167BB5F1}" destId="{196595AA-4181-4BC3-8A7F-B95718E966B0}" srcOrd="0" destOrd="0" presId="urn:microsoft.com/office/officeart/2005/8/layout/vProcess5"/>
    <dgm:cxn modelId="{244FBAF2-6496-4173-938A-F65080AC964F}" type="presOf" srcId="{A4B03FC1-ED58-4175-BBBE-1919BBC3EDC2}" destId="{B5BCA8C1-4EB3-4C3C-BE81-1791707926D9}" srcOrd="0" destOrd="0" presId="urn:microsoft.com/office/officeart/2005/8/layout/vProcess5"/>
    <dgm:cxn modelId="{4588B0F5-73E4-4857-B308-D7E95993CF7E}" type="presOf" srcId="{73987588-FFA5-4314-883E-6EC32BCA4E54}" destId="{F3DC04C3-DAD1-43F8-876D-F52D4C5EC174}" srcOrd="1" destOrd="0" presId="urn:microsoft.com/office/officeart/2005/8/layout/vProcess5"/>
    <dgm:cxn modelId="{EB27D1C9-332B-4E19-B5B7-9FF5BC788972}" type="presParOf" srcId="{BCA45C81-F5E6-447B-81FB-E1EC78CC6FC8}" destId="{603A240B-B6BE-4E63-B9D8-15387750277C}" srcOrd="0" destOrd="0" presId="urn:microsoft.com/office/officeart/2005/8/layout/vProcess5"/>
    <dgm:cxn modelId="{48523296-3C94-41AB-8D09-F37C49F503BC}" type="presParOf" srcId="{BCA45C81-F5E6-447B-81FB-E1EC78CC6FC8}" destId="{196595AA-4181-4BC3-8A7F-B95718E966B0}" srcOrd="1" destOrd="0" presId="urn:microsoft.com/office/officeart/2005/8/layout/vProcess5"/>
    <dgm:cxn modelId="{1E3BAED8-E7D4-455D-819E-AE819B58CB3E}" type="presParOf" srcId="{BCA45C81-F5E6-447B-81FB-E1EC78CC6FC8}" destId="{290DB3CD-0774-47D1-A0F6-0F8BDEB5C197}" srcOrd="2" destOrd="0" presId="urn:microsoft.com/office/officeart/2005/8/layout/vProcess5"/>
    <dgm:cxn modelId="{C044479A-05DA-44E9-909B-705B85AFA521}" type="presParOf" srcId="{BCA45C81-F5E6-447B-81FB-E1EC78CC6FC8}" destId="{2E8D3EE0-6EB1-48B0-B603-28C1EF9D4DFB}" srcOrd="3" destOrd="0" presId="urn:microsoft.com/office/officeart/2005/8/layout/vProcess5"/>
    <dgm:cxn modelId="{7AE13776-B274-4AAF-A5A9-08C0F10DB8F1}" type="presParOf" srcId="{BCA45C81-F5E6-447B-81FB-E1EC78CC6FC8}" destId="{B5BCA8C1-4EB3-4C3C-BE81-1791707926D9}" srcOrd="4" destOrd="0" presId="urn:microsoft.com/office/officeart/2005/8/layout/vProcess5"/>
    <dgm:cxn modelId="{D0E372A4-3B3D-41E1-9B15-422989EBADD2}" type="presParOf" srcId="{BCA45C81-F5E6-447B-81FB-E1EC78CC6FC8}" destId="{2955DA84-FCC5-4634-9B5C-898245089A38}" srcOrd="5" destOrd="0" presId="urn:microsoft.com/office/officeart/2005/8/layout/vProcess5"/>
    <dgm:cxn modelId="{544E383A-9B42-4CF3-936B-6EC1B125843D}" type="presParOf" srcId="{BCA45C81-F5E6-447B-81FB-E1EC78CC6FC8}" destId="{AD7E1921-DCBB-4AB7-A305-A9C769B54C20}" srcOrd="6" destOrd="0" presId="urn:microsoft.com/office/officeart/2005/8/layout/vProcess5"/>
    <dgm:cxn modelId="{9CE351F1-F290-4786-A4B9-BF725D480F9A}" type="presParOf" srcId="{BCA45C81-F5E6-447B-81FB-E1EC78CC6FC8}" destId="{B5F73BA8-7566-4528-A986-FFE036FA1E85}" srcOrd="7" destOrd="0" presId="urn:microsoft.com/office/officeart/2005/8/layout/vProcess5"/>
    <dgm:cxn modelId="{41321135-68DA-43B0-A04A-4494DEB67D7E}" type="presParOf" srcId="{BCA45C81-F5E6-447B-81FB-E1EC78CC6FC8}" destId="{35C4B67A-AD0F-4ADA-AAB8-8E20855D3741}" srcOrd="8" destOrd="0" presId="urn:microsoft.com/office/officeart/2005/8/layout/vProcess5"/>
    <dgm:cxn modelId="{EA8D697A-24AE-439B-8AF2-48640A44E498}" type="presParOf" srcId="{BCA45C81-F5E6-447B-81FB-E1EC78CC6FC8}" destId="{781E83F7-28E2-4B05-AE52-8D7939A3C40F}" srcOrd="9" destOrd="0" presId="urn:microsoft.com/office/officeart/2005/8/layout/vProcess5"/>
    <dgm:cxn modelId="{72A43D5A-5052-40D4-A019-1D9C6FB6D591}" type="presParOf" srcId="{BCA45C81-F5E6-447B-81FB-E1EC78CC6FC8}" destId="{3A25AB94-1EDF-4677-82C6-010A5C3F8D2E}" srcOrd="10" destOrd="0" presId="urn:microsoft.com/office/officeart/2005/8/layout/vProcess5"/>
    <dgm:cxn modelId="{3839B596-6C50-4C91-8A2D-7A572103E99A}" type="presParOf" srcId="{BCA45C81-F5E6-447B-81FB-E1EC78CC6FC8}" destId="{659C75BC-A5C3-4471-8754-3A8ACC8E7D68}" srcOrd="11" destOrd="0" presId="urn:microsoft.com/office/officeart/2005/8/layout/vProcess5"/>
    <dgm:cxn modelId="{A3BB3103-7290-4470-9C55-8F03674F359C}" type="presParOf" srcId="{BCA45C81-F5E6-447B-81FB-E1EC78CC6FC8}" destId="{F3DC04C3-DAD1-43F8-876D-F52D4C5EC174}" srcOrd="12" destOrd="0" presId="urn:microsoft.com/office/officeart/2005/8/layout/vProcess5"/>
    <dgm:cxn modelId="{FF6F4778-3F31-4EAB-852C-1C42A6BED7D4}" type="presParOf" srcId="{BCA45C81-F5E6-447B-81FB-E1EC78CC6FC8}" destId="{5A09B689-FE62-4FCE-8749-8531A05840DB}" srcOrd="13" destOrd="0" presId="urn:microsoft.com/office/officeart/2005/8/layout/vProcess5"/>
    <dgm:cxn modelId="{933D6A56-D66A-4538-9993-FE6462B6D2CE}" type="presParOf" srcId="{BCA45C81-F5E6-447B-81FB-E1EC78CC6FC8}" destId="{133ACB91-3D7A-4A5E-B142-699524134013}" srcOrd="14" destOrd="0" presId="urn:microsoft.com/office/officeart/2005/8/layout/vProcess5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6595AA-4181-4BC3-8A7F-B95718E966B0}">
      <dsp:nvSpPr>
        <dsp:cNvPr id="0" name=""/>
        <dsp:cNvSpPr/>
      </dsp:nvSpPr>
      <dsp:spPr>
        <a:xfrm>
          <a:off x="13605" y="0"/>
          <a:ext cx="3989832" cy="7832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kern="1200" dirty="0"/>
            <a:t>Для того щоб створити власну вправу потрібно вибрати шаблон. Їх існує безліч.</a:t>
          </a:r>
          <a:endParaRPr lang="en-US" sz="1000" kern="1200" dirty="0"/>
        </a:p>
      </dsp:txBody>
      <dsp:txXfrm>
        <a:off x="36545" y="22940"/>
        <a:ext cx="3053015" cy="737360"/>
      </dsp:txXfrm>
    </dsp:sp>
    <dsp:sp modelId="{290DB3CD-0774-47D1-A0F6-0F8BDEB5C197}">
      <dsp:nvSpPr>
        <dsp:cNvPr id="0" name=""/>
        <dsp:cNvSpPr/>
      </dsp:nvSpPr>
      <dsp:spPr>
        <a:xfrm>
          <a:off x="297942" y="892024"/>
          <a:ext cx="3989832" cy="783240"/>
        </a:xfrm>
        <a:prstGeom prst="roundRect">
          <a:avLst>
            <a:gd name="adj" fmla="val 10000"/>
          </a:avLst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kern="1200"/>
            <a:t>Наступний крок: потрібно заповнити форму шаблону, обираючи потрібні елементи.</a:t>
          </a:r>
          <a:endParaRPr lang="en-US" sz="1000" kern="1200"/>
        </a:p>
      </dsp:txBody>
      <dsp:txXfrm>
        <a:off x="320882" y="914964"/>
        <a:ext cx="3136903" cy="737360"/>
      </dsp:txXfrm>
    </dsp:sp>
    <dsp:sp modelId="{2E8D3EE0-6EB1-48B0-B603-28C1EF9D4DFB}">
      <dsp:nvSpPr>
        <dsp:cNvPr id="0" name=""/>
        <dsp:cNvSpPr/>
      </dsp:nvSpPr>
      <dsp:spPr>
        <a:xfrm>
          <a:off x="595883" y="1784048"/>
          <a:ext cx="3989832" cy="783240"/>
        </a:xfrm>
        <a:prstGeom prst="roundRect">
          <a:avLst>
            <a:gd name="adj" fmla="val 1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kern="1200" dirty="0"/>
            <a:t>Зверніть увагу: у вправах можна додавати звук, відео, зображення, текст.</a:t>
          </a:r>
          <a:endParaRPr lang="en-US" sz="1000" kern="1200" dirty="0"/>
        </a:p>
      </dsp:txBody>
      <dsp:txXfrm>
        <a:off x="618823" y="1806988"/>
        <a:ext cx="3136903" cy="737360"/>
      </dsp:txXfrm>
    </dsp:sp>
    <dsp:sp modelId="{B5BCA8C1-4EB3-4C3C-BE81-1791707926D9}">
      <dsp:nvSpPr>
        <dsp:cNvPr id="0" name=""/>
        <dsp:cNvSpPr/>
      </dsp:nvSpPr>
      <dsp:spPr>
        <a:xfrm>
          <a:off x="893826" y="2676072"/>
          <a:ext cx="3989832" cy="783240"/>
        </a:xfrm>
        <a:prstGeom prst="roundRect">
          <a:avLst>
            <a:gd name="adj" fmla="val 10000"/>
          </a:avLst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kern="1200" dirty="0"/>
            <a:t>Після редагування є можливість спочатку переглянути вправу, а потім при потребі повернутись до її редагування</a:t>
          </a:r>
          <a:endParaRPr lang="en-US" sz="1000" kern="1200" dirty="0"/>
        </a:p>
      </dsp:txBody>
      <dsp:txXfrm>
        <a:off x="916766" y="2699012"/>
        <a:ext cx="3136903" cy="737360"/>
      </dsp:txXfrm>
    </dsp:sp>
    <dsp:sp modelId="{2955DA84-FCC5-4634-9B5C-898245089A38}">
      <dsp:nvSpPr>
        <dsp:cNvPr id="0" name=""/>
        <dsp:cNvSpPr/>
      </dsp:nvSpPr>
      <dsp:spPr>
        <a:xfrm>
          <a:off x="1191767" y="3568097"/>
          <a:ext cx="3989832" cy="783240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kern="1200" dirty="0"/>
            <a:t>Якщо вправа вас повність влаштовує і не потребує редагування достатньо клацнути по кнопці «Закласти «У моїх вправах»»</a:t>
          </a:r>
          <a:endParaRPr lang="en-US" sz="1000" kern="1200" dirty="0"/>
        </a:p>
      </dsp:txBody>
      <dsp:txXfrm>
        <a:off x="1214707" y="3591037"/>
        <a:ext cx="3136903" cy="737360"/>
      </dsp:txXfrm>
    </dsp:sp>
    <dsp:sp modelId="{AD7E1921-DCBB-4AB7-A305-A9C769B54C20}">
      <dsp:nvSpPr>
        <dsp:cNvPr id="0" name=""/>
        <dsp:cNvSpPr/>
      </dsp:nvSpPr>
      <dsp:spPr>
        <a:xfrm>
          <a:off x="3480725" y="572200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3595274" y="572200"/>
        <a:ext cx="280008" cy="383102"/>
      </dsp:txXfrm>
    </dsp:sp>
    <dsp:sp modelId="{B5F73BA8-7566-4528-A986-FFE036FA1E85}">
      <dsp:nvSpPr>
        <dsp:cNvPr id="0" name=""/>
        <dsp:cNvSpPr/>
      </dsp:nvSpPr>
      <dsp:spPr>
        <a:xfrm>
          <a:off x="3778667" y="1464225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283075"/>
            <a:satOff val="-25115"/>
            <a:lumOff val="-25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83075"/>
              <a:satOff val="-25115"/>
              <a:lumOff val="-2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3893216" y="1464225"/>
        <a:ext cx="280008" cy="383102"/>
      </dsp:txXfrm>
    </dsp:sp>
    <dsp:sp modelId="{35C4B67A-AD0F-4ADA-AAB8-8E20855D3741}">
      <dsp:nvSpPr>
        <dsp:cNvPr id="0" name=""/>
        <dsp:cNvSpPr/>
      </dsp:nvSpPr>
      <dsp:spPr>
        <a:xfrm>
          <a:off x="4076609" y="2343195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566151"/>
            <a:satOff val="-50231"/>
            <a:lumOff val="-51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566151"/>
              <a:satOff val="-50231"/>
              <a:lumOff val="-5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4191158" y="2343195"/>
        <a:ext cx="280008" cy="383102"/>
      </dsp:txXfrm>
    </dsp:sp>
    <dsp:sp modelId="{781E83F7-28E2-4B05-AE52-8D7939A3C40F}">
      <dsp:nvSpPr>
        <dsp:cNvPr id="0" name=""/>
        <dsp:cNvSpPr/>
      </dsp:nvSpPr>
      <dsp:spPr>
        <a:xfrm>
          <a:off x="4374551" y="3243922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kern="1200"/>
        </a:p>
      </dsp:txBody>
      <dsp:txXfrm>
        <a:off x="4489100" y="3243922"/>
        <a:ext cx="280008" cy="3831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9AAB5-86E0-4824-8EF5-4DC9C8B058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43C96570-DEBA-42CC-B5D1-CF8822C7A3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5ECC86-A505-4AFC-82BB-9C42A5807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11/16/2023</a:t>
            </a:fld>
            <a:endParaRPr lang="en-US" dirty="0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498B098-3454-4FD1-989A-05F278AC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FB40419-1CB4-4623-AB37-CAB8CD778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351861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03C057-C706-494A-A898-ABD4E2245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8AA29CF-9924-4B3E-9BE6-7AEB65EEFF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62AEEE6-5A3D-48C1-A463-D74C229DD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11/16/2023</a:t>
            </a:fld>
            <a:endParaRPr lang="en-US" dirty="0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5709563-055C-424B-BC6E-C50E194E5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8ABD74-8D4B-440E-9D01-84A28474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564608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35FE5C0-AEB0-4E15-B6E4-D1EA093E96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FCEFD1E-E60B-4175-999E-E069FDF371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ADBC383-B68A-4753-86B0-8CA5725E3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11/16/2023</a:t>
            </a:fld>
            <a:endParaRPr lang="en-US" dirty="0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EF6ABFA-35EE-4EFA-844A-B501A765D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46B4EDD-460F-4CE2-BB42-43B2E1AF4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789364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A5F687-7D65-4223-8AE8-F7224E7CE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B986931-52A1-4634-B3DD-C24658F7A3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1568758-5B94-489A-B7ED-FC23D79AA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11/16/2023</a:t>
            </a:fld>
            <a:endParaRPr lang="en-US" dirty="0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4F4736-C7E2-475E-AA3A-BED0C5A48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6F88C22-4FE7-408C-940F-829B538B7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033533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BFC54-3677-4A4A-8530-6D9ADAA2F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7CBBC05-7A25-4E87-A7ED-C69E5506C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63B9A61-BB57-48A3-B90C-D9D4ABE8E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11/16/2023</a:t>
            </a:fld>
            <a:endParaRPr lang="en-US" dirty="0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DF0FA00-A987-403C-8B2A-5EEBECDF7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B02C288-1653-440C-93C7-351AFE52B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365852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EABB0D-28BF-4E46-8EE6-0D1D4FCB5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defRPr>
            </a:lvl1pPr>
          </a:lstStyle>
          <a:p>
            <a:r>
              <a:rPr lang="uk-UA" dirty="0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3F5B0A1-1576-4075-98EC-0B95DD3D40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F9FF024-2C14-4A69-8853-A0A99C22F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B63A76A-E165-406E-844F-99AE50B7E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11/16/2023</a:t>
            </a:fld>
            <a:endParaRPr lang="en-US" dirty="0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FBAB61D-3700-4C5A-8B7E-9E2DF5D9C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74F038D-8867-4104-A927-932F465F3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055059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6E6E0-934C-4F3A-9952-689D45DCD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defRPr>
            </a:lvl1pPr>
          </a:lstStyle>
          <a:p>
            <a:r>
              <a:rPr lang="uk-UA" dirty="0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9617ADA-9FCC-4A0E-855F-B059A4389D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FACAFF1-1B9D-4D65-96A4-B508CBC677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7DFE4491-82E0-490E-B4D9-7BBCCDD98C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0D07DEB-808E-4C53-AB27-8A9C13D00E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597A7FA-EED6-423B-9770-BEEECE4F1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11/16/2023</a:t>
            </a:fld>
            <a:endParaRPr lang="en-US" dirty="0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63C6DEF3-6FB3-4B87-91A8-9D1D057F8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50DB5C12-D537-485D-A3FE-36888D8E6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145506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4B2CAF-968E-4456-9133-624C83265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uk-UA" dirty="0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9B8BD783-0CE7-420A-904D-112871477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11/16/2023</a:t>
            </a:fld>
            <a:endParaRPr lang="en-US" dirty="0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332A435-C6DB-4579-AFC2-5764416A8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D359AE9-A68D-41D8-A1C5-FA0294400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15897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779E2E7-F734-4686-AE67-97EC0E0DE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11/16/2023</a:t>
            </a:fld>
            <a:endParaRPr lang="en-US" dirty="0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826C75D-B797-4FC5-B4D4-D2133D2FA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D5C9309-3F5A-4744-9A25-BB70CB24B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687521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C0E5A-E08A-43AB-A80E-C6EAA4E79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4AD31C2-6618-467C-A5AC-302F58E53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CE5D666-BD6E-45AF-9589-24288343D6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3A9141D-CE44-440C-BBB1-B94710E9B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11/16/2023</a:t>
            </a:fld>
            <a:endParaRPr lang="en-US" dirty="0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07B736E-27E1-4E9C-AE5C-674699A7D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52D9DF9-EA3A-45C2-BBA0-AE83E53CF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478503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CB512F-F96B-4204-BC4F-38FE54036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C18E5A35-0069-480B-AF54-03EFF13EB7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E6E96E6-A280-4DFF-956E-ABC44AB0A4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0D06157-7897-4385-90D5-20862913C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11/16/2023</a:t>
            </a:fld>
            <a:endParaRPr lang="en-US" dirty="0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A3F64A9-D50A-4937-AD53-89721DCF2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CC4AA56-6B4E-4CA9-8B8C-0CF2DA9EF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501523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821EACE2-ADD4-48AC-B498-AD21BD0A8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508E533-47D9-48CD-87E0-3BDD5E8DDC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dirty="0"/>
              <a:t>Відредагуйте стиль зразка тексту</a:t>
            </a:r>
          </a:p>
          <a:p>
            <a:pPr lvl="1"/>
            <a:r>
              <a:rPr lang="uk-UA" dirty="0"/>
              <a:t>Другий рівень</a:t>
            </a:r>
          </a:p>
          <a:p>
            <a:pPr lvl="2"/>
            <a:r>
              <a:rPr lang="uk-UA" dirty="0"/>
              <a:t>Третій рівень</a:t>
            </a:r>
          </a:p>
          <a:p>
            <a:pPr lvl="3"/>
            <a:r>
              <a:rPr lang="uk-UA" dirty="0"/>
              <a:t>Четвертий рівень</a:t>
            </a:r>
          </a:p>
          <a:p>
            <a:pPr lvl="4"/>
            <a:r>
              <a:rPr lang="uk-UA" dirty="0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1A7FCDB-8446-4B25-AA74-ED0851F5D9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Print" panose="02000600000000000000" pitchFamily="2" charset="0"/>
              </a:defRPr>
            </a:lvl1pPr>
          </a:lstStyle>
          <a:p>
            <a:fld id="{48A87A34-81AB-432B-8DAE-1953F412C126}" type="datetimeFigureOut">
              <a:rPr lang="en-US" smtClean="0"/>
              <a:pPr/>
              <a:t>11/16/2023</a:t>
            </a:fld>
            <a:endParaRPr lang="en-US" dirty="0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7AF9D34-96F9-41AB-B9A6-6862BC0A48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egoe Print" panose="020006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9E195F1-D815-46AB-A2F9-63F396DC80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egoe Print" panose="02000600000000000000" pitchFamily="2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540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Print" panose="020006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Print" panose="020006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Print" panose="020006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Print" panose="020006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Print" panose="020006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naurok.com.ua/webinar/layfhaki-z-vikoristannya-servisu-learningapps-v-osvitnomu-procesi/learn" TargetMode="Externa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rebus1.com/ua/index.php?item=rebus_generator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childdevelop.com.ua/generator/letters/cross.html" TargetMode="Externa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D5C469-E6FB-4DE4-8FC0-087BE5DE3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5066" y="1032933"/>
            <a:ext cx="8161867" cy="2396067"/>
          </a:xfrm>
        </p:spPr>
        <p:txBody>
          <a:bodyPr>
            <a:noAutofit/>
          </a:bodyPr>
          <a:lstStyle/>
          <a:p>
            <a:pPr algn="ctr"/>
            <a:r>
              <a:rPr lang="uk-UA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Гейміфікація</a:t>
            </a:r>
            <a:r>
              <a:rPr lang="uk-U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 на </a:t>
            </a:r>
            <a:r>
              <a:rPr lang="uk-UA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уроках</a:t>
            </a:r>
            <a:r>
              <a:rPr lang="uk-U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 історії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46AF92E9-7CD8-4E1A-9870-1837ECD302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1854" y="4693991"/>
            <a:ext cx="4580192" cy="1655762"/>
          </a:xfrm>
        </p:spPr>
        <p:txBody>
          <a:bodyPr>
            <a:normAutofit fontScale="92500"/>
          </a:bodyPr>
          <a:lstStyle/>
          <a:p>
            <a:pPr algn="l"/>
            <a:r>
              <a:rPr lang="uk-UA" dirty="0">
                <a:latin typeface="Segoe Print" panose="02000600000000000000" pitchFamily="2" charset="0"/>
                <a:cs typeface="Times New Roman" panose="02020603050405020304" pitchFamily="18" charset="0"/>
              </a:rPr>
              <a:t>Вчитель історії та правознавства</a:t>
            </a:r>
          </a:p>
          <a:p>
            <a:pPr algn="l"/>
            <a:r>
              <a:rPr lang="uk-UA" dirty="0">
                <a:latin typeface="Segoe Print" panose="02000600000000000000" pitchFamily="2" charset="0"/>
                <a:cs typeface="Times New Roman" panose="02020603050405020304" pitchFamily="18" charset="0"/>
              </a:rPr>
              <a:t>КГ №41 КМР</a:t>
            </a:r>
            <a:endParaRPr lang="en-US" dirty="0">
              <a:latin typeface="Segoe Print" panose="02000600000000000000" pitchFamily="2" charset="0"/>
              <a:cs typeface="Times New Roman" panose="02020603050405020304" pitchFamily="18" charset="0"/>
            </a:endParaRPr>
          </a:p>
          <a:p>
            <a:pPr algn="l"/>
            <a:r>
              <a:rPr lang="uk-UA" dirty="0">
                <a:latin typeface="Segoe Print" panose="02000600000000000000" pitchFamily="2" charset="0"/>
                <a:cs typeface="Times New Roman" panose="02020603050405020304" pitchFamily="18" charset="0"/>
              </a:rPr>
              <a:t>Вернигора Любов Леонідівна</a:t>
            </a:r>
          </a:p>
          <a:p>
            <a:pPr algn="l"/>
            <a:endParaRPr lang="uk-UA" dirty="0"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914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5EA6A1-1548-3B0A-0990-F1C998DE6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uk-UA" sz="4400" dirty="0"/>
              <a:t>Приклади інтерактивних вправ</a:t>
            </a:r>
            <a:endParaRPr lang="uk-UA" dirty="0"/>
          </a:p>
        </p:txBody>
      </p:sp>
      <p:sp>
        <p:nvSpPr>
          <p:cNvPr id="8" name="Місце для тексту 7">
            <a:extLst>
              <a:ext uri="{FF2B5EF4-FFF2-40B4-BE49-F238E27FC236}">
                <a16:creationId xmlns:a16="http://schemas.microsoft.com/office/drawing/2014/main" id="{C886C2FF-01F5-4A2F-AB92-33DBE8BB44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2400" dirty="0"/>
              <a:t>Знайди пару</a:t>
            </a:r>
            <a:endParaRPr lang="uk-UA" dirty="0"/>
          </a:p>
        </p:txBody>
      </p:sp>
      <p:sp>
        <p:nvSpPr>
          <p:cNvPr id="9" name="Місце для тексту 8">
            <a:extLst>
              <a:ext uri="{FF2B5EF4-FFF2-40B4-BE49-F238E27FC236}">
                <a16:creationId xmlns:a16="http://schemas.microsoft.com/office/drawing/2014/main" id="{B56D7F0C-1C60-4508-97F9-212452A038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uk-UA" dirty="0"/>
              <a:t>Віднайди заховані слова</a:t>
            </a:r>
          </a:p>
        </p:txBody>
      </p:sp>
      <p:pic>
        <p:nvPicPr>
          <p:cNvPr id="12" name="Місце для вмісту 6">
            <a:extLst>
              <a:ext uri="{FF2B5EF4-FFF2-40B4-BE49-F238E27FC236}">
                <a16:creationId xmlns:a16="http://schemas.microsoft.com/office/drawing/2014/main" id="{8BC3A624-01A9-4053-9BC1-95A4B722CC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09652" y="2505075"/>
            <a:ext cx="5018058" cy="3684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Місце для вмісту 12">
            <a:extLst>
              <a:ext uri="{FF2B5EF4-FFF2-40B4-BE49-F238E27FC236}">
                <a16:creationId xmlns:a16="http://schemas.microsoft.com/office/drawing/2014/main" id="{D1182928-B212-4EEF-8451-F5029EAC467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74765" y="2505075"/>
            <a:ext cx="4978058" cy="3684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1559932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5EA6A1-1548-3B0A-0990-F1C998DE6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uk-UA" sz="4400" dirty="0"/>
              <a:t>Приклади інтерактивних вправ</a:t>
            </a:r>
            <a:endParaRPr lang="uk-UA" dirty="0"/>
          </a:p>
        </p:txBody>
      </p:sp>
      <p:sp>
        <p:nvSpPr>
          <p:cNvPr id="8" name="Місце для тексту 7">
            <a:extLst>
              <a:ext uri="{FF2B5EF4-FFF2-40B4-BE49-F238E27FC236}">
                <a16:creationId xmlns:a16="http://schemas.microsoft.com/office/drawing/2014/main" id="{C886C2FF-01F5-4A2F-AB92-33DBE8BB44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sz="2400" kern="1200" dirty="0" err="1">
                <a:latin typeface="+mj-lt"/>
                <a:ea typeface="+mj-ea"/>
                <a:cs typeface="+mj-cs"/>
              </a:rPr>
              <a:t>Розставте</a:t>
            </a:r>
            <a:r>
              <a:rPr lang="en-US" sz="2400" kern="1200" dirty="0">
                <a:latin typeface="+mj-lt"/>
                <a:ea typeface="+mj-ea"/>
                <a:cs typeface="+mj-cs"/>
              </a:rPr>
              <a:t> в </a:t>
            </a:r>
            <a:r>
              <a:rPr lang="en-US" sz="2400" kern="1200" dirty="0" err="1">
                <a:latin typeface="+mj-lt"/>
                <a:ea typeface="+mj-ea"/>
                <a:cs typeface="+mj-cs"/>
              </a:rPr>
              <a:t>хронологічній</a:t>
            </a:r>
            <a:r>
              <a:rPr lang="en-US" sz="2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latin typeface="+mj-lt"/>
                <a:ea typeface="+mj-ea"/>
                <a:cs typeface="+mj-cs"/>
              </a:rPr>
              <a:t>послідовності</a:t>
            </a:r>
            <a:endParaRPr lang="uk-UA" dirty="0"/>
          </a:p>
        </p:txBody>
      </p:sp>
      <p:sp>
        <p:nvSpPr>
          <p:cNvPr id="9" name="Місце для тексту 8">
            <a:extLst>
              <a:ext uri="{FF2B5EF4-FFF2-40B4-BE49-F238E27FC236}">
                <a16:creationId xmlns:a16="http://schemas.microsoft.com/office/drawing/2014/main" id="{B56D7F0C-1C60-4508-97F9-212452A038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lang="uk-UA" dirty="0"/>
              <a:t>Розташуйте картки з написами у відповідному прямокутнику</a:t>
            </a:r>
          </a:p>
        </p:txBody>
      </p:sp>
      <p:pic>
        <p:nvPicPr>
          <p:cNvPr id="11" name="Місце для вмісту 10">
            <a:extLst>
              <a:ext uri="{FF2B5EF4-FFF2-40B4-BE49-F238E27FC236}">
                <a16:creationId xmlns:a16="http://schemas.microsoft.com/office/drawing/2014/main" id="{D2602049-1E14-40FA-9B55-3E3EC074C7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59659" y="2505075"/>
            <a:ext cx="5118044" cy="3684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Місце для вмісту 13">
            <a:extLst>
              <a:ext uri="{FF2B5EF4-FFF2-40B4-BE49-F238E27FC236}">
                <a16:creationId xmlns:a16="http://schemas.microsoft.com/office/drawing/2014/main" id="{7909CCF8-DC99-4453-918D-8B0E2CA1BA3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60230" y="2505075"/>
            <a:ext cx="5007128" cy="3684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1215527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A88A5-6554-7AFA-8771-E0C51475D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uk-UA" sz="4400" dirty="0"/>
              <a:t>Приклади інтерактивних вправ</a:t>
            </a:r>
            <a:endParaRPr lang="uk-UA" dirty="0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0C9B454-574F-4B23-8074-1D9A5D0ED4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Скачки</a:t>
            </a:r>
          </a:p>
        </p:txBody>
      </p:sp>
      <p:sp>
        <p:nvSpPr>
          <p:cNvPr id="6" name="Місце для тексту 5">
            <a:extLst>
              <a:ext uri="{FF2B5EF4-FFF2-40B4-BE49-F238E27FC236}">
                <a16:creationId xmlns:a16="http://schemas.microsoft.com/office/drawing/2014/main" id="{9C250178-F48B-4AF1-91F0-9A0664FB59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uk-UA" dirty="0"/>
              <a:t>Та багато інших режимів</a:t>
            </a:r>
          </a:p>
        </p:txBody>
      </p:sp>
      <p:pic>
        <p:nvPicPr>
          <p:cNvPr id="12" name="Місце для вмісту 11">
            <a:extLst>
              <a:ext uri="{FF2B5EF4-FFF2-40B4-BE49-F238E27FC236}">
                <a16:creationId xmlns:a16="http://schemas.microsoft.com/office/drawing/2014/main" id="{F7113CDC-345E-4744-BECE-47F5CC71961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770687" y="2505075"/>
            <a:ext cx="3986214" cy="3754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Місце для вмісту 7">
            <a:extLst>
              <a:ext uri="{FF2B5EF4-FFF2-40B4-BE49-F238E27FC236}">
                <a16:creationId xmlns:a16="http://schemas.microsoft.com/office/drawing/2014/main" id="{378B4A6B-868F-4AD4-80AC-73074952D1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00711" y="2505075"/>
            <a:ext cx="5035941" cy="3684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2932935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8BB043-1563-3FB2-4355-CE46CF6FD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i="0" dirty="0" err="1">
                <a:latin typeface="+mj-lt"/>
              </a:rPr>
              <a:t>Вебінар</a:t>
            </a:r>
            <a:r>
              <a:rPr lang="uk-UA" i="0" dirty="0">
                <a:latin typeface="+mj-lt"/>
              </a:rPr>
              <a:t>: «</a:t>
            </a:r>
            <a:r>
              <a:rPr lang="uk-UA" b="1" i="0" dirty="0">
                <a:latin typeface="+mj-lt"/>
              </a:rPr>
              <a:t>Лайфхаки з використання сервісу </a:t>
            </a:r>
            <a:r>
              <a:rPr lang="en-US" b="1" i="0" dirty="0" err="1">
                <a:latin typeface="+mj-lt"/>
              </a:rPr>
              <a:t>LearningApps</a:t>
            </a:r>
            <a:r>
              <a:rPr lang="en-US" b="1" i="0" dirty="0">
                <a:latin typeface="+mj-lt"/>
              </a:rPr>
              <a:t> </a:t>
            </a:r>
            <a:r>
              <a:rPr lang="uk-UA" b="1" i="0" dirty="0">
                <a:latin typeface="+mj-lt"/>
              </a:rPr>
              <a:t>в освітньому процесі»</a:t>
            </a:r>
            <a:endParaRPr lang="uk-UA" dirty="0">
              <a:latin typeface="+mj-lt"/>
            </a:endParaRPr>
          </a:p>
        </p:txBody>
      </p:sp>
      <p:sp>
        <p:nvSpPr>
          <p:cNvPr id="12" name="Місце для вмісту 11">
            <a:extLst>
              <a:ext uri="{FF2B5EF4-FFF2-40B4-BE49-F238E27FC236}">
                <a16:creationId xmlns:a16="http://schemas.microsoft.com/office/drawing/2014/main" id="{99DBEB01-1ED5-44C2-AF96-19FAF48438A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/>
              <a:t>доступний за посиланням:</a:t>
            </a:r>
            <a:endParaRPr lang="uk-UA" dirty="0">
              <a:solidFill>
                <a:srgbClr val="0563C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en-US" dirty="0">
                <a:solidFill>
                  <a:srgbClr val="0563C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https://naurok.com.ua/webinar/layfhaki-z-vikoristannya-servisu-learningapps-v-osvitnomu-procesi/learn</a:t>
            </a:r>
            <a:endParaRPr lang="uk-UA" dirty="0"/>
          </a:p>
        </p:txBody>
      </p:sp>
      <p:pic>
        <p:nvPicPr>
          <p:cNvPr id="1026" name="Picture 2" descr="Лайфхаки з використання сервісу LearningApps в освітньому процесі - YouTube">
            <a:extLst>
              <a:ext uri="{FF2B5EF4-FFF2-40B4-BE49-F238E27FC236}">
                <a16:creationId xmlns:a16="http://schemas.microsoft.com/office/drawing/2014/main" id="{4DA94010-1982-4128-A000-D21C5BF5C78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3" b="13024"/>
          <a:stretch/>
        </p:blipFill>
        <p:spPr bwMode="auto">
          <a:xfrm>
            <a:off x="6172200" y="2550695"/>
            <a:ext cx="5181600" cy="2887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14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782CE4-80A2-4C7A-AA1E-1B2EEDE56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таке ребус?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6E4758D-3B4A-4669-A339-AE720F63E3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844682"/>
          </a:xfrm>
        </p:spPr>
        <p:txBody>
          <a:bodyPr>
            <a:normAutofit fontScale="25000" lnSpcReduction="20000"/>
          </a:bodyPr>
          <a:lstStyle/>
          <a:p>
            <a:pPr fontAlgn="base"/>
            <a:r>
              <a:rPr lang="uk-UA" sz="9600" dirty="0">
                <a:latin typeface="+mn-lt"/>
                <a:cs typeface="Times New Roman" panose="02020603050405020304" pitchFamily="18" charset="0"/>
              </a:rPr>
              <a:t>Ребус – це особливий вид загадок, у якому слова зашифровані за допомогою малюнків, літер, цифр, символів.</a:t>
            </a:r>
          </a:p>
          <a:p>
            <a:pPr fontAlgn="base"/>
            <a:r>
              <a:rPr lang="uk-UA" sz="9600" dirty="0">
                <a:latin typeface="+mn-lt"/>
                <a:cs typeface="Times New Roman" panose="02020603050405020304" pitchFamily="18" charset="0"/>
              </a:rPr>
              <a:t>На відміну від звичайної загадки, де об’єкт зашифровано вербально, ребус розвиває ще й логічне образне мислення, увагу, аналітичні здібності, вчить учня нестандартно сприймати графічне зображення, сприяє розвитку творчих здібностей, пізнавальної активності, тренує зорову пам’ять і правопис.</a:t>
            </a:r>
          </a:p>
        </p:txBody>
      </p:sp>
      <p:pic>
        <p:nvPicPr>
          <p:cNvPr id="8" name="Місце для вмісту 7">
            <a:extLst>
              <a:ext uri="{FF2B5EF4-FFF2-40B4-BE49-F238E27FC236}">
                <a16:creationId xmlns:a16="http://schemas.microsoft.com/office/drawing/2014/main" id="{B0D3191F-4553-43D5-877B-1E0D66D293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6587331" y="1825625"/>
            <a:ext cx="4351338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28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782CE4-80A2-4C7A-AA1E-1B2EEDE56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таке ребус?</a:t>
            </a:r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729BEA20-A833-4B2A-BAAE-ECA90D0653B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53331" y="1825625"/>
            <a:ext cx="4351338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4A6E5D4-51F1-4B75-B4BE-B9FE8A5B019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fontAlgn="base"/>
            <a:r>
              <a:rPr lang="uk-UA" sz="2800" dirty="0">
                <a:latin typeface="+mn-lt"/>
                <a:cs typeface="Times New Roman" panose="02020603050405020304" pitchFamily="18" charset="0"/>
              </a:rPr>
              <a:t>Аналіз зображень та структурування слів, позначених малюнками, сприятимуть збагаченню уяви школярів, співвідносити явища дійсності із лексичними одиницями. </a:t>
            </a:r>
          </a:p>
          <a:p>
            <a:pPr fontAlgn="base"/>
            <a:r>
              <a:rPr lang="uk-UA" sz="2800" dirty="0">
                <a:latin typeface="+mn-lt"/>
                <a:cs typeface="Times New Roman" panose="02020603050405020304" pitchFamily="18" charset="0"/>
              </a:rPr>
              <a:t>У процесі розгадування ребусів активізується увага школярів, виробляються навички ретельного аналізу.</a:t>
            </a:r>
          </a:p>
          <a:p>
            <a:pPr fontAlgn="base"/>
            <a:r>
              <a:rPr lang="uk-UA" sz="2800" dirty="0">
                <a:latin typeface="+mn-lt"/>
                <a:cs typeface="Times New Roman" panose="02020603050405020304" pitchFamily="18" charset="0"/>
              </a:rPr>
              <a:t>Ребуси можна використовувати під час вивчення будь-якої теми.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2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782CE4-80A2-4C7A-AA1E-1B2EEDE56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таке ребус?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6E4758D-3B4A-4669-A339-AE720F63E35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pPr fontAlgn="base"/>
            <a:r>
              <a:rPr lang="uk-UA" sz="9600" dirty="0">
                <a:latin typeface="+mn-lt"/>
                <a:cs typeface="Times New Roman" panose="02020603050405020304" pitchFamily="18" charset="0"/>
              </a:rPr>
              <a:t>Можна зашифровувати історичні терміни, назви держав, імена правителей, діячів культури тощо.</a:t>
            </a:r>
          </a:p>
          <a:p>
            <a:pPr fontAlgn="base"/>
            <a:r>
              <a:rPr lang="uk-UA" sz="9600" dirty="0">
                <a:latin typeface="+mn-lt"/>
                <a:cs typeface="Times New Roman" panose="02020603050405020304" pitchFamily="18" charset="0"/>
              </a:rPr>
              <a:t>Ребуси можна застосовувати на всіх етапах уроку: актуалізації знань, вивчення нового матеріалу, закріплення матеріалу.</a:t>
            </a:r>
          </a:p>
          <a:p>
            <a:pPr fontAlgn="base"/>
            <a:r>
              <a:rPr lang="uk-UA" sz="9600" dirty="0">
                <a:latin typeface="+mn-lt"/>
                <a:cs typeface="Times New Roman" panose="02020603050405020304" pitchFamily="18" charset="0"/>
              </a:rPr>
              <a:t>Використання на </a:t>
            </a:r>
            <a:r>
              <a:rPr lang="uk-UA" sz="9600" dirty="0" err="1">
                <a:latin typeface="+mn-lt"/>
                <a:cs typeface="Times New Roman" panose="02020603050405020304" pitchFamily="18" charset="0"/>
              </a:rPr>
              <a:t>уроках</a:t>
            </a:r>
            <a:r>
              <a:rPr lang="uk-UA" sz="9600" dirty="0">
                <a:latin typeface="+mn-lt"/>
                <a:cs typeface="Times New Roman" panose="02020603050405020304" pitchFamily="18" charset="0"/>
              </a:rPr>
              <a:t> готових ребусів сприяє виникненню бажання в учнів самих їх створювати.</a:t>
            </a:r>
          </a:p>
          <a:p>
            <a:endParaRPr lang="uk-UA" dirty="0"/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DA41492D-F40E-43F3-86DB-3FCFC57935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87331" y="1825625"/>
            <a:ext cx="4351338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050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99519-97D1-4F98-9982-EF79020E9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 розгадувати ребуси?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9ADA16F-2AB8-4F19-96E0-3DEEED1F75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667250"/>
          </a:xfrm>
        </p:spPr>
        <p:txBody>
          <a:bodyPr>
            <a:noAutofit/>
          </a:bodyPr>
          <a:lstStyle/>
          <a:p>
            <a:r>
              <a:rPr lang="ru-RU" sz="2400" i="0" dirty="0" err="1">
                <a:solidFill>
                  <a:srgbClr val="000000"/>
                </a:solidFill>
                <a:latin typeface="+mn-lt"/>
              </a:rPr>
              <a:t>Пам'ятайте</a:t>
            </a:r>
            <a:r>
              <a:rPr lang="ru-RU" sz="2400" i="0" dirty="0">
                <a:solidFill>
                  <a:srgbClr val="000000"/>
                </a:solidFill>
                <a:latin typeface="+mn-lt"/>
              </a:rPr>
              <a:t>, </a:t>
            </a:r>
            <a:r>
              <a:rPr lang="ru-RU" sz="2400" i="0" dirty="0" err="1">
                <a:solidFill>
                  <a:srgbClr val="000000"/>
                </a:solidFill>
                <a:latin typeface="+mn-lt"/>
              </a:rPr>
              <a:t>що</a:t>
            </a:r>
            <a:r>
              <a:rPr lang="ru-RU" sz="2400" i="0" dirty="0">
                <a:solidFill>
                  <a:srgbClr val="000000"/>
                </a:solidFill>
                <a:latin typeface="+mn-lt"/>
              </a:rPr>
              <a:t> ребус </a:t>
            </a:r>
            <a:r>
              <a:rPr lang="ru-RU" sz="2400" i="0" dirty="0" err="1">
                <a:solidFill>
                  <a:srgbClr val="000000"/>
                </a:solidFill>
                <a:latin typeface="+mn-lt"/>
              </a:rPr>
              <a:t>допускає</a:t>
            </a:r>
            <a:r>
              <a:rPr lang="ru-RU" sz="2400" i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2400" i="0" dirty="0" err="1">
                <a:solidFill>
                  <a:srgbClr val="000000"/>
                </a:solidFill>
                <a:latin typeface="+mn-lt"/>
              </a:rPr>
              <a:t>комбінацію</a:t>
            </a:r>
            <a:r>
              <a:rPr lang="ru-RU" sz="2400" i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2400" i="0" dirty="0" err="1">
                <a:solidFill>
                  <a:srgbClr val="000000"/>
                </a:solidFill>
                <a:latin typeface="+mn-lt"/>
              </a:rPr>
              <a:t>двох</a:t>
            </a:r>
            <a:r>
              <a:rPr lang="ru-RU" sz="2400" i="0" dirty="0">
                <a:solidFill>
                  <a:srgbClr val="000000"/>
                </a:solidFill>
                <a:latin typeface="+mn-lt"/>
              </a:rPr>
              <a:t> і </a:t>
            </a:r>
            <a:r>
              <a:rPr lang="ru-RU" sz="2400" i="0" dirty="0" err="1">
                <a:solidFill>
                  <a:srgbClr val="000000"/>
                </a:solidFill>
                <a:latin typeface="+mn-lt"/>
              </a:rPr>
              <a:t>більше</a:t>
            </a:r>
            <a:r>
              <a:rPr lang="ru-RU" sz="2400" i="0" dirty="0">
                <a:solidFill>
                  <a:srgbClr val="000000"/>
                </a:solidFill>
                <a:latin typeface="+mn-lt"/>
              </a:rPr>
              <a:t> правил </a:t>
            </a:r>
            <a:r>
              <a:rPr lang="ru-RU" sz="2400" i="0" dirty="0" err="1">
                <a:solidFill>
                  <a:srgbClr val="000000"/>
                </a:solidFill>
                <a:latin typeface="+mn-lt"/>
              </a:rPr>
              <a:t>одночасно</a:t>
            </a:r>
            <a:r>
              <a:rPr lang="ru-RU" sz="2400" i="0" dirty="0">
                <a:solidFill>
                  <a:srgbClr val="000000"/>
                </a:solidFill>
                <a:latin typeface="+mn-lt"/>
              </a:rPr>
              <a:t>. </a:t>
            </a:r>
          </a:p>
          <a:p>
            <a:r>
              <a:rPr lang="ru-RU" sz="2400" i="0" dirty="0">
                <a:solidFill>
                  <a:srgbClr val="000000"/>
                </a:solidFill>
                <a:latin typeface="+mn-lt"/>
              </a:rPr>
              <a:t>Не </a:t>
            </a:r>
            <a:r>
              <a:rPr lang="ru-RU" sz="2400" i="0" dirty="0" err="1">
                <a:solidFill>
                  <a:srgbClr val="000000"/>
                </a:solidFill>
                <a:latin typeface="+mn-lt"/>
              </a:rPr>
              <a:t>слід</a:t>
            </a:r>
            <a:r>
              <a:rPr lang="ru-RU" sz="2400" i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2400" i="0" dirty="0" err="1">
                <a:solidFill>
                  <a:srgbClr val="000000"/>
                </a:solidFill>
                <a:latin typeface="+mn-lt"/>
              </a:rPr>
              <a:t>також</a:t>
            </a:r>
            <a:r>
              <a:rPr lang="ru-RU" sz="2400" i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2400" i="0" dirty="0" err="1">
                <a:solidFill>
                  <a:srgbClr val="000000"/>
                </a:solidFill>
                <a:latin typeface="+mn-lt"/>
              </a:rPr>
              <a:t>забувати</a:t>
            </a:r>
            <a:r>
              <a:rPr lang="ru-RU" sz="2400" i="0" dirty="0">
                <a:solidFill>
                  <a:srgbClr val="000000"/>
                </a:solidFill>
                <a:latin typeface="+mn-lt"/>
              </a:rPr>
              <a:t>, </a:t>
            </a:r>
            <a:r>
              <a:rPr lang="ru-RU" sz="2400" i="0" dirty="0" err="1">
                <a:solidFill>
                  <a:srgbClr val="000000"/>
                </a:solidFill>
                <a:latin typeface="+mn-lt"/>
              </a:rPr>
              <a:t>що</a:t>
            </a:r>
            <a:r>
              <a:rPr lang="ru-RU" sz="2400" i="0" dirty="0">
                <a:solidFill>
                  <a:srgbClr val="000000"/>
                </a:solidFill>
                <a:latin typeface="+mn-lt"/>
              </a:rPr>
              <a:t> предмет, </a:t>
            </a:r>
            <a:r>
              <a:rPr lang="ru-RU" sz="2400" i="0" dirty="0" err="1">
                <a:solidFill>
                  <a:srgbClr val="000000"/>
                </a:solidFill>
                <a:latin typeface="+mn-lt"/>
              </a:rPr>
              <a:t>зображений</a:t>
            </a:r>
            <a:r>
              <a:rPr lang="ru-RU" sz="2400" i="0" dirty="0">
                <a:solidFill>
                  <a:srgbClr val="000000"/>
                </a:solidFill>
                <a:latin typeface="+mn-lt"/>
              </a:rPr>
              <a:t> у </a:t>
            </a:r>
            <a:r>
              <a:rPr lang="ru-RU" sz="2400" i="0" dirty="0" err="1">
                <a:solidFill>
                  <a:srgbClr val="000000"/>
                </a:solidFill>
                <a:latin typeface="+mn-lt"/>
              </a:rPr>
              <a:t>ребусі</a:t>
            </a:r>
            <a:r>
              <a:rPr lang="ru-RU" sz="2400" i="0" dirty="0">
                <a:solidFill>
                  <a:srgbClr val="000000"/>
                </a:solidFill>
                <a:latin typeface="+mn-lt"/>
              </a:rPr>
              <a:t>, </a:t>
            </a:r>
            <a:r>
              <a:rPr lang="ru-RU" sz="2400" i="0" dirty="0" err="1">
                <a:solidFill>
                  <a:srgbClr val="000000"/>
                </a:solidFill>
                <a:latin typeface="+mn-lt"/>
              </a:rPr>
              <a:t>може</a:t>
            </a:r>
            <a:r>
              <a:rPr lang="ru-RU" sz="2400" i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2400" i="0" dirty="0" err="1">
                <a:solidFill>
                  <a:srgbClr val="000000"/>
                </a:solidFill>
                <a:latin typeface="+mn-lt"/>
              </a:rPr>
              <a:t>мати</a:t>
            </a:r>
            <a:r>
              <a:rPr lang="ru-RU" sz="2400" i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2400" i="0" dirty="0" err="1">
                <a:solidFill>
                  <a:srgbClr val="000000"/>
                </a:solidFill>
                <a:latin typeface="+mn-lt"/>
              </a:rPr>
              <a:t>декілька</a:t>
            </a:r>
            <a:r>
              <a:rPr lang="ru-RU" sz="2400" i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2400" i="0" dirty="0" err="1">
                <a:solidFill>
                  <a:srgbClr val="000000"/>
                </a:solidFill>
                <a:latin typeface="+mn-lt"/>
              </a:rPr>
              <a:t>назв</a:t>
            </a:r>
            <a:r>
              <a:rPr lang="ru-RU" sz="2400" i="0" dirty="0">
                <a:solidFill>
                  <a:srgbClr val="000000"/>
                </a:solidFill>
                <a:latin typeface="+mn-lt"/>
              </a:rPr>
              <a:t>, </a:t>
            </a:r>
            <a:r>
              <a:rPr lang="ru-RU" sz="2400" i="0" dirty="0" err="1">
                <a:solidFill>
                  <a:srgbClr val="000000"/>
                </a:solidFill>
                <a:latin typeface="+mn-lt"/>
              </a:rPr>
              <a:t>або</a:t>
            </a:r>
            <a:r>
              <a:rPr lang="ru-RU" sz="2400" i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2400" i="0" dirty="0" err="1">
                <a:solidFill>
                  <a:srgbClr val="000000"/>
                </a:solidFill>
                <a:latin typeface="+mn-lt"/>
              </a:rPr>
              <a:t>мати</a:t>
            </a:r>
            <a:r>
              <a:rPr lang="ru-RU" sz="2400" i="0" dirty="0">
                <a:solidFill>
                  <a:srgbClr val="000000"/>
                </a:solidFill>
                <a:latin typeface="+mn-lt"/>
              </a:rPr>
              <a:t> одну </a:t>
            </a:r>
            <a:r>
              <a:rPr lang="ru-RU" sz="2400" i="0" dirty="0" err="1">
                <a:solidFill>
                  <a:srgbClr val="000000"/>
                </a:solidFill>
                <a:latin typeface="+mn-lt"/>
              </a:rPr>
              <a:t>загальну</a:t>
            </a:r>
            <a:r>
              <a:rPr lang="ru-RU" sz="2400" i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2400" i="0" dirty="0" err="1">
                <a:solidFill>
                  <a:srgbClr val="000000"/>
                </a:solidFill>
                <a:latin typeface="+mn-lt"/>
              </a:rPr>
              <a:t>назву</a:t>
            </a:r>
            <a:r>
              <a:rPr lang="ru-RU" sz="2400" i="0" dirty="0">
                <a:solidFill>
                  <a:srgbClr val="000000"/>
                </a:solidFill>
                <a:latin typeface="+mn-lt"/>
              </a:rPr>
              <a:t> і одну </a:t>
            </a:r>
            <a:r>
              <a:rPr lang="ru-RU" sz="2400" i="0" dirty="0" err="1">
                <a:solidFill>
                  <a:srgbClr val="000000"/>
                </a:solidFill>
                <a:latin typeface="+mn-lt"/>
              </a:rPr>
              <a:t>конкретну</a:t>
            </a:r>
            <a:r>
              <a:rPr lang="ru-RU" sz="2400" i="0" dirty="0">
                <a:solidFill>
                  <a:srgbClr val="000000"/>
                </a:solidFill>
                <a:latin typeface="+mn-lt"/>
              </a:rPr>
              <a:t>.</a:t>
            </a:r>
          </a:p>
          <a:p>
            <a:r>
              <a:rPr lang="ru-RU" sz="2400" i="0" dirty="0" err="1">
                <a:solidFill>
                  <a:srgbClr val="000000"/>
                </a:solidFill>
                <a:latin typeface="+mn-lt"/>
              </a:rPr>
              <a:t>Вміння</a:t>
            </a:r>
            <a:r>
              <a:rPr lang="ru-RU" sz="2400" i="0" dirty="0">
                <a:solidFill>
                  <a:srgbClr val="000000"/>
                </a:solidFill>
                <a:latin typeface="+mn-lt"/>
              </a:rPr>
              <a:t> правильно </a:t>
            </a:r>
            <a:r>
              <a:rPr lang="ru-RU" sz="2400" i="0" dirty="0" err="1">
                <a:solidFill>
                  <a:srgbClr val="000000"/>
                </a:solidFill>
                <a:latin typeface="+mn-lt"/>
              </a:rPr>
              <a:t>назвати</a:t>
            </a:r>
            <a:r>
              <a:rPr lang="ru-RU" sz="2400" i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2400" i="0" dirty="0" err="1">
                <a:solidFill>
                  <a:srgbClr val="000000"/>
                </a:solidFill>
                <a:latin typeface="+mn-lt"/>
              </a:rPr>
              <a:t>зображений</a:t>
            </a:r>
            <a:r>
              <a:rPr lang="ru-RU" sz="2400" i="0" dirty="0">
                <a:solidFill>
                  <a:srgbClr val="000000"/>
                </a:solidFill>
                <a:latin typeface="+mn-lt"/>
              </a:rPr>
              <a:t> на </a:t>
            </a:r>
            <a:r>
              <a:rPr lang="ru-RU" sz="2400" i="0" dirty="0" err="1">
                <a:solidFill>
                  <a:srgbClr val="000000"/>
                </a:solidFill>
                <a:latin typeface="+mn-lt"/>
              </a:rPr>
              <a:t>малюнку</a:t>
            </a:r>
            <a:r>
              <a:rPr lang="ru-RU" sz="2400" i="0" dirty="0">
                <a:solidFill>
                  <a:srgbClr val="000000"/>
                </a:solidFill>
                <a:latin typeface="+mn-lt"/>
              </a:rPr>
              <a:t> предмет є </a:t>
            </a:r>
            <a:r>
              <a:rPr lang="ru-RU" sz="2400" i="0" dirty="0" err="1">
                <a:solidFill>
                  <a:srgbClr val="000000"/>
                </a:solidFill>
                <a:latin typeface="+mn-lt"/>
              </a:rPr>
              <a:t>однією</a:t>
            </a:r>
            <a:r>
              <a:rPr lang="ru-RU" sz="2400" i="0" dirty="0">
                <a:solidFill>
                  <a:srgbClr val="000000"/>
                </a:solidFill>
                <a:latin typeface="+mn-lt"/>
              </a:rPr>
              <a:t> з </a:t>
            </a:r>
            <a:r>
              <a:rPr lang="ru-RU" sz="2400" i="0" dirty="0" err="1">
                <a:solidFill>
                  <a:srgbClr val="000000"/>
                </a:solidFill>
                <a:latin typeface="+mn-lt"/>
              </a:rPr>
              <a:t>головних</a:t>
            </a:r>
            <a:r>
              <a:rPr lang="ru-RU" sz="2400" i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2400" i="0" dirty="0" err="1">
                <a:solidFill>
                  <a:srgbClr val="000000"/>
                </a:solidFill>
                <a:latin typeface="+mn-lt"/>
              </a:rPr>
              <a:t>труднощів</a:t>
            </a:r>
            <a:r>
              <a:rPr lang="ru-RU" sz="2400" i="0" dirty="0">
                <a:solidFill>
                  <a:srgbClr val="000000"/>
                </a:solidFill>
                <a:latin typeface="+mn-lt"/>
              </a:rPr>
              <a:t> при </a:t>
            </a:r>
            <a:r>
              <a:rPr lang="ru-RU" sz="2400" i="0" dirty="0" err="1">
                <a:solidFill>
                  <a:srgbClr val="000000"/>
                </a:solidFill>
                <a:latin typeface="+mn-lt"/>
              </a:rPr>
              <a:t>розшифровці</a:t>
            </a:r>
            <a:r>
              <a:rPr lang="ru-RU" sz="2400" i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2400" i="0" dirty="0" err="1">
                <a:solidFill>
                  <a:srgbClr val="000000"/>
                </a:solidFill>
                <a:latin typeface="+mn-lt"/>
              </a:rPr>
              <a:t>ребусів</a:t>
            </a:r>
            <a:r>
              <a:rPr lang="ru-RU" sz="2400" i="0" dirty="0">
                <a:solidFill>
                  <a:srgbClr val="000000"/>
                </a:solidFill>
                <a:latin typeface="+mn-lt"/>
              </a:rPr>
              <a:t>.</a:t>
            </a:r>
          </a:p>
          <a:p>
            <a:endParaRPr lang="ru-RU" sz="2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Місце для вмісту 4">
            <a:extLst>
              <a:ext uri="{FF2B5EF4-FFF2-40B4-BE49-F238E27FC236}">
                <a16:creationId xmlns:a16="http://schemas.microsoft.com/office/drawing/2014/main" id="{B56974B2-3E45-42B6-B783-302A86A9A92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2400" i="0" dirty="0" err="1">
                <a:solidFill>
                  <a:srgbClr val="000000"/>
                </a:solidFill>
                <a:latin typeface="+mn-lt"/>
              </a:rPr>
              <a:t>Рекомендується</a:t>
            </a:r>
            <a:r>
              <a:rPr lang="ru-RU" sz="2400" i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2400" i="0" dirty="0" err="1">
                <a:solidFill>
                  <a:srgbClr val="000000"/>
                </a:solidFill>
                <a:latin typeface="+mn-lt"/>
              </a:rPr>
              <a:t>розшифровувати</a:t>
            </a:r>
            <a:r>
              <a:rPr lang="ru-RU" sz="2400" i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2400" i="0" dirty="0" err="1">
                <a:solidFill>
                  <a:srgbClr val="000000"/>
                </a:solidFill>
                <a:latin typeface="+mn-lt"/>
              </a:rPr>
              <a:t>ребуси</a:t>
            </a:r>
            <a:r>
              <a:rPr lang="ru-RU" sz="2400" i="0" dirty="0">
                <a:solidFill>
                  <a:srgbClr val="000000"/>
                </a:solidFill>
                <a:latin typeface="+mn-lt"/>
              </a:rPr>
              <a:t> по </a:t>
            </a:r>
            <a:r>
              <a:rPr lang="ru-RU" sz="2400" i="0" dirty="0" err="1">
                <a:solidFill>
                  <a:srgbClr val="000000"/>
                </a:solidFill>
                <a:latin typeface="+mn-lt"/>
              </a:rPr>
              <a:t>частинах</a:t>
            </a:r>
            <a:r>
              <a:rPr lang="ru-RU" sz="2400" i="0" dirty="0">
                <a:solidFill>
                  <a:srgbClr val="000000"/>
                </a:solidFill>
                <a:latin typeface="+mn-lt"/>
              </a:rPr>
              <a:t>, </a:t>
            </a:r>
            <a:r>
              <a:rPr lang="ru-RU" sz="2400" i="0" dirty="0" err="1">
                <a:solidFill>
                  <a:srgbClr val="000000"/>
                </a:solidFill>
                <a:latin typeface="+mn-lt"/>
              </a:rPr>
              <a:t>тобто</a:t>
            </a:r>
            <a:r>
              <a:rPr lang="ru-RU" sz="2400" i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2400" i="0" dirty="0" err="1">
                <a:solidFill>
                  <a:srgbClr val="000000"/>
                </a:solidFill>
                <a:latin typeface="+mn-lt"/>
              </a:rPr>
              <a:t>записати</a:t>
            </a:r>
            <a:r>
              <a:rPr lang="ru-RU" sz="2400" i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2400" i="0" dirty="0" err="1">
                <a:solidFill>
                  <a:srgbClr val="000000"/>
                </a:solidFill>
                <a:latin typeface="+mn-lt"/>
              </a:rPr>
              <a:t>підряд</a:t>
            </a:r>
            <a:r>
              <a:rPr lang="ru-RU" sz="2400" i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2400" i="0" dirty="0" err="1">
                <a:solidFill>
                  <a:srgbClr val="000000"/>
                </a:solidFill>
                <a:latin typeface="+mn-lt"/>
              </a:rPr>
              <a:t>найменування</a:t>
            </a:r>
            <a:r>
              <a:rPr lang="ru-RU" sz="2400" i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2400" i="0" dirty="0" err="1">
                <a:solidFill>
                  <a:srgbClr val="000000"/>
                </a:solidFill>
                <a:latin typeface="+mn-lt"/>
              </a:rPr>
              <a:t>всіх</a:t>
            </a:r>
            <a:r>
              <a:rPr lang="ru-RU" sz="2400" i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2400" i="0" dirty="0" err="1">
                <a:solidFill>
                  <a:srgbClr val="000000"/>
                </a:solidFill>
                <a:latin typeface="+mn-lt"/>
              </a:rPr>
              <a:t>зображених</a:t>
            </a:r>
            <a:r>
              <a:rPr lang="ru-RU" sz="2400" i="0" dirty="0">
                <a:solidFill>
                  <a:srgbClr val="000000"/>
                </a:solidFill>
                <a:latin typeface="+mn-lt"/>
              </a:rPr>
              <a:t> букв, </a:t>
            </a:r>
            <a:r>
              <a:rPr lang="ru-RU" sz="2400" i="0" dirty="0" err="1">
                <a:solidFill>
                  <a:srgbClr val="000000"/>
                </a:solidFill>
                <a:latin typeface="+mn-lt"/>
              </a:rPr>
              <a:t>малюнків</a:t>
            </a:r>
            <a:r>
              <a:rPr lang="ru-RU" sz="2400" i="0" dirty="0">
                <a:solidFill>
                  <a:srgbClr val="000000"/>
                </a:solidFill>
                <a:latin typeface="+mn-lt"/>
              </a:rPr>
              <a:t> та цифр, а </a:t>
            </a:r>
            <a:r>
              <a:rPr lang="ru-RU" sz="2400" i="0" dirty="0" err="1">
                <a:solidFill>
                  <a:srgbClr val="000000"/>
                </a:solidFill>
                <a:latin typeface="+mn-lt"/>
              </a:rPr>
              <a:t>потім</a:t>
            </a:r>
            <a:r>
              <a:rPr lang="ru-RU" sz="2400" i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2400" i="0" dirty="0" err="1">
                <a:solidFill>
                  <a:srgbClr val="000000"/>
                </a:solidFill>
                <a:latin typeface="+mn-lt"/>
              </a:rPr>
              <a:t>розділити</a:t>
            </a:r>
            <a:r>
              <a:rPr lang="ru-RU" sz="2400" i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2400" i="0" dirty="0" err="1">
                <a:solidFill>
                  <a:srgbClr val="000000"/>
                </a:solidFill>
                <a:latin typeface="+mn-lt"/>
              </a:rPr>
              <a:t>їх</a:t>
            </a:r>
            <a:r>
              <a:rPr lang="ru-RU" sz="2400" i="0" dirty="0">
                <a:solidFill>
                  <a:srgbClr val="000000"/>
                </a:solidFill>
                <a:latin typeface="+mn-lt"/>
              </a:rPr>
              <a:t> на слова та </a:t>
            </a:r>
            <a:r>
              <a:rPr lang="ru-RU" sz="2400" i="0" dirty="0" err="1">
                <a:solidFill>
                  <a:srgbClr val="000000"/>
                </a:solidFill>
                <a:latin typeface="+mn-lt"/>
              </a:rPr>
              <a:t>скласти</a:t>
            </a:r>
            <a:r>
              <a:rPr lang="ru-RU" sz="2400" i="0" dirty="0">
                <a:solidFill>
                  <a:srgbClr val="000000"/>
                </a:solidFill>
                <a:latin typeface="+mn-lt"/>
              </a:rPr>
              <a:t> за </a:t>
            </a:r>
            <a:r>
              <a:rPr lang="ru-RU" sz="2400" i="0" dirty="0" err="1">
                <a:solidFill>
                  <a:srgbClr val="000000"/>
                </a:solidFill>
                <a:latin typeface="+mn-lt"/>
              </a:rPr>
              <a:t>змістом</a:t>
            </a:r>
            <a:r>
              <a:rPr lang="ru-RU" sz="2400" i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2400" i="0" dirty="0" err="1">
                <a:solidFill>
                  <a:srgbClr val="000000"/>
                </a:solidFill>
                <a:latin typeface="+mn-lt"/>
              </a:rPr>
              <a:t>зашифрований</a:t>
            </a:r>
            <a:r>
              <a:rPr lang="ru-RU" sz="2400" i="0" dirty="0">
                <a:solidFill>
                  <a:srgbClr val="000000"/>
                </a:solidFill>
                <a:latin typeface="+mn-lt"/>
              </a:rPr>
              <a:t> текст.</a:t>
            </a:r>
            <a:endParaRPr lang="uk-UA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605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309D946C-5E9E-4D3F-B51D-B9279B5E2A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9004" y="93862"/>
            <a:ext cx="8593992" cy="6670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1117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0F2D30-F33E-4C7E-ABB6-92DC3198A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478" y="186157"/>
            <a:ext cx="7713044" cy="6485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4404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5156" y="382012"/>
            <a:ext cx="109538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Segoe Print" panose="02000600000000000000" pitchFamily="2" charset="0"/>
                <a:cs typeface="Arial" pitchFamily="34" charset="0"/>
              </a:rPr>
              <a:t>	</a:t>
            </a:r>
            <a:r>
              <a:rPr lang="uk-UA" sz="2400" dirty="0">
                <a:latin typeface="Segoe Print" panose="02000600000000000000" pitchFamily="2" charset="0"/>
                <a:cs typeface="Arial" pitchFamily="34" charset="0"/>
              </a:rPr>
              <a:t>Дистанційне навчання змусило вчителів вдосконалювати та опановувати нові знання</a:t>
            </a:r>
            <a:r>
              <a:rPr lang="ru-RU" sz="2400" dirty="0">
                <a:latin typeface="Segoe Print" panose="02000600000000000000" pitchFamily="2" charset="0"/>
                <a:cs typeface="Arial" pitchFamily="34" charset="0"/>
              </a:rPr>
              <a:t>, </a:t>
            </a:r>
            <a:r>
              <a:rPr lang="uk-UA" sz="2400" dirty="0">
                <a:latin typeface="Segoe Print" panose="02000600000000000000" pitchFamily="2" charset="0"/>
                <a:cs typeface="Arial" pitchFamily="34" charset="0"/>
              </a:rPr>
              <a:t>різноманітні</a:t>
            </a:r>
            <a:r>
              <a:rPr lang="ru-RU" sz="2400" dirty="0">
                <a:latin typeface="Segoe Print" panose="02000600000000000000" pitchFamily="2" charset="0"/>
                <a:cs typeface="Arial" pitchFamily="34" charset="0"/>
              </a:rPr>
              <a:t> </a:t>
            </a:r>
            <a:r>
              <a:rPr lang="uk-UA" sz="2400" dirty="0">
                <a:latin typeface="Segoe Print" panose="02000600000000000000" pitchFamily="2" charset="0"/>
                <a:cs typeface="Arial" pitchFamily="34" charset="0"/>
              </a:rPr>
              <a:t>інтерактивні</a:t>
            </a:r>
            <a:r>
              <a:rPr lang="ru-RU" sz="2400" dirty="0">
                <a:latin typeface="Segoe Print" panose="02000600000000000000" pitchFamily="2" charset="0"/>
                <a:cs typeface="Arial" pitchFamily="34" charset="0"/>
              </a:rPr>
              <a:t> </a:t>
            </a:r>
            <a:r>
              <a:rPr lang="uk-UA" sz="2400" dirty="0">
                <a:latin typeface="Segoe Print" panose="02000600000000000000" pitchFamily="2" charset="0"/>
                <a:cs typeface="Arial" pitchFamily="34" charset="0"/>
              </a:rPr>
              <a:t>методи</a:t>
            </a:r>
            <a:r>
              <a:rPr lang="ru-RU" sz="2400" dirty="0">
                <a:latin typeface="Segoe Print" panose="02000600000000000000" pitchFamily="2" charset="0"/>
                <a:cs typeface="Arial" pitchFamily="34" charset="0"/>
              </a:rPr>
              <a:t>, </a:t>
            </a:r>
            <a:r>
              <a:rPr lang="uk-UA" sz="2400" dirty="0" err="1">
                <a:latin typeface="Segoe Print" panose="02000600000000000000" pitchFamily="2" charset="0"/>
                <a:cs typeface="Arial" pitchFamily="34" charset="0"/>
              </a:rPr>
              <a:t>цифровізацію</a:t>
            </a:r>
            <a:r>
              <a:rPr lang="uk-UA" sz="2400" dirty="0">
                <a:latin typeface="Segoe Print" panose="02000600000000000000" pitchFamily="2" charset="0"/>
                <a:cs typeface="Arial" pitchFamily="34" charset="0"/>
              </a:rPr>
              <a:t> для того, щоб створити успішне та надійне навчальне середовище, де діти зможуть отримати не лише якісні знання, а і психологічну допомогу та підтримку. </a:t>
            </a:r>
          </a:p>
          <a:p>
            <a:pPr algn="just"/>
            <a:r>
              <a:rPr lang="uk-UA" sz="2400" dirty="0">
                <a:latin typeface="Segoe Print" panose="02000600000000000000" pitchFamily="2" charset="0"/>
                <a:cs typeface="Arial" pitchFamily="34" charset="0"/>
              </a:rPr>
              <a:t>	Я активно намагаюсь йти в ногу з часом і професійними потребами і тому приймаю участь в тренінгах, </a:t>
            </a:r>
            <a:r>
              <a:rPr lang="uk-UA" sz="2400" dirty="0" err="1">
                <a:latin typeface="Segoe Print" panose="02000600000000000000" pitchFamily="2" charset="0"/>
                <a:cs typeface="Arial" pitchFamily="34" charset="0"/>
              </a:rPr>
              <a:t>вебінарах</a:t>
            </a:r>
            <a:r>
              <a:rPr lang="uk-UA" sz="2400" dirty="0">
                <a:latin typeface="Segoe Print" panose="02000600000000000000" pitchFamily="2" charset="0"/>
                <a:cs typeface="Arial" pitchFamily="34" charset="0"/>
              </a:rPr>
              <a:t>, конференціях, де є можливість переймати досвід колег.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B9DDB33-CA05-4A4E-8951-2106DD407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410" y="3429000"/>
            <a:ext cx="2260304" cy="3198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EAAA2D-E108-4284-9D62-3CCB324CC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1923" y="3588019"/>
            <a:ext cx="2260304" cy="3177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D994E06-D359-4F98-A846-A1E8675E1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5436" y="3429000"/>
            <a:ext cx="2270715" cy="3198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1EA494-7AD5-4E6F-BBBA-319220145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554" y="187693"/>
            <a:ext cx="8432892" cy="6482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4314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9B45BF-652E-45E2-AA3C-DE1861D59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762" y="857250"/>
            <a:ext cx="9134475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7351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566FA8-F8E1-4FE7-9C89-83103C77A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Генератор ребусів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E1C872E-FC9C-4A2C-B8E3-AD0BAC8B0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/>
              <a:t>Для створення ребусів можна використовувати генератор ребусів. Він доступний за такими посиланням:</a:t>
            </a:r>
          </a:p>
          <a:p>
            <a:pPr marL="0" indent="0">
              <a:buNone/>
            </a:pPr>
            <a:r>
              <a:rPr lang="uk-UA" dirty="0">
                <a:hlinkClick r:id="rId2"/>
              </a:rPr>
              <a:t>Генератор ребусів | Ребус № 1 | ребуси онлайн для дітей та дорослих з відповідями, генератор ребусів, логічні ігри (</a:t>
            </a:r>
            <a:r>
              <a:rPr lang="en-US" dirty="0">
                <a:hlinkClick r:id="rId2"/>
              </a:rPr>
              <a:t>rebus1.com)</a:t>
            </a:r>
            <a:r>
              <a:rPr lang="uk-UA" dirty="0"/>
              <a:t>  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67379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16CBA8D-B344-4F75-8AA1-AF006EADF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1175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uk-UA" sz="2400" dirty="0">
                <a:latin typeface="+mn-lt"/>
              </a:rPr>
              <a:t>	Учням різних вікових категорій подобається розгадувати ребуси. Зокрема й дев'ятикласники теж із задоволенням долучаються до цієї роботи.  Наприклад, під час вивчення теми: «Велика Британія на початку ХІХ ст.» на етапі </a:t>
            </a:r>
            <a:r>
              <a:rPr lang="uk-UA" sz="2400" dirty="0">
                <a:latin typeface="+mn-lt"/>
                <a:cs typeface="Times New Roman" panose="02020603050405020304" pitchFamily="18" charset="0"/>
              </a:rPr>
              <a:t>закріплення матеріалу,</a:t>
            </a:r>
            <a:r>
              <a:rPr lang="uk-UA" sz="2400" dirty="0">
                <a:latin typeface="+mn-lt"/>
              </a:rPr>
              <a:t> можна запронувати дітям такі запитання з використанням ребусів: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uk-UA" sz="2400" dirty="0">
                <a:latin typeface="+mn-lt"/>
              </a:rPr>
              <a:t>	</a:t>
            </a:r>
            <a:r>
              <a:rPr lang="uk-UA" sz="2400" b="1" dirty="0">
                <a:latin typeface="+mn-lt"/>
              </a:rPr>
              <a:t>1. Напрямок в економічній теорії та політиці, що  характеризується вимогами вільної торгівлі та невтручанням держави в економічне життя країни – це:</a:t>
            </a:r>
            <a:endParaRPr lang="uk-UA" sz="2400" dirty="0">
              <a:latin typeface="+mn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74C47E-3B55-4F87-80D3-3C25F393D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97" y="4400207"/>
            <a:ext cx="10783805" cy="245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039636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16CBA8D-B344-4F75-8AA1-AF006EADF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1175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uk-UA" sz="2400" dirty="0">
                <a:latin typeface="+mn-lt"/>
              </a:rPr>
              <a:t>	Учням різних вікових категорій подобається розгадувати ребуси. Зокрема й дев'ятикласники теж із задоволенням долучаються до цієї роботи.  Наприклад, під час вивчення теми: «Велика Британія на початку ХІХ ст.» на етапі </a:t>
            </a:r>
            <a:r>
              <a:rPr lang="uk-UA" sz="2400" dirty="0">
                <a:latin typeface="+mn-lt"/>
                <a:cs typeface="Times New Roman" panose="02020603050405020304" pitchFamily="18" charset="0"/>
              </a:rPr>
              <a:t>закріплення матеріалу,</a:t>
            </a:r>
            <a:r>
              <a:rPr lang="uk-UA" sz="2400" dirty="0">
                <a:latin typeface="+mn-lt"/>
              </a:rPr>
              <a:t> можна запронувати дітям такі запитання з використанням ребусів:</a:t>
            </a:r>
            <a:r>
              <a:rPr lang="uk-UA" sz="2400" b="1" dirty="0">
                <a:latin typeface="+mn-lt"/>
              </a:rPr>
              <a:t>	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uk-UA" sz="2400" b="1" dirty="0">
                <a:latin typeface="+mn-lt"/>
              </a:rPr>
              <a:t>	2. Перший масовий політичний рух британських робітників у 30-50-х роках що проходив під гаслом боротьби та реалізацію «Народної хартії» - це:</a:t>
            </a:r>
            <a:endParaRPr lang="uk-UA" sz="2400" dirty="0">
              <a:latin typeface="+mn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612F56-3E19-4648-8A03-2863DC1C0E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55" b="10621"/>
          <a:stretch/>
        </p:blipFill>
        <p:spPr>
          <a:xfrm>
            <a:off x="2874962" y="4519061"/>
            <a:ext cx="6442075" cy="233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0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F596479-E95F-4ED1-A6F2-5EC7FBCC5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Приклади ребусів з різних тем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A3BD7EC0-AA93-4F28-89F0-AC02A8289D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200" dirty="0">
                <a:solidFill>
                  <a:schemeClr val="tx1"/>
                </a:solidFill>
              </a:rPr>
              <a:t>(спробуйте відгадати)</a:t>
            </a:r>
          </a:p>
        </p:txBody>
      </p:sp>
    </p:spTree>
    <p:extLst>
      <p:ext uri="{BB962C8B-B14F-4D97-AF65-F5344CB8AC3E}">
        <p14:creationId xmlns:p14="http://schemas.microsoft.com/office/powerpoint/2010/main" val="475647007"/>
      </p:ext>
    </p:extLst>
  </p:cSld>
  <p:clrMapOvr>
    <a:masterClrMapping/>
  </p:clrMapOvr>
  <p:transition spd="slow">
    <p:cover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CC82E7-922A-4E48-86E3-BA9891549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960" y="334433"/>
            <a:ext cx="9972039" cy="1478570"/>
          </a:xfrm>
        </p:spPr>
        <p:txBody>
          <a:bodyPr>
            <a:normAutofit/>
          </a:bodyPr>
          <a:lstStyle/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	Як називався період історії від середини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 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до кінця Х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ст.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?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55BF7A7E-DC5E-4C6A-BCF3-CEA70F0B22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25"/>
          <a:stretch/>
        </p:blipFill>
        <p:spPr>
          <a:xfrm>
            <a:off x="6835527" y="2475930"/>
            <a:ext cx="4894655" cy="285275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459324-4050-48C4-B57D-AE7058806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414" y="2475929"/>
            <a:ext cx="6285113" cy="285275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013236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DF4E2A-1669-4E59-88D4-CE8E8EB51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741" y="273078"/>
            <a:ext cx="10584046" cy="3007378"/>
          </a:xfrm>
        </p:spPr>
        <p:txBody>
          <a:bodyPr>
            <a:noAutofit/>
          </a:bodyPr>
          <a:lstStyle/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	Зневажлива назва всіх іноземців, які не мали грецького і римського виховання , не були причетними до їхньої культури, не знали їхньої мови - …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47A3FBE-E3F5-430E-8592-BC33F35B9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117" y="3577543"/>
            <a:ext cx="9635293" cy="3007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9452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63C43C-4D06-4EB6-9311-76FF1EE6D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855" y="303596"/>
            <a:ext cx="10372289" cy="3219450"/>
          </a:xfrm>
        </p:spPr>
        <p:txBody>
          <a:bodyPr>
            <a:noAutofit/>
          </a:bodyPr>
          <a:lstStyle/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	Земельний наділ, який король або інший феодал надавав у довічне користування васалові на умовах несення військової чи адміністративної служби - …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0FA7F6-16B8-4BE7-A151-D4FDA30B4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599" y="3523046"/>
            <a:ext cx="7924800" cy="3219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4209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F97F8B-E6CB-4E21-A6D0-5161C62F4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440" y="399764"/>
            <a:ext cx="10231120" cy="2381937"/>
          </a:xfrm>
        </p:spPr>
        <p:txBody>
          <a:bodyPr>
            <a:noAutofit/>
          </a:bodyPr>
          <a:lstStyle/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	Яку імперію історики називають «золотий місток» між стародавньою історією та Новим часом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?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7C7874-7F86-4E74-943A-0590BDEEE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580" y="3020400"/>
            <a:ext cx="9726840" cy="3420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7230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EC381D-67D8-44B7-BC47-023CF880D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71565"/>
            <a:ext cx="10515600" cy="1325563"/>
          </a:xfrm>
        </p:spPr>
        <p:txBody>
          <a:bodyPr/>
          <a:lstStyle/>
          <a:p>
            <a:pPr algn="ctr"/>
            <a:r>
              <a:rPr lang="uk-UA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Гейміфікація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на </a:t>
            </a:r>
            <a:r>
              <a:rPr lang="uk-UA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уроках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історії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14E2B5A-E06F-4382-A4E3-0F84F09A1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533" y="1890019"/>
            <a:ext cx="10684933" cy="4351338"/>
          </a:xfrm>
        </p:spPr>
        <p:txBody>
          <a:bodyPr>
            <a:normAutofit fontScale="85000" lnSpcReduction="20000"/>
          </a:bodyPr>
          <a:lstStyle/>
          <a:p>
            <a:r>
              <a:rPr lang="uk-UA" dirty="0">
                <a:latin typeface="Segoe Print" panose="02000600000000000000" pitchFamily="2" charset="0"/>
              </a:rPr>
              <a:t>Це підхід до викладання, який використовує ігрові елементи, прийоми та концепції, щоб зробити навчання історії більш захопливим, цікавим та зрозумілим для учнів. </a:t>
            </a:r>
            <a:r>
              <a:rPr lang="uk-UA" dirty="0" err="1">
                <a:latin typeface="Segoe Print" panose="02000600000000000000" pitchFamily="2" charset="0"/>
              </a:rPr>
              <a:t>Гейміфікація</a:t>
            </a:r>
            <a:r>
              <a:rPr lang="uk-UA" dirty="0">
                <a:latin typeface="Segoe Print" panose="02000600000000000000" pitchFamily="2" charset="0"/>
              </a:rPr>
              <a:t> може включати в себе різноманітні ігри, завдання, конкурси, рольові ігри, головоломки, історичні симуляції та інші методи, що дозволяють учням взаємодіяти з історичним матеріалом та засвоювати його більш ефективно.</a:t>
            </a:r>
          </a:p>
          <a:p>
            <a:r>
              <a:rPr lang="uk-UA" dirty="0">
                <a:latin typeface="Segoe Print" panose="02000600000000000000" pitchFamily="2" charset="0"/>
              </a:rPr>
              <a:t>Цей підхід може допомогти створити зацікавленість учнів до історії, розвивати їх критичне мислення, аналітичні здібності та збільшити рівень засвоєння матеріалу. </a:t>
            </a:r>
          </a:p>
          <a:p>
            <a:r>
              <a:rPr lang="uk-UA" dirty="0" err="1">
                <a:latin typeface="Segoe Print" panose="02000600000000000000" pitchFamily="2" charset="0"/>
              </a:rPr>
              <a:t>Гейміфікація</a:t>
            </a:r>
            <a:r>
              <a:rPr lang="uk-UA" dirty="0">
                <a:latin typeface="Segoe Print" panose="02000600000000000000" pitchFamily="2" charset="0"/>
              </a:rPr>
              <a:t> на </a:t>
            </a:r>
            <a:r>
              <a:rPr lang="uk-UA" dirty="0" err="1">
                <a:latin typeface="Segoe Print" panose="02000600000000000000" pitchFamily="2" charset="0"/>
              </a:rPr>
              <a:t>уроках</a:t>
            </a:r>
            <a:r>
              <a:rPr lang="uk-UA" dirty="0">
                <a:latin typeface="Segoe Print" panose="02000600000000000000" pitchFamily="2" charset="0"/>
              </a:rPr>
              <a:t> історії також може сприяти покращенню співпраці та комунікації серед учнів, оскільки вони можуть брати участь у командних завданнях або змаганнях. Все це сприяє покращенню навчального процесу та сприяє більшому розумінню історичних подій та процесів.</a:t>
            </a:r>
          </a:p>
          <a:p>
            <a:endParaRPr lang="uk-UA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18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E35BE1-964B-4D54-97DE-0FE71B771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269" y="296002"/>
            <a:ext cx="8886798" cy="2952525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	Вкажіть назву феодальної теократичної держави, яка виникла внаслідок арабських завоювань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VII-IX 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ст.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E431DF-85F8-4F1A-B1EF-3867920599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76" r="1129" b="4825"/>
          <a:stretch/>
        </p:blipFill>
        <p:spPr>
          <a:xfrm>
            <a:off x="2298094" y="3609473"/>
            <a:ext cx="7510049" cy="2952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7708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79AB6C-3733-4959-9834-AC3D2D493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86" y="802332"/>
            <a:ext cx="10574627" cy="1478570"/>
          </a:xfrm>
        </p:spPr>
        <p:txBody>
          <a:bodyPr>
            <a:normAutofit/>
          </a:bodyPr>
          <a:lstStyle/>
          <a:p>
            <a:pPr algn="ctr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Соціальні прошарки в індійському суспільстві -…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0B53C4-D8C3-4313-B859-0A89D18D5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027" y="2540314"/>
            <a:ext cx="7079943" cy="4073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2463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80146F-62E9-47AD-95CE-585D31C59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178" y="622069"/>
            <a:ext cx="8843644" cy="1478570"/>
          </a:xfrm>
        </p:spPr>
        <p:txBody>
          <a:bodyPr>
            <a:normAutofit/>
          </a:bodyPr>
          <a:lstStyle/>
          <a:p>
            <a:pPr algn="ctr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Найдавніша літературна мова аріїв - …</a:t>
            </a:r>
          </a:p>
        </p:txBody>
      </p:sp>
      <p:sp>
        <p:nvSpPr>
          <p:cNvPr id="4" name="AutoShape 2" descr="Що таке санскрит?">
            <a:extLst>
              <a:ext uri="{FF2B5EF4-FFF2-40B4-BE49-F238E27FC236}">
                <a16:creationId xmlns:a16="http://schemas.microsoft.com/office/drawing/2014/main" id="{E59DEFFF-FF28-4B35-987A-29E3F6A014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>
              <a:latin typeface="Segoe Print" panose="02000600000000000000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FE6B1E-C88B-4A43-9ACF-629DF8412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178" y="2557251"/>
            <a:ext cx="8843644" cy="3382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2351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AF8A33-CA48-4AB7-96F8-520EDDF12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234"/>
            <a:ext cx="10744200" cy="2973237"/>
          </a:xfrm>
        </p:spPr>
        <p:txBody>
          <a:bodyPr>
            <a:noAutofit/>
          </a:bodyPr>
          <a:lstStyle/>
          <a:p>
            <a:r>
              <a:rPr lang="ru-RU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b="1" i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Докорінний</a:t>
            </a:r>
            <a:r>
              <a:rPr lang="ru-RU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переворот у </a:t>
            </a:r>
            <a:r>
              <a:rPr lang="ru-RU" b="1" i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житті</a:t>
            </a:r>
            <a:r>
              <a:rPr lang="ru-RU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суспільства</a:t>
            </a:r>
            <a:r>
              <a:rPr lang="ru-RU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i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який</a:t>
            </a:r>
            <a:r>
              <a:rPr lang="ru-RU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призводить</a:t>
            </a:r>
            <a:r>
              <a:rPr lang="ru-RU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b="1" i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ліквідації</a:t>
            </a:r>
            <a:r>
              <a:rPr lang="ru-RU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віджилого</a:t>
            </a:r>
            <a:r>
              <a:rPr lang="ru-RU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суспільного</a:t>
            </a:r>
            <a:r>
              <a:rPr lang="ru-RU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ладу й </a:t>
            </a:r>
            <a:r>
              <a:rPr lang="ru-RU" b="1" i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утвердження</a:t>
            </a:r>
            <a:r>
              <a:rPr lang="ru-RU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нового, </a:t>
            </a:r>
            <a:r>
              <a:rPr lang="ru-RU" b="1" i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прогресивного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5EAF80-C060-4D65-AAC9-063F28199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425" y="3971424"/>
            <a:ext cx="9201150" cy="247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9745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63552" y="116632"/>
            <a:ext cx="7772400" cy="1440160"/>
          </a:xfrm>
        </p:spPr>
        <p:txBody>
          <a:bodyPr/>
          <a:lstStyle/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Кросворди</a:t>
            </a:r>
          </a:p>
        </p:txBody>
      </p:sp>
      <p:pic>
        <p:nvPicPr>
          <p:cNvPr id="5122" name="Picture 2" descr="C:\Users\User\Downloads\Screenshot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535" y="4138861"/>
            <a:ext cx="4758730" cy="198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ownloads\Screensho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35" y="4138861"/>
            <a:ext cx="5083970" cy="198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oogle Shape;155;p27"/>
          <p:cNvPicPr preferRelativeResize="0"/>
          <p:nvPr/>
        </p:nvPicPr>
        <p:blipFill rotWithShape="1">
          <a:blip r:embed="rId4">
            <a:alphaModFix/>
          </a:blip>
          <a:srcRect b="49507"/>
          <a:stretch/>
        </p:blipFill>
        <p:spPr>
          <a:xfrm>
            <a:off x="815735" y="1779000"/>
            <a:ext cx="10560530" cy="23598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940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0D9839-C952-4281-A551-F4899E2BD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Посилання на генератор кросвордів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FC28297-D84F-4A89-879C-543BE2674D8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800" dirty="0">
                <a:latin typeface="Segoe Print" panose="02000600000000000000" pitchFamily="2" charset="0"/>
                <a:hlinkClick r:id="rId2"/>
              </a:rPr>
              <a:t>Генератор </a:t>
            </a:r>
            <a:r>
              <a:rPr lang="ru-RU" sz="2800" dirty="0" err="1">
                <a:latin typeface="Segoe Print" panose="02000600000000000000" pitchFamily="2" charset="0"/>
                <a:hlinkClick r:id="rId2"/>
              </a:rPr>
              <a:t>кросвордів</a:t>
            </a:r>
            <a:r>
              <a:rPr lang="ru-RU" sz="2800" dirty="0">
                <a:latin typeface="Segoe Print" panose="02000600000000000000" pitchFamily="2" charset="0"/>
                <a:hlinkClick r:id="rId2"/>
              </a:rPr>
              <a:t> – </a:t>
            </a:r>
            <a:r>
              <a:rPr lang="ru-RU" sz="2800" dirty="0" err="1">
                <a:latin typeface="Segoe Print" panose="02000600000000000000" pitchFamily="2" charset="0"/>
                <a:hlinkClick r:id="rId2"/>
              </a:rPr>
              <a:t>скачати</a:t>
            </a:r>
            <a:r>
              <a:rPr lang="ru-RU" sz="2800" dirty="0">
                <a:latin typeface="Segoe Print" panose="02000600000000000000" pitchFamily="2" charset="0"/>
                <a:hlinkClick r:id="rId2"/>
              </a:rPr>
              <a:t> та </a:t>
            </a:r>
            <a:r>
              <a:rPr lang="ru-RU" sz="2800" dirty="0" err="1">
                <a:latin typeface="Segoe Print" panose="02000600000000000000" pitchFamily="2" charset="0"/>
                <a:hlinkClick r:id="rId2"/>
              </a:rPr>
              <a:t>завантажити</a:t>
            </a:r>
            <a:r>
              <a:rPr lang="ru-RU" sz="2800" dirty="0">
                <a:latin typeface="Segoe Print" panose="02000600000000000000" pitchFamily="2" charset="0"/>
                <a:hlinkClick r:id="rId2"/>
              </a:rPr>
              <a:t> </a:t>
            </a:r>
            <a:r>
              <a:rPr lang="ru-RU" sz="2800" dirty="0" err="1">
                <a:latin typeface="Segoe Print" panose="02000600000000000000" pitchFamily="2" charset="0"/>
                <a:hlinkClick r:id="rId2"/>
              </a:rPr>
              <a:t>безкоштовно</a:t>
            </a:r>
            <a:endParaRPr lang="uk-UA" sz="2800" dirty="0">
              <a:latin typeface="Segoe Print" panose="02000600000000000000" pitchFamily="2" charset="0"/>
            </a:endParaRPr>
          </a:p>
        </p:txBody>
      </p:sp>
      <p:pic>
        <p:nvPicPr>
          <p:cNvPr id="7" name="Місце для вмісту 6">
            <a:extLst>
              <a:ext uri="{FF2B5EF4-FFF2-40B4-BE49-F238E27FC236}">
                <a16:creationId xmlns:a16="http://schemas.microsoft.com/office/drawing/2014/main" id="{E70B62B4-F811-4490-A398-F507AAC29D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70166" y="1825625"/>
            <a:ext cx="4785667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3250200"/>
      </p:ext>
    </p:extLst>
  </p:cSld>
  <p:clrMapOvr>
    <a:masterClrMapping/>
  </p:clrMapOvr>
  <p:transition spd="med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F0603F-0785-459C-B981-16A8616C7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Вигляд вікна генератору кросвордів та приклад заповнення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293CEDF8-A96D-46F2-A6A9-D079F5FF0C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6879" y="1785524"/>
            <a:ext cx="4798241" cy="4911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2258476"/>
      </p:ext>
    </p:extLst>
  </p:cSld>
  <p:clrMapOvr>
    <a:masterClrMapping/>
  </p:clrMapOvr>
  <p:transition spd="med">
    <p:pull dir="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821BC74-F724-488C-A387-0AECC72A1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Як буде виглядати завантажений кросворд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F3AC8955-0603-4812-BFF8-0E1ED3FF51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03280" y="1825625"/>
            <a:ext cx="3651440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Місце для вмісту 7">
            <a:extLst>
              <a:ext uri="{FF2B5EF4-FFF2-40B4-BE49-F238E27FC236}">
                <a16:creationId xmlns:a16="http://schemas.microsoft.com/office/drawing/2014/main" id="{63E6665F-4EF6-4A2E-A29A-A8AE90F9B1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16483" y="1825625"/>
            <a:ext cx="3693034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6344329"/>
      </p:ext>
    </p:extLst>
  </p:cSld>
  <p:clrMapOvr>
    <a:masterClrMapping/>
  </p:clrMapOvr>
  <p:transition spd="slow">
    <p:pull dir="l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3CAD89-F6E3-481D-8AD6-1540288F8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8205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400" b="1" i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Висновки</a:t>
            </a:r>
            <a:r>
              <a:rPr lang="ru-RU" sz="4400" b="1" i="0" dirty="0">
                <a:solidFill>
                  <a:srgbClr val="35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:</a:t>
            </a: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CC24DFB-3717-43A3-AF75-E1C7346E5F0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1900" b="1" i="0" dirty="0" err="1">
                <a:effectLst/>
                <a:latin typeface="+mj-lt"/>
                <a:cs typeface="Times New Roman" panose="02020603050405020304" pitchFamily="18" charset="0"/>
              </a:rPr>
              <a:t>Гейміфікація</a:t>
            </a:r>
            <a:r>
              <a:rPr lang="ru-RU" sz="1900" b="1" i="0" dirty="0">
                <a:effectLst/>
                <a:latin typeface="+mj-lt"/>
                <a:cs typeface="Times New Roman" panose="02020603050405020304" pitchFamily="18" charset="0"/>
              </a:rPr>
              <a:t> – </a:t>
            </a:r>
            <a:r>
              <a:rPr lang="ru-RU" sz="1900" b="1" i="0" dirty="0" err="1">
                <a:effectLst/>
                <a:latin typeface="+mj-lt"/>
                <a:cs typeface="Times New Roman" panose="02020603050405020304" pitchFamily="18" charset="0"/>
              </a:rPr>
              <a:t>це</a:t>
            </a:r>
            <a:r>
              <a:rPr lang="ru-RU" sz="1900" b="1" i="0" dirty="0"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900" b="1" i="0" dirty="0" err="1">
                <a:effectLst/>
                <a:latin typeface="+mj-lt"/>
                <a:cs typeface="Times New Roman" panose="02020603050405020304" pitchFamily="18" charset="0"/>
              </a:rPr>
              <a:t>застосування</a:t>
            </a:r>
            <a:r>
              <a:rPr lang="ru-RU" sz="1900" b="1" i="0" dirty="0"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900" b="1" i="0" dirty="0" err="1">
                <a:effectLst/>
                <a:latin typeface="+mj-lt"/>
                <a:cs typeface="Times New Roman" panose="02020603050405020304" pitchFamily="18" charset="0"/>
              </a:rPr>
              <a:t>принципів</a:t>
            </a:r>
            <a:r>
              <a:rPr lang="ru-RU" sz="1900" b="1" i="0" dirty="0"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900" b="1" i="0" dirty="0" err="1">
                <a:effectLst/>
                <a:latin typeface="+mj-lt"/>
                <a:cs typeface="Times New Roman" panose="02020603050405020304" pitchFamily="18" charset="0"/>
              </a:rPr>
              <a:t>гри</a:t>
            </a:r>
            <a:r>
              <a:rPr lang="ru-RU" sz="1900" b="1" i="0" dirty="0">
                <a:effectLst/>
                <a:latin typeface="+mj-lt"/>
                <a:cs typeface="Times New Roman" panose="02020603050405020304" pitchFamily="18" charset="0"/>
              </a:rPr>
              <a:t> в </a:t>
            </a:r>
            <a:r>
              <a:rPr lang="ru-RU" sz="1900" b="1" i="0" dirty="0" err="1">
                <a:effectLst/>
                <a:latin typeface="+mj-lt"/>
                <a:cs typeface="Times New Roman" panose="02020603050405020304" pitchFamily="18" charset="0"/>
              </a:rPr>
              <a:t>неігровому</a:t>
            </a:r>
            <a:r>
              <a:rPr lang="ru-RU" sz="1900" b="1" i="0" dirty="0"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900" b="1" i="0" dirty="0" err="1">
                <a:effectLst/>
                <a:latin typeface="+mj-lt"/>
                <a:cs typeface="Times New Roman" panose="02020603050405020304" pitchFamily="18" charset="0"/>
              </a:rPr>
              <a:t>середовищі</a:t>
            </a:r>
            <a:r>
              <a:rPr lang="ru-RU" sz="1900" b="1" i="0" dirty="0">
                <a:effectLst/>
                <a:latin typeface="+mj-lt"/>
                <a:cs typeface="Times New Roman" panose="02020603050405020304" pitchFamily="18" charset="0"/>
              </a:rPr>
              <a:t>. </a:t>
            </a:r>
            <a:r>
              <a:rPr lang="ru-RU" sz="1900" b="1" i="0" dirty="0" err="1">
                <a:effectLst/>
                <a:latin typeface="+mj-lt"/>
                <a:cs typeface="Times New Roman" panose="02020603050405020304" pitchFamily="18" charset="0"/>
              </a:rPr>
              <a:t>Від</a:t>
            </a:r>
            <a:r>
              <a:rPr lang="ru-RU" sz="1900" b="1" i="0" dirty="0"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900" b="1" i="0" dirty="0" err="1">
                <a:effectLst/>
                <a:latin typeface="+mj-lt"/>
                <a:cs typeface="Times New Roman" panose="02020603050405020304" pitchFamily="18" charset="0"/>
              </a:rPr>
              <a:t>інших</a:t>
            </a:r>
            <a:r>
              <a:rPr lang="ru-RU" sz="1900" b="1" i="0" dirty="0"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900" b="1" i="0" dirty="0" err="1">
                <a:effectLst/>
                <a:latin typeface="+mj-lt"/>
                <a:cs typeface="Times New Roman" panose="02020603050405020304" pitchFamily="18" charset="0"/>
              </a:rPr>
              <a:t>ігрових</a:t>
            </a:r>
            <a:r>
              <a:rPr lang="ru-RU" sz="1900" b="1" i="0" dirty="0"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900" b="1" i="0" dirty="0" err="1">
                <a:effectLst/>
                <a:latin typeface="+mj-lt"/>
                <a:cs typeface="Times New Roman" panose="02020603050405020304" pitchFamily="18" charset="0"/>
              </a:rPr>
              <a:t>форматів</a:t>
            </a:r>
            <a:r>
              <a:rPr lang="ru-RU" sz="1900" b="1" i="0" dirty="0"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900" b="1" i="0" dirty="0" err="1">
                <a:effectLst/>
                <a:latin typeface="+mj-lt"/>
                <a:cs typeface="Times New Roman" panose="02020603050405020304" pitchFamily="18" charset="0"/>
              </a:rPr>
              <a:t>відрізняється</a:t>
            </a:r>
            <a:r>
              <a:rPr lang="ru-RU" sz="1900" b="1" i="0" dirty="0">
                <a:effectLst/>
                <a:latin typeface="+mj-lt"/>
                <a:cs typeface="Times New Roman" panose="02020603050405020304" pitchFamily="18" charset="0"/>
              </a:rPr>
              <a:t> фокусом на </a:t>
            </a:r>
            <a:r>
              <a:rPr lang="ru-RU" sz="1900" b="1" i="0" dirty="0" err="1">
                <a:effectLst/>
                <a:latin typeface="+mj-lt"/>
                <a:cs typeface="Times New Roman" panose="02020603050405020304" pitchFamily="18" charset="0"/>
              </a:rPr>
              <a:t>досягненні</a:t>
            </a:r>
            <a:r>
              <a:rPr lang="ru-RU" sz="1900" b="1" i="0" dirty="0"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900" b="1" i="0" dirty="0" err="1">
                <a:effectLst/>
                <a:latin typeface="+mj-lt"/>
                <a:cs typeface="Times New Roman" panose="02020603050405020304" pitchFamily="18" charset="0"/>
              </a:rPr>
              <a:t>конкретної</a:t>
            </a:r>
            <a:r>
              <a:rPr lang="ru-RU" sz="1900" b="1" i="0" dirty="0"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900" b="1" i="0" dirty="0" err="1">
                <a:effectLst/>
                <a:latin typeface="+mj-lt"/>
                <a:cs typeface="Times New Roman" panose="02020603050405020304" pitchFamily="18" charset="0"/>
              </a:rPr>
              <a:t>цілі</a:t>
            </a:r>
            <a:r>
              <a:rPr lang="ru-RU" sz="1900" b="1" i="0" dirty="0">
                <a:effectLst/>
                <a:latin typeface="+mj-lt"/>
                <a:cs typeface="Times New Roman" panose="02020603050405020304" pitchFamily="18" charset="0"/>
              </a:rPr>
              <a:t>, а не на </a:t>
            </a:r>
            <a:r>
              <a:rPr lang="ru-RU" sz="1900" b="1" i="0" dirty="0" err="1">
                <a:effectLst/>
                <a:latin typeface="+mj-lt"/>
                <a:cs typeface="Times New Roman" panose="02020603050405020304" pitchFamily="18" charset="0"/>
              </a:rPr>
              <a:t>власне</a:t>
            </a:r>
            <a:r>
              <a:rPr lang="ru-RU" sz="1900" b="1" i="0" dirty="0"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900" b="1" i="0" dirty="0" err="1">
                <a:effectLst/>
                <a:latin typeface="+mj-lt"/>
                <a:cs typeface="Times New Roman" panose="02020603050405020304" pitchFamily="18" charset="0"/>
              </a:rPr>
              <a:t>грі</a:t>
            </a:r>
            <a:r>
              <a:rPr lang="ru-RU" sz="1900" b="1" i="0" dirty="0">
                <a:effectLst/>
                <a:latin typeface="+mj-lt"/>
                <a:cs typeface="Times New Roman" panose="02020603050405020304" pitchFamily="18" charset="0"/>
              </a:rPr>
              <a:t>.</a:t>
            </a:r>
            <a:r>
              <a:rPr lang="uk-UA" sz="1900" b="1" dirty="0">
                <a:latin typeface="+mj-lt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900" b="1" dirty="0">
                <a:latin typeface="+mj-lt"/>
                <a:cs typeface="Times New Roman" panose="02020603050405020304" pitchFamily="18" charset="0"/>
              </a:rPr>
              <a:t>Може допомогти створити зацікавленість учнів до історії.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800" b="1" dirty="0">
                <a:latin typeface="+mj-lt"/>
                <a:cs typeface="Times New Roman" panose="02020603050405020304" pitchFamily="18" charset="0"/>
              </a:rPr>
              <a:t>Розвиває логічне образне мислення, увагу, вчить учня нестандартно сприймати графічне зображення, сприяє розвитку творчих здібностей, пізнавальної активності, а також тренує зорову пам’ять і правопис.</a:t>
            </a:r>
            <a:endParaRPr lang="ru-RU" sz="1800" b="1" i="0" dirty="0">
              <a:effectLst/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900" b="1" i="0" dirty="0">
              <a:effectLst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Місце для вмісту 4">
            <a:extLst>
              <a:ext uri="{FF2B5EF4-FFF2-40B4-BE49-F238E27FC236}">
                <a16:creationId xmlns:a16="http://schemas.microsoft.com/office/drawing/2014/main" id="{0C0E12D9-8685-49C1-8064-DBA47FD2E98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uk-UA" sz="2000" b="1" dirty="0">
                <a:latin typeface="+mj-lt"/>
                <a:cs typeface="Times New Roman" panose="02020603050405020304" pitchFamily="18" charset="0"/>
              </a:rPr>
              <a:t>Р</a:t>
            </a:r>
            <a:r>
              <a:rPr lang="uk-UA" sz="2000" b="1" i="0" dirty="0">
                <a:effectLst/>
                <a:latin typeface="+mj-lt"/>
                <a:cs typeface="Times New Roman" panose="02020603050405020304" pitchFamily="18" charset="0"/>
              </a:rPr>
              <a:t>озвиває критичне мислення, аналітичні здібності та прискорює опанування </a:t>
            </a:r>
            <a:r>
              <a:rPr lang="ru-RU" sz="2000" b="1" i="0" dirty="0">
                <a:effectLst/>
                <a:latin typeface="+mj-lt"/>
                <a:cs typeface="Times New Roman" panose="02020603050405020304" pitchFamily="18" charset="0"/>
              </a:rPr>
              <a:t>теми.</a:t>
            </a:r>
            <a:endParaRPr lang="uk-UA" sz="2000" b="1" dirty="0">
              <a:latin typeface="+mj-lt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uk-UA" sz="2000" b="1" i="0" dirty="0">
                <a:effectLst/>
                <a:latin typeface="+mj-lt"/>
                <a:cs typeface="Times New Roman" panose="02020603050405020304" pitchFamily="18" charset="0"/>
              </a:rPr>
              <a:t>Забезпечує миттєвий зворотний зв'язок.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2000" b="1" i="0" dirty="0">
                <a:effectLst/>
                <a:latin typeface="+mj-lt"/>
                <a:cs typeface="Times New Roman" panose="02020603050405020304" pitchFamily="18" charset="0"/>
              </a:rPr>
              <a:t>Заміняє застарілі системи оцінювання.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2000" b="1" i="0" dirty="0">
                <a:effectLst/>
                <a:latin typeface="+mj-lt"/>
                <a:cs typeface="Times New Roman" panose="02020603050405020304" pitchFamily="18" charset="0"/>
              </a:rPr>
              <a:t>Спрощує</a:t>
            </a:r>
            <a:r>
              <a:rPr lang="ru-RU" sz="2000" b="1" i="0" dirty="0">
                <a:effectLst/>
                <a:latin typeface="+mj-lt"/>
                <a:cs typeface="Times New Roman" panose="02020603050405020304" pitchFamily="18" charset="0"/>
              </a:rPr>
              <a:t> та робить </a:t>
            </a:r>
            <a:r>
              <a:rPr lang="uk-UA" sz="2000" b="1" i="0" dirty="0">
                <a:effectLst/>
                <a:latin typeface="+mj-lt"/>
                <a:cs typeface="Times New Roman" panose="02020603050405020304" pitchFamily="18" charset="0"/>
              </a:rPr>
              <a:t>цікавішою</a:t>
            </a:r>
            <a:r>
              <a:rPr lang="ru-RU" sz="2000" b="1" i="0" dirty="0"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uk-UA" sz="2000" b="1" i="0" dirty="0">
                <a:effectLst/>
                <a:latin typeface="+mj-lt"/>
                <a:cs typeface="Times New Roman" panose="02020603050405020304" pitchFamily="18" charset="0"/>
              </a:rPr>
              <a:t>домашню</a:t>
            </a:r>
            <a:r>
              <a:rPr lang="ru-RU" sz="2000" b="1" i="0" dirty="0">
                <a:effectLst/>
                <a:latin typeface="+mj-lt"/>
                <a:cs typeface="Times New Roman" panose="02020603050405020304" pitchFamily="18" charset="0"/>
              </a:rPr>
              <a:t> роботу.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b="1" dirty="0" err="1">
                <a:latin typeface="+mj-lt"/>
                <a:cs typeface="Times New Roman" panose="02020603050405020304" pitchFamily="18" charset="0"/>
              </a:rPr>
              <a:t>Ігровий</a:t>
            </a:r>
            <a:r>
              <a:rPr lang="ru-RU" sz="2000" b="1" dirty="0">
                <a:latin typeface="+mj-lt"/>
                <a:cs typeface="Times New Roman" panose="02020603050405020304" pitchFamily="18" charset="0"/>
              </a:rPr>
              <a:t> характер </a:t>
            </a:r>
            <a:r>
              <a:rPr lang="ru-RU" sz="2000" b="1" dirty="0" err="1">
                <a:latin typeface="+mj-lt"/>
                <a:cs typeface="Times New Roman" panose="02020603050405020304" pitchFamily="18" charset="0"/>
              </a:rPr>
              <a:t>виконання</a:t>
            </a:r>
            <a:r>
              <a:rPr lang="ru-RU" sz="2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+mj-lt"/>
                <a:cs typeface="Times New Roman" panose="02020603050405020304" pitchFamily="18" charset="0"/>
              </a:rPr>
              <a:t>завдання</a:t>
            </a:r>
            <a:r>
              <a:rPr lang="ru-RU" sz="2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+mj-lt"/>
                <a:cs typeface="Times New Roman" panose="02020603050405020304" pitchFamily="18" charset="0"/>
              </a:rPr>
              <a:t>допомагає</a:t>
            </a:r>
            <a:r>
              <a:rPr lang="ru-RU" sz="2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+mj-lt"/>
                <a:cs typeface="Times New Roman" panose="02020603050405020304" pitchFamily="18" charset="0"/>
              </a:rPr>
              <a:t>знизити</a:t>
            </a:r>
            <a:r>
              <a:rPr lang="ru-RU" sz="2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+mj-lt"/>
                <a:cs typeface="Times New Roman" panose="02020603050405020304" pitchFamily="18" charset="0"/>
              </a:rPr>
              <a:t>рівень</a:t>
            </a:r>
            <a:r>
              <a:rPr lang="ru-RU" sz="2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+mj-lt"/>
                <a:cs typeface="Times New Roman" panose="02020603050405020304" pitchFamily="18" charset="0"/>
              </a:rPr>
              <a:t>тривожності</a:t>
            </a:r>
            <a:r>
              <a:rPr lang="ru-RU" sz="2000" b="1" dirty="0">
                <a:latin typeface="+mj-lt"/>
                <a:cs typeface="Times New Roman" panose="02020603050405020304" pitchFamily="18" charset="0"/>
              </a:rPr>
              <a:t> у </a:t>
            </a:r>
            <a:r>
              <a:rPr lang="ru-RU" sz="2000" b="1" dirty="0" err="1">
                <a:latin typeface="+mj-lt"/>
                <a:cs typeface="Times New Roman" panose="02020603050405020304" pitchFamily="18" charset="0"/>
              </a:rPr>
              <a:t>дитини</a:t>
            </a:r>
            <a:r>
              <a:rPr lang="ru-RU" sz="2000" b="1" dirty="0">
                <a:latin typeface="+mj-lt"/>
                <a:cs typeface="Times New Roman" panose="02020603050405020304" pitchFamily="18" charset="0"/>
              </a:rPr>
              <a:t> та </a:t>
            </a:r>
            <a:r>
              <a:rPr lang="ru-RU" sz="2000" b="1" dirty="0" err="1">
                <a:latin typeface="+mj-lt"/>
                <a:cs typeface="Times New Roman" panose="02020603050405020304" pitchFamily="18" charset="0"/>
              </a:rPr>
              <a:t>подарувати</a:t>
            </a:r>
            <a:r>
              <a:rPr lang="ru-RU" sz="2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+mj-lt"/>
                <a:cs typeface="Times New Roman" panose="02020603050405020304" pitchFamily="18" charset="0"/>
              </a:rPr>
              <a:t>її</a:t>
            </a:r>
            <a:r>
              <a:rPr lang="ru-RU" sz="2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+mj-lt"/>
                <a:cs typeface="Times New Roman" panose="02020603050405020304" pitchFamily="18" charset="0"/>
              </a:rPr>
              <a:t>позитивні</a:t>
            </a:r>
            <a:r>
              <a:rPr lang="ru-RU" sz="2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+mj-lt"/>
                <a:cs typeface="Times New Roman" panose="02020603050405020304" pitchFamily="18" charset="0"/>
              </a:rPr>
              <a:t>емоції</a:t>
            </a:r>
            <a:r>
              <a:rPr lang="ru-RU" sz="2000" b="1" dirty="0">
                <a:latin typeface="+mj-lt"/>
                <a:cs typeface="Times New Roman" panose="02020603050405020304" pitchFamily="18" charset="0"/>
              </a:rPr>
              <a:t>.</a:t>
            </a:r>
            <a:endParaRPr lang="uk-UA" sz="2000" b="1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2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Старая бумага, свиток и перо перо на деревянной бумаге с копией ...">
            <a:extLst>
              <a:ext uri="{FF2B5EF4-FFF2-40B4-BE49-F238E27FC236}">
                <a16:creationId xmlns:a16="http://schemas.microsoft.com/office/drawing/2014/main" id="{4AAFFACC-CD78-4A36-BCFC-80566D891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3961"/>
            <a:ext cx="12192000" cy="812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277AFDF-AEBE-4571-9253-97C2FD35A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467" y="804332"/>
            <a:ext cx="7857066" cy="5494868"/>
          </a:xfrm>
        </p:spPr>
        <p:txBody>
          <a:bodyPr>
            <a:normAutofit/>
          </a:bodyPr>
          <a:lstStyle/>
          <a:p>
            <a:pPr algn="r"/>
            <a:r>
              <a:rPr lang="uk-UA" sz="4800" b="1" dirty="0"/>
              <a:t>Живіть так, щоб в очах була радість, в серці – любов, на душі – спокій, а за спиною крила…</a:t>
            </a:r>
            <a:br>
              <a:rPr lang="uk-UA" sz="4800" b="1" dirty="0"/>
            </a:br>
            <a:r>
              <a:rPr lang="uk-UA" sz="4800" b="1" dirty="0"/>
              <a:t>Дякую за увагу!</a:t>
            </a:r>
          </a:p>
        </p:txBody>
      </p:sp>
    </p:spTree>
    <p:extLst>
      <p:ext uri="{BB962C8B-B14F-4D97-AF65-F5344CB8AC3E}">
        <p14:creationId xmlns:p14="http://schemas.microsoft.com/office/powerpoint/2010/main" val="306750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CAD02-D804-44F7-961C-E3F462FF6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Прикладом </a:t>
            </a:r>
            <a:r>
              <a:rPr lang="uk-UA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гейміфікація</a:t>
            </a:r>
            <a:r>
              <a:rPr lang="uk-U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 на </a:t>
            </a:r>
            <a:r>
              <a:rPr lang="uk-UA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уроках</a:t>
            </a:r>
            <a:r>
              <a:rPr lang="uk-U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 історії може бути: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350B93C-64BF-48A3-AC1F-BCB0228B5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978159"/>
          </a:xfrm>
        </p:spPr>
        <p:txBody>
          <a:bodyPr>
            <a:normAutofit/>
          </a:bodyPr>
          <a:lstStyle/>
          <a:p>
            <a:r>
              <a:rPr lang="uk-UA" dirty="0">
                <a:latin typeface="Segoe Print" panose="02000600000000000000" pitchFamily="2" charset="0"/>
                <a:cs typeface="Times New Roman" panose="02020603050405020304" pitchFamily="18" charset="0"/>
              </a:rPr>
              <a:t>Використання інтернет-сервісу мультимедійних дидактичних вправ </a:t>
            </a:r>
            <a:r>
              <a:rPr lang="en-US" i="0" dirty="0" err="1">
                <a:effectLst/>
                <a:latin typeface="Segoe Print" panose="02000600000000000000" pitchFamily="2" charset="0"/>
                <a:cs typeface="Times New Roman" panose="02020603050405020304" pitchFamily="18" charset="0"/>
              </a:rPr>
              <a:t>LearningApps</a:t>
            </a:r>
            <a:r>
              <a:rPr lang="uk-UA" i="0" dirty="0">
                <a:effectLst/>
                <a:latin typeface="Segoe Print" panose="02000600000000000000" pitchFamily="2" charset="0"/>
                <a:cs typeface="Times New Roman" panose="02020603050405020304" pitchFamily="18" charset="0"/>
              </a:rPr>
              <a:t> на </a:t>
            </a:r>
            <a:r>
              <a:rPr lang="uk-UA" i="0" dirty="0" err="1">
                <a:effectLst/>
                <a:latin typeface="Segoe Print" panose="02000600000000000000" pitchFamily="2" charset="0"/>
                <a:cs typeface="Times New Roman" panose="02020603050405020304" pitchFamily="18" charset="0"/>
              </a:rPr>
              <a:t>уроках</a:t>
            </a:r>
            <a:r>
              <a:rPr lang="uk-UA" i="0" dirty="0">
                <a:effectLst/>
                <a:latin typeface="Segoe Print" panose="02000600000000000000" pitchFamily="2" charset="0"/>
                <a:cs typeface="Times New Roman" panose="02020603050405020304" pitchFamily="18" charset="0"/>
              </a:rPr>
              <a:t> історії </a:t>
            </a:r>
          </a:p>
          <a:p>
            <a:r>
              <a:rPr lang="uk-UA" dirty="0" err="1">
                <a:latin typeface="Segoe Print" panose="02000600000000000000" pitchFamily="2" charset="0"/>
                <a:cs typeface="Times New Roman" panose="02020603050405020304" pitchFamily="18" charset="0"/>
              </a:rPr>
              <a:t>Викори</a:t>
            </a:r>
            <a:r>
              <a:rPr lang="en-US" dirty="0">
                <a:latin typeface="Segoe Print" panose="02000600000000000000" pitchFamily="2" charset="0"/>
                <a:cs typeface="Times New Roman" panose="02020603050405020304" pitchFamily="18" charset="0"/>
              </a:rPr>
              <a:t>c</a:t>
            </a:r>
            <a:r>
              <a:rPr lang="uk-UA" dirty="0" err="1">
                <a:latin typeface="Segoe Print" panose="02000600000000000000" pitchFamily="2" charset="0"/>
                <a:cs typeface="Times New Roman" panose="02020603050405020304" pitchFamily="18" charset="0"/>
              </a:rPr>
              <a:t>тання</a:t>
            </a:r>
            <a:r>
              <a:rPr lang="uk-UA" dirty="0">
                <a:latin typeface="Segoe Print" panose="02000600000000000000" pitchFamily="2" charset="0"/>
                <a:cs typeface="Times New Roman" panose="02020603050405020304" pitchFamily="18" charset="0"/>
              </a:rPr>
              <a:t> ребусів</a:t>
            </a:r>
          </a:p>
          <a:p>
            <a:r>
              <a:rPr lang="uk-UA" dirty="0">
                <a:latin typeface="Segoe Print" panose="02000600000000000000" pitchFamily="2" charset="0"/>
                <a:cs typeface="Times New Roman" panose="02020603050405020304" pitchFamily="18" charset="0"/>
              </a:rPr>
              <a:t>Використання кросвордів </a:t>
            </a:r>
            <a:endParaRPr lang="uk-UA" dirty="0">
              <a:latin typeface="Segoe Print" panose="02000600000000000000" pitchFamily="2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0D70E5E-DB6F-4D33-8ECD-3FCBAD498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61" t="19836" r="2472" b="9902"/>
          <a:stretch/>
        </p:blipFill>
        <p:spPr>
          <a:xfrm>
            <a:off x="769049" y="4244432"/>
            <a:ext cx="3587667" cy="197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C709AC1-D754-42F1-9BE7-88611A58B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891" y="4244432"/>
            <a:ext cx="3857050" cy="1654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F9B011D-D46B-47FA-A995-6AD7D0E4F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2116" y="4244432"/>
            <a:ext cx="2432424" cy="2211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620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5CBED5-2F02-7A96-99C5-B59DC27CA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0" lang="en-US" b="1" i="0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LearningApps.org 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F7AD796-40AD-4123-CE42-4319A1A81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284" y="1609054"/>
            <a:ext cx="11405432" cy="4720912"/>
          </a:xfrm>
        </p:spPr>
        <p:txBody>
          <a:bodyPr>
            <a:noAutofit/>
          </a:bodyPr>
          <a:lstStyle/>
          <a:p>
            <a:r>
              <a:rPr lang="uk-UA" sz="2400" dirty="0">
                <a:latin typeface="Segoe Print" panose="02000600000000000000" pitchFamily="2" charset="0"/>
              </a:rPr>
              <a:t>О</a:t>
            </a:r>
            <a:r>
              <a:rPr lang="uk-UA" sz="2400" b="0" i="0" dirty="0">
                <a:effectLst/>
                <a:latin typeface="Segoe Print" panose="02000600000000000000" pitchFamily="2" charset="0"/>
              </a:rPr>
              <a:t>нлайновий сервіс, який дозволяє створювати інтерактивні вправи. Він є конструктором для розробки різноманітних завдань з різних предметних галузей </a:t>
            </a:r>
            <a:r>
              <a:rPr lang="uk-UA" sz="2400" b="0" i="0">
                <a:effectLst/>
                <a:latin typeface="Segoe Print" panose="02000600000000000000" pitchFamily="2" charset="0"/>
              </a:rPr>
              <a:t>для використання </a:t>
            </a:r>
            <a:r>
              <a:rPr lang="uk-UA" sz="2400" b="0" i="0" dirty="0">
                <a:effectLst/>
                <a:latin typeface="Segoe Print" panose="02000600000000000000" pitchFamily="2" charset="0"/>
              </a:rPr>
              <a:t>і на </a:t>
            </a:r>
            <a:r>
              <a:rPr lang="uk-UA" sz="2400" b="0" i="0" dirty="0" err="1">
                <a:effectLst/>
                <a:latin typeface="Segoe Print" panose="02000600000000000000" pitchFamily="2" charset="0"/>
              </a:rPr>
              <a:t>уроках</a:t>
            </a:r>
            <a:r>
              <a:rPr lang="uk-UA" sz="2400" b="0" i="0" dirty="0">
                <a:effectLst/>
                <a:latin typeface="Segoe Print" panose="02000600000000000000" pitchFamily="2" charset="0"/>
              </a:rPr>
              <a:t>, і позаурочний час, і для малечі, і для старшокласників.</a:t>
            </a:r>
          </a:p>
          <a:p>
            <a:r>
              <a:rPr lang="uk-UA" sz="2400" dirty="0">
                <a:latin typeface="Segoe Print" panose="02000600000000000000" pitchFamily="2" charset="0"/>
              </a:rPr>
              <a:t>За допомогою цього сервісу з легкістю можна розробити та зберегти інтерактивні завдання, щоб перевірити домашнє завдання та закріпити знання з будь-якої теми у ігровій формі, що сприяє формуванню їх пізнавального інтересу.</a:t>
            </a:r>
          </a:p>
          <a:p>
            <a:r>
              <a:rPr lang="uk-UA" sz="2400" dirty="0">
                <a:latin typeface="Segoe Print" panose="02000600000000000000" pitchFamily="2" charset="0"/>
              </a:rPr>
              <a:t>На цьому ресурсі є безліч збережених вправ із різноманітних тем, якими можна користуватись, а також на їх основі можна створити власну колекцію завдань під власні потреби.</a:t>
            </a:r>
          </a:p>
          <a:p>
            <a:r>
              <a:rPr lang="uk-UA" sz="2400" dirty="0">
                <a:latin typeface="Segoe Print" panose="02000600000000000000" pitchFamily="2" charset="0"/>
              </a:rPr>
              <a:t>Для легкості у використанні їх можна зберегти в власному кабінеті, зареєструвавшись в даному онлайновому середовищі.</a:t>
            </a:r>
          </a:p>
        </p:txBody>
      </p:sp>
    </p:spTree>
    <p:extLst>
      <p:ext uri="{BB962C8B-B14F-4D97-AF65-F5344CB8AC3E}">
        <p14:creationId xmlns:p14="http://schemas.microsoft.com/office/powerpoint/2010/main" val="167255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0541D0-AF85-5602-1188-5CF0A8DF8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Створення акаунту</a:t>
            </a:r>
          </a:p>
        </p:txBody>
      </p:sp>
      <p:pic>
        <p:nvPicPr>
          <p:cNvPr id="5" name="Місце для вмісту 4" descr="Зображення, що містить текст, знімок екрана, число, Шрифт&#10;&#10;Автоматично згенерований опис">
            <a:extLst>
              <a:ext uri="{FF2B5EF4-FFF2-40B4-BE49-F238E27FC236}">
                <a16:creationId xmlns:a16="http://schemas.microsoft.com/office/drawing/2014/main" id="{3DF09FB4-68D3-5FF2-57ED-FF24AECB36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3" y="2414757"/>
            <a:ext cx="2898961" cy="3833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5267A5-7F4D-CCBD-00E3-DCDD5C0D65DD}"/>
              </a:ext>
            </a:extLst>
          </p:cNvPr>
          <p:cNvSpPr txBox="1"/>
          <p:nvPr/>
        </p:nvSpPr>
        <p:spPr>
          <a:xfrm>
            <a:off x="459853" y="1690688"/>
            <a:ext cx="3216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Segoe Print" panose="02000600000000000000" pitchFamily="2" charset="0"/>
              </a:rPr>
              <a:t>1. Заповнити реєстраційну форму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51C3D9-E340-30A1-6FE3-DF447DE57382}"/>
              </a:ext>
            </a:extLst>
          </p:cNvPr>
          <p:cNvSpPr txBox="1"/>
          <p:nvPr/>
        </p:nvSpPr>
        <p:spPr>
          <a:xfrm>
            <a:off x="3541226" y="1644521"/>
            <a:ext cx="5359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Segoe Print" panose="02000600000000000000" pitchFamily="2" charset="0"/>
              </a:rPr>
              <a:t>2. Зайти під своїм створеним акаунтом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62677B-6168-4231-8171-F73C43149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226" y="2414757"/>
            <a:ext cx="8237002" cy="3501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83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AD83CE-5D08-183F-8039-591E5DBC6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Режим «Перегляд вправ»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DD72DF9-6369-C5B8-FBE4-017B093C0EE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b="0" i="0" dirty="0">
                <a:effectLst/>
                <a:latin typeface="Segoe Print" panose="02000600000000000000" pitchFamily="2" charset="0"/>
              </a:rPr>
              <a:t>Для </a:t>
            </a:r>
            <a:r>
              <a:rPr lang="ru-RU" b="0" i="0" dirty="0" err="1">
                <a:effectLst/>
                <a:latin typeface="Segoe Print" panose="02000600000000000000" pitchFamily="2" charset="0"/>
              </a:rPr>
              <a:t>цього</a:t>
            </a:r>
            <a:r>
              <a:rPr lang="ru-RU" b="0" i="0" dirty="0">
                <a:effectLst/>
                <a:latin typeface="Segoe Print" panose="02000600000000000000" pitchFamily="2" charset="0"/>
              </a:rPr>
              <a:t> </a:t>
            </a:r>
            <a:r>
              <a:rPr lang="ru-RU" b="0" i="0" dirty="0" err="1">
                <a:effectLst/>
                <a:latin typeface="Segoe Print" panose="02000600000000000000" pitchFamily="2" charset="0"/>
              </a:rPr>
              <a:t>натисніть</a:t>
            </a:r>
            <a:r>
              <a:rPr lang="ru-RU" b="0" i="0" dirty="0">
                <a:effectLst/>
                <a:latin typeface="Segoe Print" panose="02000600000000000000" pitchFamily="2" charset="0"/>
              </a:rPr>
              <a:t> «Перегляд </a:t>
            </a:r>
            <a:r>
              <a:rPr lang="ru-RU" b="0" i="0" dirty="0" err="1">
                <a:effectLst/>
                <a:latin typeface="Segoe Print" panose="02000600000000000000" pitchFamily="2" charset="0"/>
              </a:rPr>
              <a:t>вправ</a:t>
            </a:r>
            <a:r>
              <a:rPr lang="ru-RU" b="0" i="0" dirty="0">
                <a:effectLst/>
                <a:latin typeface="Segoe Print" panose="02000600000000000000" pitchFamily="2" charset="0"/>
              </a:rPr>
              <a:t>», </a:t>
            </a:r>
            <a:r>
              <a:rPr lang="ru-RU" b="0" i="0" dirty="0" err="1">
                <a:effectLst/>
                <a:latin typeface="Segoe Print" panose="02000600000000000000" pitchFamily="2" charset="0"/>
              </a:rPr>
              <a:t>виберіть</a:t>
            </a:r>
            <a:r>
              <a:rPr lang="ru-RU" b="0" i="0" dirty="0">
                <a:effectLst/>
                <a:latin typeface="Segoe Print" panose="02000600000000000000" pitchFamily="2" charset="0"/>
              </a:rPr>
              <a:t> </a:t>
            </a:r>
            <a:r>
              <a:rPr lang="ru-RU" b="0" i="0" dirty="0" err="1">
                <a:effectLst/>
                <a:latin typeface="Segoe Print" panose="02000600000000000000" pitchFamily="2" charset="0"/>
              </a:rPr>
              <a:t>навчальний</a:t>
            </a:r>
            <a:r>
              <a:rPr lang="ru-RU" b="0" i="0" dirty="0">
                <a:effectLst/>
                <a:latin typeface="Segoe Print" panose="02000600000000000000" pitchFamily="2" charset="0"/>
              </a:rPr>
              <a:t> предмет і </a:t>
            </a:r>
            <a:r>
              <a:rPr lang="ru-RU" b="0" i="0" dirty="0" err="1">
                <a:effectLst/>
                <a:latin typeface="Segoe Print" panose="02000600000000000000" pitchFamily="2" charset="0"/>
              </a:rPr>
              <a:t>ознайомтеся</a:t>
            </a:r>
            <a:r>
              <a:rPr lang="ru-RU" b="0" i="0" dirty="0">
                <a:effectLst/>
                <a:latin typeface="Segoe Print" panose="02000600000000000000" pitchFamily="2" charset="0"/>
              </a:rPr>
              <a:t> з роботами </a:t>
            </a:r>
            <a:r>
              <a:rPr lang="ru-RU" b="0" i="0" dirty="0" err="1">
                <a:effectLst/>
                <a:latin typeface="Segoe Print" panose="02000600000000000000" pitchFamily="2" charset="0"/>
              </a:rPr>
              <a:t>колег</a:t>
            </a:r>
            <a:r>
              <a:rPr lang="ru-RU" b="0" i="0" dirty="0">
                <a:effectLst/>
                <a:latin typeface="Segoe Print" panose="02000600000000000000" pitchFamily="2" charset="0"/>
              </a:rPr>
              <a:t>: </a:t>
            </a:r>
            <a:r>
              <a:rPr lang="ru-RU" b="0" i="0" dirty="0" err="1">
                <a:effectLst/>
                <a:latin typeface="Segoe Print" panose="02000600000000000000" pitchFamily="2" charset="0"/>
              </a:rPr>
              <a:t>обираємо</a:t>
            </a:r>
            <a:r>
              <a:rPr lang="ru-RU" b="0" i="0" dirty="0">
                <a:effectLst/>
                <a:latin typeface="Segoe Print" panose="02000600000000000000" pitchFamily="2" charset="0"/>
              </a:rPr>
              <a:t> в </a:t>
            </a:r>
            <a:r>
              <a:rPr lang="ru-RU" b="0" i="0" dirty="0" err="1">
                <a:effectLst/>
                <a:latin typeface="Segoe Print" panose="02000600000000000000" pitchFamily="2" charset="0"/>
              </a:rPr>
              <a:t>полі</a:t>
            </a:r>
            <a:r>
              <a:rPr lang="ru-RU" b="0" i="0" dirty="0">
                <a:effectLst/>
                <a:latin typeface="Segoe Print" panose="02000600000000000000" pitchFamily="2" charset="0"/>
              </a:rPr>
              <a:t> "</a:t>
            </a:r>
            <a:r>
              <a:rPr lang="ru-RU" b="0" i="0" dirty="0" err="1">
                <a:effectLst/>
                <a:latin typeface="Segoe Print" panose="02000600000000000000" pitchFamily="2" charset="0"/>
              </a:rPr>
              <a:t>Категорія</a:t>
            </a:r>
            <a:r>
              <a:rPr lang="ru-RU" b="0" i="0" dirty="0">
                <a:effectLst/>
                <a:latin typeface="Segoe Print" panose="02000600000000000000" pitchFamily="2" charset="0"/>
              </a:rPr>
              <a:t>" </a:t>
            </a:r>
            <a:r>
              <a:rPr lang="ru-RU" b="0" i="0" dirty="0" err="1">
                <a:effectLst/>
                <a:latin typeface="Segoe Print" panose="02000600000000000000" pitchFamily="2" charset="0"/>
              </a:rPr>
              <a:t>необхідну</a:t>
            </a:r>
            <a:r>
              <a:rPr lang="ru-RU" b="0" i="0" dirty="0">
                <a:effectLst/>
                <a:latin typeface="Segoe Print" panose="02000600000000000000" pitchFamily="2" charset="0"/>
              </a:rPr>
              <a:t> </a:t>
            </a:r>
            <a:r>
              <a:rPr lang="ru-RU" b="0" i="0" dirty="0" err="1">
                <a:effectLst/>
                <a:latin typeface="Segoe Print" panose="02000600000000000000" pitchFamily="2" charset="0"/>
              </a:rPr>
              <a:t>предметну</a:t>
            </a:r>
            <a:r>
              <a:rPr lang="ru-RU" b="0" i="0" dirty="0">
                <a:effectLst/>
                <a:latin typeface="Segoe Print" panose="02000600000000000000" pitchFamily="2" charset="0"/>
              </a:rPr>
              <a:t> </a:t>
            </a:r>
            <a:r>
              <a:rPr lang="ru-RU" b="0" i="0" dirty="0" err="1">
                <a:effectLst/>
                <a:latin typeface="Segoe Print" panose="02000600000000000000" pitchFamily="2" charset="0"/>
              </a:rPr>
              <a:t>галузь</a:t>
            </a:r>
            <a:r>
              <a:rPr lang="ru-RU" b="0" i="0" dirty="0">
                <a:effectLst/>
                <a:latin typeface="Segoe Print" panose="02000600000000000000" pitchFamily="2" charset="0"/>
              </a:rPr>
              <a:t> (</a:t>
            </a:r>
            <a:r>
              <a:rPr lang="ru-RU" b="0" i="0" dirty="0" err="1">
                <a:effectLst/>
                <a:latin typeface="Segoe Print" panose="02000600000000000000" pitchFamily="2" charset="0"/>
              </a:rPr>
              <a:t>ці</a:t>
            </a:r>
            <a:r>
              <a:rPr lang="ru-RU" b="0" i="0" dirty="0">
                <a:effectLst/>
                <a:latin typeface="Segoe Print" panose="02000600000000000000" pitchFamily="2" charset="0"/>
              </a:rPr>
              <a:t> </a:t>
            </a:r>
            <a:r>
              <a:rPr lang="ru-RU" b="0" i="0" dirty="0" err="1">
                <a:effectLst/>
                <a:latin typeface="Segoe Print" panose="02000600000000000000" pitchFamily="2" charset="0"/>
              </a:rPr>
              <a:t>галузі</a:t>
            </a:r>
            <a:r>
              <a:rPr lang="ru-RU" b="0" i="0" dirty="0">
                <a:effectLst/>
                <a:latin typeface="Segoe Print" panose="02000600000000000000" pitchFamily="2" charset="0"/>
              </a:rPr>
              <a:t> </a:t>
            </a:r>
            <a:r>
              <a:rPr lang="ru-RU" b="0" i="0" dirty="0" err="1">
                <a:effectLst/>
                <a:latin typeface="Segoe Print" panose="02000600000000000000" pitchFamily="2" charset="0"/>
              </a:rPr>
              <a:t>вказують</a:t>
            </a:r>
            <a:r>
              <a:rPr lang="ru-RU" b="0" i="0" dirty="0">
                <a:effectLst/>
                <a:latin typeface="Segoe Print" panose="02000600000000000000" pitchFamily="2" charset="0"/>
              </a:rPr>
              <a:t> </a:t>
            </a:r>
            <a:r>
              <a:rPr lang="ru-RU" b="0" i="0" dirty="0" err="1">
                <a:effectLst/>
                <a:latin typeface="Segoe Print" panose="02000600000000000000" pitchFamily="2" charset="0"/>
              </a:rPr>
              <a:t>автори</a:t>
            </a:r>
            <a:r>
              <a:rPr lang="ru-RU" b="0" i="0" dirty="0">
                <a:effectLst/>
                <a:latin typeface="Segoe Print" panose="02000600000000000000" pitchFamily="2" charset="0"/>
              </a:rPr>
              <a:t> при </a:t>
            </a:r>
            <a:r>
              <a:rPr lang="ru-RU" b="0" i="0" dirty="0" err="1">
                <a:effectLst/>
                <a:latin typeface="Segoe Print" panose="02000600000000000000" pitchFamily="2" charset="0"/>
              </a:rPr>
              <a:t>створенні</a:t>
            </a:r>
            <a:r>
              <a:rPr lang="ru-RU" b="0" i="0" dirty="0">
                <a:effectLst/>
                <a:latin typeface="Segoe Print" panose="02000600000000000000" pitchFamily="2" charset="0"/>
              </a:rPr>
              <a:t> </a:t>
            </a:r>
            <a:r>
              <a:rPr lang="ru-RU" b="0" i="0" dirty="0" err="1">
                <a:effectLst/>
                <a:latin typeface="Segoe Print" panose="02000600000000000000" pitchFamily="2" charset="0"/>
              </a:rPr>
              <a:t>вправи</a:t>
            </a:r>
            <a:r>
              <a:rPr lang="ru-RU" b="0" i="0" dirty="0">
                <a:effectLst/>
                <a:latin typeface="Segoe Print" panose="02000600000000000000" pitchFamily="2" charset="0"/>
              </a:rPr>
              <a:t>).</a:t>
            </a:r>
            <a:endParaRPr lang="uk-UA" dirty="0">
              <a:latin typeface="Segoe Print" panose="02000600000000000000" pitchFamily="2" charset="0"/>
            </a:endParaRP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772FF55-5AF8-43A0-8469-B77768DC329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A3EE21-CD5C-4527-8BAB-E8DF46984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60705"/>
            <a:ext cx="5390147" cy="4495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997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89C35-B491-64BE-57BD-5F4B70DBC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dirty="0"/>
              <a:t>Режим «Створення вправ»</a:t>
            </a:r>
          </a:p>
        </p:txBody>
      </p:sp>
      <p:graphicFrame>
        <p:nvGraphicFramePr>
          <p:cNvPr id="5" name="Місце для вмісту 2">
            <a:extLst>
              <a:ext uri="{FF2B5EF4-FFF2-40B4-BE49-F238E27FC236}">
                <a16:creationId xmlns:a16="http://schemas.microsoft.com/office/drawing/2014/main" id="{E88E8D6F-6A12-532F-E403-8953ACE411A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65802886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4C005C-C3DD-4E6A-8E4A-2DC1B75BF0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7655" y="4589931"/>
            <a:ext cx="3481867" cy="1966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Місце для вмісту 6">
            <a:extLst>
              <a:ext uri="{FF2B5EF4-FFF2-40B4-BE49-F238E27FC236}">
                <a16:creationId xmlns:a16="http://schemas.microsoft.com/office/drawing/2014/main" id="{9A1BA52B-25C4-4952-BB32-3E28194073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6851500" y="1594436"/>
            <a:ext cx="3478022" cy="2749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2695985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675449-E167-A399-DF96-A338ABB3C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dirty="0"/>
              <a:t>Робота з папками </a:t>
            </a:r>
            <a:br>
              <a:rPr lang="uk-UA" dirty="0"/>
            </a:br>
            <a:r>
              <a:rPr lang="uk-UA" dirty="0"/>
              <a:t>у «власному кабінеті»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C5B78CB-7DF4-6D1A-F0C2-1041E9D0FE2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uk-UA" b="0" i="0" dirty="0">
                <a:effectLst/>
                <a:latin typeface="+mn-lt"/>
              </a:rPr>
              <a:t>З часом вправ накопичується досить багато. Аби систематизувати набір вправ, які знаходяться у вашому "кабінеті", для більш легкого користування, можна створювати папки, як в звичайному комп'ютері, і переміщувати в них відповідні вправи. </a:t>
            </a:r>
          </a:p>
          <a:p>
            <a:r>
              <a:rPr lang="uk-UA" b="0" i="0" dirty="0">
                <a:effectLst/>
                <a:latin typeface="+mn-lt"/>
              </a:rPr>
              <a:t>Для цього достатньо клацнути на папці і дати їй назву, а потім перетягуванням розмістити вправи у відповідні папки: </a:t>
            </a:r>
            <a:endParaRPr lang="uk-UA" dirty="0">
              <a:latin typeface="+mn-lt"/>
            </a:endParaRPr>
          </a:p>
        </p:txBody>
      </p:sp>
      <p:pic>
        <p:nvPicPr>
          <p:cNvPr id="7" name="Місце для вмісту 6">
            <a:extLst>
              <a:ext uri="{FF2B5EF4-FFF2-40B4-BE49-F238E27FC236}">
                <a16:creationId xmlns:a16="http://schemas.microsoft.com/office/drawing/2014/main" id="{BC608CDC-C314-49E9-A3D9-2A4B99F428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991832"/>
            <a:ext cx="5181600" cy="4018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3968850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Настроювані 1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842</TotalTime>
  <Words>1377</Words>
  <Application>Microsoft Office PowerPoint</Application>
  <PresentationFormat>Широкий екран</PresentationFormat>
  <Paragraphs>93</Paragraphs>
  <Slides>39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39</vt:i4>
      </vt:variant>
    </vt:vector>
  </HeadingPairs>
  <TitlesOfParts>
    <vt:vector size="43" baseType="lpstr">
      <vt:lpstr>Arial</vt:lpstr>
      <vt:lpstr>Segoe Print</vt:lpstr>
      <vt:lpstr>Wingdings</vt:lpstr>
      <vt:lpstr>Тема Office</vt:lpstr>
      <vt:lpstr>Гейміфікація на уроках історії</vt:lpstr>
      <vt:lpstr>Презентація PowerPoint</vt:lpstr>
      <vt:lpstr>Гейміфікація на уроках історії</vt:lpstr>
      <vt:lpstr>Прикладом гейміфікація на уроках історії може бути:</vt:lpstr>
      <vt:lpstr>LearningApps.org </vt:lpstr>
      <vt:lpstr>Створення акаунту</vt:lpstr>
      <vt:lpstr>Режим «Перегляд вправ»</vt:lpstr>
      <vt:lpstr>Режим «Створення вправ»</vt:lpstr>
      <vt:lpstr>Робота з папками  у «власному кабінеті»</vt:lpstr>
      <vt:lpstr>Приклади інтерактивних вправ</vt:lpstr>
      <vt:lpstr>Приклади інтерактивних вправ</vt:lpstr>
      <vt:lpstr>Приклади інтерактивних вправ</vt:lpstr>
      <vt:lpstr>Вебінар: «Лайфхаки з використання сервісу LearningApps в освітньому процесі»</vt:lpstr>
      <vt:lpstr>Що таке ребус?</vt:lpstr>
      <vt:lpstr>Що таке ребус?</vt:lpstr>
      <vt:lpstr>Що таке ребус?</vt:lpstr>
      <vt:lpstr>Як розгадувати ребуси?</vt:lpstr>
      <vt:lpstr>Презентація PowerPoint</vt:lpstr>
      <vt:lpstr>Презентація PowerPoint</vt:lpstr>
      <vt:lpstr>Презентація PowerPoint</vt:lpstr>
      <vt:lpstr>Презентація PowerPoint</vt:lpstr>
      <vt:lpstr>Генератор ребусів</vt:lpstr>
      <vt:lpstr>Презентація PowerPoint</vt:lpstr>
      <vt:lpstr>Презентація PowerPoint</vt:lpstr>
      <vt:lpstr>Приклади ребусів з різних тем</vt:lpstr>
      <vt:lpstr> Як називався період історії від середини V до кінця ХV ст.?</vt:lpstr>
      <vt:lpstr> Зневажлива назва всіх іноземців, які не мали грецького і римського виховання , не були причетними до їхньої культури, не знали їхньої мови - …</vt:lpstr>
      <vt:lpstr> Земельний наділ, який король або інший феодал надавав у довічне користування васалові на умовах несення військової чи адміністративної служби - …</vt:lpstr>
      <vt:lpstr> Яку імперію історики називають «золотий місток» між стародавньою історією та Новим часом ?</vt:lpstr>
      <vt:lpstr> Вкажіть назву феодальної теократичної держави, яка виникла внаслідок арабських завоювань VII-IX ст.</vt:lpstr>
      <vt:lpstr>Соціальні прошарки в індійському суспільстві -…</vt:lpstr>
      <vt:lpstr>Найдавніша літературна мова аріїв - …</vt:lpstr>
      <vt:lpstr> Докорінний переворот у житті суспільства, який призводить до ліквідації віджилого суспільного ладу й утвердження нового, прогресивного – це…</vt:lpstr>
      <vt:lpstr>Кросворди</vt:lpstr>
      <vt:lpstr>Посилання на генератор кросвордів</vt:lpstr>
      <vt:lpstr>Вигляд вікна генератору кросвордів та приклад заповнення</vt:lpstr>
      <vt:lpstr>Як буде виглядати завантажений кросворд</vt:lpstr>
      <vt:lpstr>Висновки:</vt:lpstr>
      <vt:lpstr>Живіть так, щоб в очах була радість, в серці – любов, на душі – спокій, а за спиною крила… 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Алекснандр вернигора</cp:lastModifiedBy>
  <cp:revision>79</cp:revision>
  <dcterms:created xsi:type="dcterms:W3CDTF">2021-05-22T16:17:59Z</dcterms:created>
  <dcterms:modified xsi:type="dcterms:W3CDTF">2023-11-16T11:38:55Z</dcterms:modified>
</cp:coreProperties>
</file>