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143845-0E68-46AA-92A2-4ED21462C24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D1262A-40B6-41DD-91EA-884E72B046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Тема уроку.</a:t>
            </a:r>
          </a:p>
          <a:p>
            <a:pPr algn="ctr"/>
            <a:r>
              <a:rPr lang="uk-UA" sz="3600" b="1" dirty="0" smtClean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uk-UA" sz="3600" b="1" dirty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розвивається: чому з’являються нові слова? </a:t>
            </a:r>
            <a:endParaRPr lang="uk-UA" sz="3600" b="1" dirty="0" smtClean="0">
              <a:solidFill>
                <a:srgbClr val="295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3600" b="1" dirty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b="1" dirty="0" err="1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Відута</a:t>
            </a:r>
            <a:r>
              <a:rPr lang="uk-UA" sz="3600" b="1" dirty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«Незрозумілі слова». </a:t>
            </a:r>
            <a:endParaRPr lang="uk-UA" sz="3600" b="1" dirty="0" smtClean="0">
              <a:solidFill>
                <a:srgbClr val="295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>
                <a:solidFill>
                  <a:srgbClr val="295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Качан «Звертайся до словника» </a:t>
            </a:r>
            <a:endParaRPr lang="ru-RU" sz="3600" b="1" dirty="0">
              <a:solidFill>
                <a:srgbClr val="295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7" y="3933056"/>
            <a:ext cx="4244687" cy="24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24" y="4293096"/>
            <a:ext cx="3284491" cy="21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0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Опрацювання вірша Анатолія Качана «Звертайся до словника».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Видавництво П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30" y="3429000"/>
            <a:ext cx="2377764" cy="314912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Ілюстрований словник молодшого школяра Тлумачний словник 1-4 клас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15565"/>
          <a:stretch/>
        </p:blipFill>
        <p:spPr bwMode="auto">
          <a:xfrm>
            <a:off x="417778" y="1638325"/>
            <a:ext cx="2426030" cy="321013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рфографічний словник 1-4 клас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232248" cy="295640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206084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Підручник стор.28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6714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952" y="341040"/>
            <a:ext cx="82809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Перевірте, чи правильно ви розумієте вислови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26095" y="1916832"/>
            <a:ext cx="6212633" cy="406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під 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рукою-</a:t>
            </a:r>
          </a:p>
          <a:p>
            <a:pPr algn="ctr"/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 близько, поряд 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952" y="341040"/>
            <a:ext cx="82809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Перевірте, чи правильно ви розумієте вислови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26095" y="1916832"/>
            <a:ext cx="6212633" cy="406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під 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рукою-</a:t>
            </a:r>
          </a:p>
          <a:p>
            <a:pPr algn="ctr"/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 близько, поряд 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6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Дослідить, які є словники для молодших школярів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Тлумачний словник для молодших школярів з української мови купить на  YAKABOO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r="5687"/>
          <a:stretch/>
        </p:blipFill>
        <p:spPr bwMode="auto">
          <a:xfrm>
            <a:off x="467544" y="1772816"/>
            <a:ext cx="1871151" cy="269794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77281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FF00"/>
                </a:solidFill>
              </a:rPr>
              <a:t> </a:t>
            </a:r>
            <a:r>
              <a:rPr lang="uk-UA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Тлумачний словник – </a:t>
            </a:r>
            <a:r>
              <a:rPr lang="uk-UA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містить пояснення слів, </a:t>
            </a:r>
            <a:endParaRPr lang="uk-UA" sz="3200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в </a:t>
            </a:r>
            <a:r>
              <a:rPr lang="uk-UA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ньому пояснюється значення слів та відтінки їх значень. 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1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ематичний словник школя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250"/>
            <a:ext cx="2246370" cy="306481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Гоур Р. Великий ілюстрований слов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2241457" cy="306481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39425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 </a:t>
            </a:r>
            <a:r>
              <a:rPr lang="uk-UA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Тематичний словник </a:t>
            </a:r>
            <a:r>
              <a:rPr lang="uk-UA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– містить слова, які згруповано за темами і їх значення пояснюється за допомогою текстових ілюстрацій та малюнків.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9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лад. А. А. Ємець, В. О. Ємець Фразеологічний словник. Початкова шк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8" y="404664"/>
            <a:ext cx="2310761" cy="329976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Фразеологічний словник для учнів початкових класів купить в Украине, цены и  отзывы | интернет-магазин Natali (Натал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2310761" cy="329690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844824"/>
            <a:ext cx="4421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Фразеологічний словник </a:t>
            </a:r>
            <a:r>
              <a:rPr lang="uk-UA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– містить вислови української мови. До кожного вислову подано пояснення – невеличкий текст  та малюнок.</a:t>
            </a:r>
            <a:endParaRPr lang="uk-UA" sz="32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5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67" y="1268760"/>
            <a:ext cx="55292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944" y="341040"/>
            <a:ext cx="82809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Домашнє завдання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5601395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Підручник, с.25-27,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</a:rPr>
              <a:t>перекажіть </a:t>
            </a:r>
            <a:r>
              <a:rPr lang="uk-UA" sz="2400" b="1" dirty="0">
                <a:solidFill>
                  <a:srgbClr val="C00000"/>
                </a:solidFill>
              </a:rPr>
              <a:t>оповідання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ія &quot;Урок на тему.Додавання на основі правила додавання числа до  суми (540 + 200, 540 + 20, 360 + 40). Задачі на збільшення числа на кілька  одиниць.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6" y="563958"/>
            <a:ext cx="7766488" cy="5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3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980728"/>
            <a:ext cx="6143050" cy="446449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295FFF"/>
                </a:solidFill>
              </a:rPr>
              <a:t>Доброго ранку, сонечко ясне!</a:t>
            </a:r>
          </a:p>
          <a:p>
            <a:pPr algn="ctr"/>
            <a:r>
              <a:rPr lang="uk-UA" sz="2800" b="1" dirty="0">
                <a:solidFill>
                  <a:srgbClr val="295FFF"/>
                </a:solidFill>
              </a:rPr>
              <a:t>Доброго ранку, земле прекрасна!</a:t>
            </a:r>
          </a:p>
          <a:p>
            <a:pPr algn="ctr"/>
            <a:r>
              <a:rPr lang="uk-UA" sz="2800" b="1" dirty="0">
                <a:solidFill>
                  <a:srgbClr val="295FFF"/>
                </a:solidFill>
              </a:rPr>
              <a:t>Доброго ранку, дерева багряні!</a:t>
            </a:r>
          </a:p>
          <a:p>
            <a:pPr algn="ctr"/>
            <a:r>
              <a:rPr lang="uk-UA" sz="2800" b="1" dirty="0">
                <a:solidFill>
                  <a:srgbClr val="295FFF"/>
                </a:solidFill>
              </a:rPr>
              <a:t>Доброго ранку, квіти духмяні!</a:t>
            </a:r>
          </a:p>
          <a:p>
            <a:pPr algn="ctr"/>
            <a:r>
              <a:rPr lang="uk-UA" sz="2800" b="1" dirty="0">
                <a:solidFill>
                  <a:srgbClr val="295FFF"/>
                </a:solidFill>
              </a:rPr>
              <a:t>Доброго ранку, птахи галасливі!</a:t>
            </a:r>
          </a:p>
          <a:p>
            <a:pPr algn="ctr"/>
            <a:r>
              <a:rPr lang="uk-UA" sz="2800" b="1" dirty="0">
                <a:solidFill>
                  <a:srgbClr val="295FFF"/>
                </a:solidFill>
              </a:rPr>
              <a:t>Доброго ранку, діти щасливі! 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Веселое Мультяшное Солнце Белом Фоне Смолящее Солнце Рука Поднятым Пальцем — стоковый векто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617" l="5556" r="98667">
                        <a14:foregroundMark x1="19778" y1="56649" x2="19778" y2="56649"/>
                        <a14:foregroundMark x1="60889" y1="52660" x2="60889" y2="52660"/>
                        <a14:foregroundMark x1="61778" y1="57713" x2="61778" y2="57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89" y="972090"/>
            <a:ext cx="3117658" cy="26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1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5263"/>
            <a:ext cx="8732066" cy="8095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295FFF"/>
                </a:solidFill>
              </a:rPr>
              <a:t>Повідомлення теми, мети уроку. </a:t>
            </a:r>
            <a:endParaRPr lang="uk-UA" sz="3600" b="1" dirty="0">
              <a:solidFill>
                <a:srgbClr val="295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9701" y="1700808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Українська мова весь час розвивається. У наш словник входять нові слова, вислови. Будьте уважними до використання невідомих вам слів. Дізнавайтесь про їх значення. Про це наше наступне оповідання Любові </a:t>
            </a:r>
            <a:r>
              <a:rPr lang="uk-UA" sz="2800" b="1" dirty="0" err="1">
                <a:solidFill>
                  <a:srgbClr val="00B050"/>
                </a:solidFill>
              </a:rPr>
              <a:t>Відути</a:t>
            </a:r>
            <a:r>
              <a:rPr lang="uk-UA" sz="2800" b="1" dirty="0">
                <a:solidFill>
                  <a:srgbClr val="00B050"/>
                </a:solidFill>
              </a:rPr>
              <a:t> «Незрозумілі слова».</a:t>
            </a:r>
          </a:p>
        </p:txBody>
      </p:sp>
    </p:spTree>
    <p:extLst>
      <p:ext uri="{BB962C8B-B14F-4D97-AF65-F5344CB8AC3E}">
        <p14:creationId xmlns:p14="http://schemas.microsoft.com/office/powerpoint/2010/main" val="70168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99288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Знайомтесь,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письменниця </a:t>
            </a:r>
            <a:r>
              <a:rPr lang="uk-UA" sz="3200" b="1" dirty="0">
                <a:solidFill>
                  <a:srgbClr val="0070C0"/>
                </a:solidFill>
              </a:rPr>
              <a:t>Любов </a:t>
            </a:r>
            <a:r>
              <a:rPr lang="uk-UA" sz="3200" b="1" dirty="0" err="1">
                <a:solidFill>
                  <a:srgbClr val="0070C0"/>
                </a:solidFill>
              </a:rPr>
              <a:t>Відута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AutoShape 2" descr="Книжкова Толока. Любов Відута | У ДНЗ &quot;Журавлик&quot;, у рамках XIII-ої  Книжкової Толоки, відбулася зустріч з дитячою письменницею Любовю Відутою.  | By Телерадіокомпанія Миколаїв Львівський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81" y="1412774"/>
            <a:ext cx="6533277" cy="36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373216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Любов</a:t>
            </a:r>
            <a:r>
              <a:rPr lang="ru-RU" sz="2400" b="1" dirty="0"/>
              <a:t> </a:t>
            </a:r>
            <a:r>
              <a:rPr lang="ru-RU" sz="2400" b="1" dirty="0" err="1"/>
              <a:t>Йосифівна</a:t>
            </a:r>
            <a:r>
              <a:rPr lang="ru-RU" sz="2400" b="1" dirty="0"/>
              <a:t> </a:t>
            </a:r>
            <a:r>
              <a:rPr lang="ru-RU" sz="2400" b="1" dirty="0" err="1"/>
              <a:t>Відута</a:t>
            </a:r>
            <a:r>
              <a:rPr lang="ru-RU" sz="2400" b="1" dirty="0"/>
              <a:t> – </a:t>
            </a:r>
          </a:p>
          <a:p>
            <a:pPr algn="ctr"/>
            <a:r>
              <a:rPr lang="ru-RU" sz="2400" b="1" dirty="0" err="1"/>
              <a:t>сучасна</a:t>
            </a:r>
            <a:r>
              <a:rPr lang="ru-RU" sz="2400" b="1" dirty="0"/>
              <a:t> </a:t>
            </a:r>
            <a:r>
              <a:rPr lang="ru-RU" sz="2400" b="1" dirty="0" err="1"/>
              <a:t>українська</a:t>
            </a:r>
            <a:r>
              <a:rPr lang="ru-RU" sz="2400" b="1" dirty="0"/>
              <a:t> </a:t>
            </a:r>
            <a:r>
              <a:rPr lang="ru-RU" sz="2400" b="1" dirty="0" err="1"/>
              <a:t>письменниця</a:t>
            </a:r>
            <a:r>
              <a:rPr lang="ru-RU" sz="2400" b="1" dirty="0"/>
              <a:t>, </a:t>
            </a:r>
            <a:r>
              <a:rPr lang="ru-RU" sz="2400" b="1" dirty="0" err="1"/>
              <a:t>поетеса</a:t>
            </a:r>
            <a:r>
              <a:rPr lang="ru-RU" sz="2400" b="1" dirty="0"/>
              <a:t> і </a:t>
            </a:r>
            <a:r>
              <a:rPr lang="ru-RU" sz="2400" b="1" dirty="0" err="1"/>
              <a:t>прозаїк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4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4888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Опрацювання тексту Любові </a:t>
            </a:r>
            <a:r>
              <a:rPr lang="uk-UA" sz="3200" b="1" dirty="0" err="1">
                <a:solidFill>
                  <a:srgbClr val="0070C0"/>
                </a:solidFill>
              </a:rPr>
              <a:t>Відути</a:t>
            </a:r>
            <a:r>
              <a:rPr lang="uk-UA" sz="3200" b="1" dirty="0">
                <a:solidFill>
                  <a:srgbClr val="0070C0"/>
                </a:solidFill>
              </a:rPr>
              <a:t> «Незрозумілі слова».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Читання тексту вчителем.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/>
        </p:blipFill>
        <p:spPr bwMode="auto">
          <a:xfrm>
            <a:off x="2267744" y="2420888"/>
            <a:ext cx="4738067" cy="329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6382" y="5976103"/>
            <a:ext cx="452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Підручник стор.25-27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777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228" y="1196752"/>
            <a:ext cx="3582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стереотипи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підслуховував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незрозумілі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заусміхалась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півколом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хвилеподібними</a:t>
            </a:r>
          </a:p>
          <a:p>
            <a:pPr eaLnBrk="0" hangingPunct="0">
              <a:defRPr/>
            </a:pP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</a:rPr>
              <a:t>спроєктувала</a:t>
            </a:r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28092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Потренуйтеся </a:t>
            </a:r>
            <a:r>
              <a:rPr lang="uk-UA" sz="3200" b="1" dirty="0" smtClean="0">
                <a:solidFill>
                  <a:srgbClr val="0070C0"/>
                </a:solidFill>
              </a:rPr>
              <a:t>читати слова правильно!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96752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засоромлено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зазирнув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глибоченьку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вислуховував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знайомляться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нашкодити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враження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1624064" cy="2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40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ÐÐ°ÑÑÐ¸Ð½ÐºÐ¸ Ð¿Ð¾ Ð·Ð°Ð¿ÑÐ¾ÑÑ ÐºÐ»Ð¸Ð¿Ð°ÑÑ Ð´ÐµÑÐ¸ ÑÐ¸ÑÐ°ÑÑ ÐºÐ½Ð¸Ð³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681273" cy="36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944" y="485056"/>
            <a:ext cx="828092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Читання тексту учнями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889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97839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B050"/>
                </a:solidFill>
              </a:rPr>
              <a:t>Хто дійові особи оповідання?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B050"/>
                </a:solidFill>
              </a:rPr>
              <a:t>Яким ти уявляєш Тарасика?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B050"/>
                </a:solidFill>
              </a:rPr>
              <a:t>Який вислів не зрозумів хлопчик? Чи відомий він тобі?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B050"/>
                </a:solidFill>
              </a:rPr>
              <a:t>Як би ти пояснив/пояснила значення цього слова?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B050"/>
                </a:solidFill>
              </a:rPr>
              <a:t>Значення яких інших слів ти прагнув/прагнула з’ясувати? До яких джерел звертався/зверталася?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944" y="485056"/>
            <a:ext cx="828092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Бесіда за змістом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6710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2735"/>
            <a:ext cx="828092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Згадаємо письменника - Анатолій Качан.</a:t>
            </a:r>
            <a:endParaRPr lang="uk-UA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Картинки по запросу анатолій кача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140285" cy="404050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Анатолій Леонтійович Качан </a:t>
            </a:r>
            <a:r>
              <a:rPr lang="uk-UA" sz="3600" b="1" dirty="0"/>
              <a:t>– український дитячий письменник, культурний діяч.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555538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</TotalTime>
  <Words>338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User;Цибульник лариса</dc:creator>
  <cp:lastModifiedBy>User</cp:lastModifiedBy>
  <cp:revision>10</cp:revision>
  <dcterms:created xsi:type="dcterms:W3CDTF">2024-01-17T15:09:32Z</dcterms:created>
  <dcterms:modified xsi:type="dcterms:W3CDTF">2024-01-18T17:19:12Z</dcterms:modified>
</cp:coreProperties>
</file>