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2" r:id="rId9"/>
    <p:sldId id="263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469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іотипування - про можливості цього методу дослідження розповідає лікар  клініки ISIDA - ISI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1069848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КАРІОТИП ЛЮДИНИ. ХРОМОСОМНИЙ АНАЛІЗ</a:t>
            </a:r>
            <a:endParaRPr lang="ru-RU" sz="4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764704"/>
            <a:ext cx="842493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ХРОМОСОМНИЙ АНАЛІЗ </a:t>
            </a:r>
            <a:r>
              <a:rPr lang="ru-RU" b="1" dirty="0" smtClean="0"/>
              <a:t>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дослідження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аналіз</a:t>
            </a:r>
            <a:r>
              <a:rPr lang="ru-RU" dirty="0" smtClean="0"/>
              <a:t> </a:t>
            </a:r>
            <a:r>
              <a:rPr lang="ru-RU" dirty="0" err="1" smtClean="0"/>
              <a:t>морфології</a:t>
            </a:r>
            <a:r>
              <a:rPr lang="ru-RU" dirty="0" smtClean="0"/>
              <a:t>, </a:t>
            </a:r>
            <a:r>
              <a:rPr lang="ru-RU" dirty="0" err="1" smtClean="0"/>
              <a:t>кількості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структури</a:t>
            </a:r>
            <a:r>
              <a:rPr lang="ru-RU" dirty="0" smtClean="0"/>
              <a:t> </a:t>
            </a:r>
            <a:r>
              <a:rPr lang="ru-RU" dirty="0" err="1" smtClean="0"/>
              <a:t>окремих</a:t>
            </a:r>
            <a:r>
              <a:rPr lang="ru-RU" dirty="0" smtClean="0"/>
              <a:t> хромосом </a:t>
            </a:r>
            <a:r>
              <a:rPr lang="ru-RU" dirty="0" err="1" smtClean="0"/>
              <a:t>або</a:t>
            </a:r>
            <a:r>
              <a:rPr lang="ru-RU" dirty="0" smtClean="0"/>
              <a:t>  </a:t>
            </a:r>
            <a:r>
              <a:rPr lang="ru-RU" dirty="0" err="1" smtClean="0"/>
              <a:t>каріотипу</a:t>
            </a:r>
            <a:r>
              <a:rPr lang="ru-RU" dirty="0" smtClean="0"/>
              <a:t> в </a:t>
            </a:r>
            <a:r>
              <a:rPr lang="ru-RU" dirty="0" err="1" smtClean="0"/>
              <a:t>цілому</a:t>
            </a:r>
            <a:r>
              <a:rPr lang="ru-RU" dirty="0" smtClean="0"/>
              <a:t>. </a:t>
            </a:r>
            <a:r>
              <a:rPr lang="ru-RU" dirty="0" err="1" smtClean="0"/>
              <a:t>Дослідження</a:t>
            </a:r>
            <a:r>
              <a:rPr lang="ru-RU" dirty="0" smtClean="0"/>
              <a:t> хромосом </a:t>
            </a:r>
            <a:r>
              <a:rPr lang="ru-RU" dirty="0" err="1" smtClean="0"/>
              <a:t>є</a:t>
            </a:r>
            <a:r>
              <a:rPr lang="ru-RU" dirty="0" smtClean="0"/>
              <a:t> основою </a:t>
            </a:r>
            <a:r>
              <a:rPr lang="ru-RU" b="1" dirty="0" err="1" smtClean="0">
                <a:solidFill>
                  <a:srgbClr val="00B050"/>
                </a:solidFill>
              </a:rPr>
              <a:t>цитогенетичного</a:t>
            </a:r>
            <a:r>
              <a:rPr lang="ru-RU" b="1" dirty="0" smtClean="0">
                <a:solidFill>
                  <a:srgbClr val="00B050"/>
                </a:solidFill>
              </a:rPr>
              <a:t> методу </a:t>
            </a:r>
            <a:r>
              <a:rPr lang="ru-RU" b="1" dirty="0" err="1" smtClean="0">
                <a:solidFill>
                  <a:srgbClr val="00B050"/>
                </a:solidFill>
              </a:rPr>
              <a:t>дослідження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спадковості</a:t>
            </a:r>
            <a:r>
              <a:rPr lang="ru-RU" b="1" dirty="0" smtClean="0">
                <a:solidFill>
                  <a:srgbClr val="00B050"/>
                </a:solidFill>
              </a:rPr>
              <a:t>.</a:t>
            </a:r>
          </a:p>
          <a:p>
            <a:pPr algn="just"/>
            <a:endParaRPr lang="uk-UA" b="1" dirty="0" smtClean="0"/>
          </a:p>
          <a:p>
            <a:pPr algn="just"/>
            <a:r>
              <a:rPr lang="ru-RU" dirty="0" smtClean="0"/>
              <a:t>У </a:t>
            </a:r>
            <a:r>
              <a:rPr lang="ru-RU" dirty="0" err="1" smtClean="0"/>
              <a:t>людини</a:t>
            </a:r>
            <a:r>
              <a:rPr lang="ru-RU" dirty="0" smtClean="0"/>
              <a:t> </a:t>
            </a:r>
            <a:r>
              <a:rPr lang="ru-RU" dirty="0" err="1" smtClean="0"/>
              <a:t>найзручнішим</a:t>
            </a:r>
            <a:r>
              <a:rPr lang="ru-RU" dirty="0" smtClean="0"/>
              <a:t> </a:t>
            </a:r>
            <a:r>
              <a:rPr lang="ru-RU" dirty="0" err="1" smtClean="0"/>
              <a:t>об'єктом</a:t>
            </a:r>
            <a:r>
              <a:rPr lang="ru-RU" dirty="0" smtClean="0"/>
              <a:t> для </a:t>
            </a:r>
            <a:r>
              <a:rPr lang="ru-RU" dirty="0" err="1" smtClean="0"/>
              <a:t>аналізу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культивовані</a:t>
            </a:r>
            <a:r>
              <a:rPr lang="ru-RU" dirty="0" smtClean="0"/>
              <a:t> в </a:t>
            </a:r>
            <a:r>
              <a:rPr lang="ru-RU" dirty="0" err="1" smtClean="0"/>
              <a:t>спеціальному</a:t>
            </a:r>
            <a:r>
              <a:rPr lang="ru-RU" dirty="0" smtClean="0"/>
              <a:t> </a:t>
            </a:r>
            <a:r>
              <a:rPr lang="ru-RU" dirty="0" err="1" smtClean="0"/>
              <a:t>розчині</a:t>
            </a:r>
            <a:r>
              <a:rPr lang="ru-RU" dirty="0" smtClean="0"/>
              <a:t> </a:t>
            </a:r>
            <a:r>
              <a:rPr lang="ru-RU" dirty="0" err="1" smtClean="0"/>
              <a:t>лімфоцити</a:t>
            </a:r>
            <a:r>
              <a:rPr lang="ru-RU" dirty="0" smtClean="0"/>
              <a:t> </a:t>
            </a:r>
            <a:r>
              <a:rPr lang="ru-RU" dirty="0" err="1" smtClean="0"/>
              <a:t>периферійної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7030A0"/>
                </a:solidFill>
              </a:rPr>
              <a:t>(</a:t>
            </a:r>
            <a:r>
              <a:rPr lang="ru-RU" b="1" i="1" dirty="0" smtClean="0">
                <a:solidFill>
                  <a:srgbClr val="7030A0"/>
                </a:solidFill>
              </a:rPr>
              <a:t>метод </a:t>
            </a:r>
            <a:r>
              <a:rPr lang="ru-RU" b="1" i="1" dirty="0" err="1" smtClean="0">
                <a:solidFill>
                  <a:srgbClr val="7030A0"/>
                </a:solidFill>
              </a:rPr>
              <a:t>культури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клітин</a:t>
            </a:r>
            <a:r>
              <a:rPr lang="ru-RU" b="1" i="1" dirty="0" smtClean="0">
                <a:solidFill>
                  <a:srgbClr val="7030A0"/>
                </a:solidFill>
              </a:rPr>
              <a:t>).</a:t>
            </a:r>
          </a:p>
          <a:p>
            <a:pPr algn="just"/>
            <a:endParaRPr lang="uk-UA" b="1" i="1" dirty="0" smtClean="0"/>
          </a:p>
          <a:p>
            <a:pPr algn="just"/>
            <a:r>
              <a:rPr lang="ru-RU" dirty="0" err="1" smtClean="0"/>
              <a:t>Кожна</a:t>
            </a:r>
            <a:r>
              <a:rPr lang="ru-RU" dirty="0" smtClean="0"/>
              <a:t> хромосома при </a:t>
            </a:r>
            <a:r>
              <a:rPr lang="ru-RU" dirty="0" err="1" smtClean="0"/>
              <a:t>застосуванні</a:t>
            </a:r>
            <a:r>
              <a:rPr lang="ru-RU" dirty="0" smtClean="0"/>
              <a:t> </a:t>
            </a:r>
            <a:r>
              <a:rPr lang="ru-RU" b="1" i="1" dirty="0" smtClean="0">
                <a:solidFill>
                  <a:srgbClr val="0070C0"/>
                </a:solidFill>
              </a:rPr>
              <a:t>методу </a:t>
            </a:r>
            <a:r>
              <a:rPr lang="ru-RU" b="1" i="1" dirty="0" err="1" smtClean="0">
                <a:solidFill>
                  <a:srgbClr val="0070C0"/>
                </a:solidFill>
              </a:rPr>
              <a:t>класичного</a:t>
            </a:r>
            <a:r>
              <a:rPr lang="ru-RU" b="1" i="1" dirty="0" smtClean="0">
                <a:solidFill>
                  <a:srgbClr val="0070C0"/>
                </a:solidFill>
              </a:rPr>
              <a:t> </a:t>
            </a:r>
            <a:r>
              <a:rPr lang="ru-RU" b="1" i="1" dirty="0" err="1" smtClean="0">
                <a:solidFill>
                  <a:srgbClr val="0070C0"/>
                </a:solidFill>
              </a:rPr>
              <a:t>каріотипування</a:t>
            </a:r>
            <a:r>
              <a:rPr lang="ru-RU" b="1" i="1" dirty="0" smtClean="0"/>
              <a:t> </a:t>
            </a:r>
            <a:r>
              <a:rPr lang="ru-RU" dirty="0" smtClean="0"/>
              <a:t>по </a:t>
            </a:r>
            <a:r>
              <a:rPr lang="ru-RU" dirty="0" err="1" smtClean="0"/>
              <a:t>своїй</a:t>
            </a:r>
            <a:r>
              <a:rPr lang="ru-RU" dirty="0" smtClean="0"/>
              <a:t> </a:t>
            </a:r>
            <a:r>
              <a:rPr lang="ru-RU" dirty="0" err="1" smtClean="0"/>
              <a:t>довжині</a:t>
            </a:r>
            <a:r>
              <a:rPr lang="ru-RU" dirty="0" smtClean="0"/>
              <a:t> </a:t>
            </a:r>
            <a:r>
              <a:rPr lang="ru-RU" dirty="0" err="1" smtClean="0"/>
              <a:t>диференціюється</a:t>
            </a:r>
            <a:r>
              <a:rPr lang="ru-RU" dirty="0" smtClean="0"/>
              <a:t> на </a:t>
            </a:r>
            <a:r>
              <a:rPr lang="ru-RU" dirty="0" err="1" smtClean="0"/>
              <a:t>темні</a:t>
            </a:r>
            <a:r>
              <a:rPr lang="ru-RU" dirty="0" smtClean="0"/>
              <a:t> та </a:t>
            </a:r>
            <a:r>
              <a:rPr lang="ru-RU" dirty="0" err="1" smtClean="0"/>
              <a:t>світлі</a:t>
            </a:r>
            <a:r>
              <a:rPr lang="ru-RU" dirty="0" smtClean="0"/>
              <a:t> </a:t>
            </a:r>
            <a:r>
              <a:rPr lang="ru-RU" dirty="0" err="1" smtClean="0"/>
              <a:t>смуги</a:t>
            </a:r>
            <a:r>
              <a:rPr lang="ru-RU" dirty="0" smtClean="0"/>
              <a:t> – диски.</a:t>
            </a:r>
          </a:p>
          <a:p>
            <a:pPr algn="just"/>
            <a:endParaRPr lang="uk-UA" b="1" i="1" dirty="0" smtClean="0"/>
          </a:p>
          <a:p>
            <a:pPr algn="just"/>
            <a:r>
              <a:rPr lang="ru-RU" b="1" i="1" dirty="0" smtClean="0">
                <a:solidFill>
                  <a:srgbClr val="FF00FF"/>
                </a:solidFill>
              </a:rPr>
              <a:t>Метод спектрального </a:t>
            </a:r>
            <a:r>
              <a:rPr lang="ru-RU" b="1" i="1" dirty="0" err="1" smtClean="0">
                <a:solidFill>
                  <a:srgbClr val="FF00FF"/>
                </a:solidFill>
              </a:rPr>
              <a:t>каріотипування</a:t>
            </a:r>
            <a:r>
              <a:rPr lang="ru-RU" i="1" dirty="0" smtClean="0">
                <a:solidFill>
                  <a:srgbClr val="FF00FF"/>
                </a:solidFill>
              </a:rPr>
              <a:t> </a:t>
            </a:r>
            <a:r>
              <a:rPr lang="ru-RU" dirty="0" err="1" smtClean="0"/>
              <a:t>дає</a:t>
            </a:r>
            <a:r>
              <a:rPr lang="ru-RU" dirty="0" smtClean="0"/>
              <a:t> </a:t>
            </a:r>
            <a:r>
              <a:rPr lang="ru-RU" dirty="0" err="1" smtClean="0"/>
              <a:t>змогу</a:t>
            </a:r>
            <a:r>
              <a:rPr lang="ru-RU" dirty="0" smtClean="0"/>
              <a:t> </a:t>
            </a:r>
            <a:r>
              <a:rPr lang="ru-RU" dirty="0" err="1" smtClean="0"/>
              <a:t>маркувати</a:t>
            </a:r>
            <a:r>
              <a:rPr lang="ru-RU" dirty="0" smtClean="0"/>
              <a:t> </a:t>
            </a:r>
            <a:r>
              <a:rPr lang="ru-RU" dirty="0" err="1" smtClean="0"/>
              <a:t>кожну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хромосом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водночас</a:t>
            </a:r>
            <a:r>
              <a:rPr lang="ru-RU" dirty="0" smtClean="0"/>
              <a:t> </a:t>
            </a:r>
            <a:r>
              <a:rPr lang="ru-RU" dirty="0" err="1" smtClean="0"/>
              <a:t>досліджувати</a:t>
            </a:r>
            <a:r>
              <a:rPr lang="ru-RU" dirty="0" smtClean="0"/>
              <a:t> увесь </a:t>
            </a:r>
            <a:r>
              <a:rPr lang="ru-RU" dirty="0" err="1" smtClean="0"/>
              <a:t>каріотип</a:t>
            </a:r>
            <a:r>
              <a:rPr lang="ru-RU" dirty="0" smtClean="0"/>
              <a:t>. </a:t>
            </a:r>
            <a:r>
              <a:rPr lang="ru-RU" dirty="0" err="1" smtClean="0"/>
              <a:t>Останнім</a:t>
            </a:r>
            <a:r>
              <a:rPr lang="ru-RU" dirty="0" smtClean="0"/>
              <a:t> часом у хромосомному </a:t>
            </a:r>
            <a:r>
              <a:rPr lang="ru-RU" dirty="0" err="1" smtClean="0"/>
              <a:t>аналізі</a:t>
            </a:r>
            <a:r>
              <a:rPr lang="ru-RU" dirty="0" smtClean="0"/>
              <a:t> для </a:t>
            </a:r>
            <a:r>
              <a:rPr lang="ru-RU" dirty="0" err="1" smtClean="0"/>
              <a:t>виявлення</a:t>
            </a:r>
            <a:r>
              <a:rPr lang="ru-RU" dirty="0" smtClean="0"/>
              <a:t> </a:t>
            </a:r>
            <a:r>
              <a:rPr lang="ru-RU" dirty="0" err="1" smtClean="0"/>
              <a:t>хромосомних</a:t>
            </a:r>
            <a:r>
              <a:rPr lang="ru-RU" dirty="0" smtClean="0"/>
              <a:t> </a:t>
            </a:r>
            <a:r>
              <a:rPr lang="ru-RU" dirty="0" err="1" smtClean="0"/>
              <a:t>мутацій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</a:t>
            </a:r>
            <a:r>
              <a:rPr lang="ru-RU" b="1" i="1" dirty="0" smtClean="0">
                <a:solidFill>
                  <a:srgbClr val="990099"/>
                </a:solidFill>
              </a:rPr>
              <a:t>метод </a:t>
            </a:r>
            <a:r>
              <a:rPr lang="ru-RU" b="1" i="1" dirty="0" err="1" smtClean="0">
                <a:solidFill>
                  <a:srgbClr val="990099"/>
                </a:solidFill>
              </a:rPr>
              <a:t>флуоресцентної</a:t>
            </a:r>
            <a:r>
              <a:rPr lang="ru-RU" b="1" i="1" dirty="0" smtClean="0">
                <a:solidFill>
                  <a:srgbClr val="990099"/>
                </a:solidFill>
              </a:rPr>
              <a:t> </a:t>
            </a:r>
            <a:r>
              <a:rPr lang="ru-RU" b="1" i="1" dirty="0" err="1" smtClean="0">
                <a:solidFill>
                  <a:srgbClr val="990099"/>
                </a:solidFill>
              </a:rPr>
              <a:t>гібридизації</a:t>
            </a:r>
            <a:r>
              <a:rPr lang="ru-RU" b="1" i="1" dirty="0" smtClean="0">
                <a:solidFill>
                  <a:srgbClr val="990099"/>
                </a:solidFill>
              </a:rPr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полягає</a:t>
            </a:r>
            <a:r>
              <a:rPr lang="ru-RU" dirty="0" smtClean="0"/>
              <a:t> у </a:t>
            </a:r>
            <a:r>
              <a:rPr lang="ru-RU" dirty="0" err="1" smtClean="0"/>
              <a:t>фарбуванні</a:t>
            </a:r>
            <a:r>
              <a:rPr lang="ru-RU" dirty="0" smtClean="0"/>
              <a:t> хромосом </a:t>
            </a:r>
            <a:r>
              <a:rPr lang="ru-RU" dirty="0" err="1" smtClean="0"/>
              <a:t>флуоресцентними</a:t>
            </a:r>
            <a:r>
              <a:rPr lang="ru-RU" dirty="0" smtClean="0"/>
              <a:t> </a:t>
            </a:r>
            <a:r>
              <a:rPr lang="ru-RU" dirty="0" err="1" smtClean="0"/>
              <a:t>барвниками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зв’язуються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специфічними</a:t>
            </a:r>
            <a:r>
              <a:rPr lang="ru-RU" dirty="0" smtClean="0"/>
              <a:t> </a:t>
            </a:r>
            <a:r>
              <a:rPr lang="ru-RU" dirty="0" err="1" smtClean="0"/>
              <a:t>ділянками</a:t>
            </a:r>
            <a:r>
              <a:rPr lang="ru-RU" dirty="0" smtClean="0"/>
              <a:t> хромосом.</a:t>
            </a:r>
            <a:endParaRPr lang="ru-RU" b="1" i="1" dirty="0" smtClean="0"/>
          </a:p>
          <a:p>
            <a:pPr algn="just"/>
            <a:endParaRPr lang="uk-UA" b="1" i="1" dirty="0" smtClean="0"/>
          </a:p>
          <a:p>
            <a:pPr algn="just"/>
            <a:endParaRPr lang="ru-RU" b="1" dirty="0" smtClean="0"/>
          </a:p>
          <a:p>
            <a:pPr algn="just"/>
            <a:endParaRPr lang="uk-UA" b="1" dirty="0" smtClean="0"/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 l="9681" t="37031" r="38296" b="24579"/>
          <a:stretch>
            <a:fillRect/>
          </a:stretch>
        </p:blipFill>
        <p:spPr bwMode="auto">
          <a:xfrm>
            <a:off x="0" y="1052736"/>
            <a:ext cx="914400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 l="15769" t="20297" r="32762" b="38016"/>
          <a:stretch>
            <a:fillRect/>
          </a:stretch>
        </p:blipFill>
        <p:spPr bwMode="auto">
          <a:xfrm>
            <a:off x="0" y="1027583"/>
            <a:ext cx="9144000" cy="4633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3528" y="1228397"/>
            <a:ext cx="453650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C00000"/>
                </a:solidFill>
              </a:rPr>
              <a:t>Джо </a:t>
            </a:r>
            <a:r>
              <a:rPr lang="ru-RU" sz="2000" b="1" dirty="0" err="1" smtClean="0">
                <a:solidFill>
                  <a:srgbClr val="C00000"/>
                </a:solidFill>
              </a:rPr>
              <a:t>Хін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Тіо</a:t>
            </a:r>
            <a:r>
              <a:rPr lang="ru-RU" sz="2000" b="1" dirty="0" smtClean="0">
                <a:solidFill>
                  <a:srgbClr val="C00000"/>
                </a:solidFill>
              </a:rPr>
              <a:t> (1919–2001) </a:t>
            </a:r>
            <a:r>
              <a:rPr lang="ru-RU" sz="2000" b="1" i="1" dirty="0" smtClean="0"/>
              <a:t>– </a:t>
            </a:r>
            <a:r>
              <a:rPr lang="ru-RU" sz="2000" b="1" dirty="0" err="1" smtClean="0"/>
              <a:t>американський</a:t>
            </a:r>
            <a:r>
              <a:rPr lang="ru-RU" sz="2000" b="1" dirty="0" smtClean="0"/>
              <a:t> генетик, </a:t>
            </a:r>
            <a:r>
              <a:rPr lang="ru-RU" sz="2000" b="1" dirty="0" err="1" smtClean="0"/>
              <a:t>який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уперше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розпізнав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нормальну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кількість</a:t>
            </a:r>
            <a:r>
              <a:rPr lang="ru-RU" sz="2000" b="1" dirty="0" smtClean="0"/>
              <a:t> хромосом у </a:t>
            </a:r>
            <a:r>
              <a:rPr lang="ru-RU" sz="2000" b="1" dirty="0" err="1" smtClean="0"/>
              <a:t>клітинах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людини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Ця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подія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відбулася</a:t>
            </a:r>
            <a:r>
              <a:rPr lang="ru-RU" sz="2000" b="1" dirty="0" smtClean="0"/>
              <a:t> 22 </a:t>
            </a:r>
            <a:r>
              <a:rPr lang="ru-RU" sz="2000" b="1" dirty="0" err="1" smtClean="0"/>
              <a:t>грудня</a:t>
            </a:r>
            <a:r>
              <a:rPr lang="en-US" sz="2000" b="1" dirty="0" smtClean="0"/>
              <a:t> </a:t>
            </a:r>
            <a:r>
              <a:rPr lang="ru-RU" sz="2000" b="1" dirty="0" smtClean="0"/>
              <a:t>1955 р. в </a:t>
            </a:r>
            <a:r>
              <a:rPr lang="ru-RU" sz="2000" b="1" dirty="0" err="1" smtClean="0"/>
              <a:t>Інституті</a:t>
            </a:r>
            <a:r>
              <a:rPr lang="ru-RU" sz="2000" b="1" dirty="0" smtClean="0"/>
              <a:t> генетики </a:t>
            </a:r>
            <a:r>
              <a:rPr lang="ru-RU" sz="2000" b="1" dirty="0" err="1" smtClean="0"/>
              <a:t>Лундського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університету</a:t>
            </a:r>
            <a:r>
              <a:rPr lang="ru-RU" sz="2000" b="1" dirty="0"/>
              <a:t> </a:t>
            </a:r>
            <a:r>
              <a:rPr lang="ru-RU" sz="2000" b="1" dirty="0" smtClean="0"/>
              <a:t>в </a:t>
            </a:r>
            <a:r>
              <a:rPr lang="ru-RU" sz="2000" b="1" dirty="0" err="1" smtClean="0"/>
              <a:t>Швеції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куди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науковець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був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запрошений</a:t>
            </a:r>
            <a:r>
              <a:rPr lang="ru-RU" sz="2000" b="1" dirty="0" smtClean="0"/>
              <a:t> для </a:t>
            </a:r>
            <a:r>
              <a:rPr lang="ru-RU" sz="2000" b="1" dirty="0" err="1" smtClean="0"/>
              <a:t>досліджень</a:t>
            </a:r>
            <a:r>
              <a:rPr lang="ru-RU" sz="2000" b="1" dirty="0" smtClean="0"/>
              <a:t>. До </a:t>
            </a:r>
            <a:r>
              <a:rPr lang="ru-RU" sz="2000" b="1" dirty="0" err="1" smtClean="0"/>
              <a:t>цієї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дати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вважалося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клітинах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Homo</a:t>
            </a:r>
            <a:r>
              <a:rPr lang="en-US" sz="2000" b="1" dirty="0" smtClean="0"/>
              <a:t> </a:t>
            </a:r>
            <a:r>
              <a:rPr lang="ru-RU" sz="2000" b="1" dirty="0" err="1" smtClean="0"/>
              <a:t>sapiens</a:t>
            </a:r>
            <a:r>
              <a:rPr lang="ru-RU" sz="2000" b="1" dirty="0" smtClean="0"/>
              <a:t>, як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в шимпанзе та </a:t>
            </a:r>
            <a:r>
              <a:rPr lang="ru-RU" sz="2000" b="1" dirty="0" err="1" smtClean="0"/>
              <a:t>горили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є</a:t>
            </a:r>
            <a:r>
              <a:rPr lang="ru-RU" sz="2000" b="1" dirty="0" smtClean="0"/>
              <a:t> 48 хромосом.</a:t>
            </a:r>
            <a:endParaRPr lang="ru-RU" sz="2000" b="1" dirty="0"/>
          </a:p>
        </p:txBody>
      </p:sp>
      <p:pic>
        <p:nvPicPr>
          <p:cNvPr id="4" name="Picture 2" descr="Ученые, создавшие генетику - online presenta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" t="12837" r="62417" b="2767"/>
          <a:stretch/>
        </p:blipFill>
        <p:spPr bwMode="auto">
          <a:xfrm>
            <a:off x="5392152" y="968031"/>
            <a:ext cx="3455469" cy="4614159"/>
          </a:xfrm>
          <a:prstGeom prst="rect">
            <a:avLst/>
          </a:prstGeom>
          <a:noFill/>
          <a:scene3d>
            <a:camera prst="obliqueTop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181957"/>
            <a:ext cx="828092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200" b="1" dirty="0" smtClean="0">
                <a:solidFill>
                  <a:srgbClr val="00B050"/>
                </a:solidFill>
              </a:rPr>
              <a:t>Каріотип –</a:t>
            </a:r>
            <a:r>
              <a:rPr lang="uk-UA" sz="3200" b="1" dirty="0" smtClean="0"/>
              <a:t> це хромосомний набір людини – генетичний паспорт, який не змінюється протягом всього життя. У нормі каріотип людини має 46 хромосом (по 23 хромосоми від кожного з батьків).  </a:t>
            </a:r>
            <a:endParaRPr lang="uk-UA" sz="3200" b="1" dirty="0" smtClean="0"/>
          </a:p>
          <a:p>
            <a:pPr algn="just"/>
            <a:endParaRPr lang="uk-UA" sz="3200" b="1" i="1" dirty="0">
              <a:solidFill>
                <a:srgbClr val="C00000"/>
              </a:solidFill>
            </a:endParaRPr>
          </a:p>
          <a:p>
            <a:pPr algn="just"/>
            <a:r>
              <a:rPr lang="uk-UA" sz="3200" b="1" i="1" dirty="0" smtClean="0">
                <a:solidFill>
                  <a:srgbClr val="C00000"/>
                </a:solidFill>
              </a:rPr>
              <a:t>Характеризується</a:t>
            </a:r>
            <a:r>
              <a:rPr lang="uk-UA" sz="3200" b="1" i="1" dirty="0" smtClean="0">
                <a:solidFill>
                  <a:srgbClr val="C00000"/>
                </a:solidFill>
              </a:rPr>
              <a:t>: </a:t>
            </a:r>
            <a:endParaRPr lang="uk-UA" sz="3200" b="1" i="1" dirty="0" smtClean="0"/>
          </a:p>
          <a:p>
            <a:pPr algn="just">
              <a:buFont typeface="Wingdings" pitchFamily="2" charset="2"/>
              <a:buChar char="ü"/>
            </a:pPr>
            <a:r>
              <a:rPr lang="ru-RU" sz="3200" b="1" i="1" dirty="0" err="1" smtClean="0">
                <a:solidFill>
                  <a:srgbClr val="C00000"/>
                </a:solidFill>
              </a:rPr>
              <a:t>специфічністю</a:t>
            </a:r>
            <a:r>
              <a:rPr lang="ru-RU" sz="3200" b="1" i="1" dirty="0" smtClean="0">
                <a:solidFill>
                  <a:srgbClr val="C00000"/>
                </a:solidFill>
              </a:rPr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3200" b="1" i="1" dirty="0" err="1" smtClean="0">
                <a:solidFill>
                  <a:srgbClr val="C00000"/>
                </a:solidFill>
              </a:rPr>
              <a:t>стабільністю</a:t>
            </a:r>
            <a:r>
              <a:rPr lang="ru-RU" sz="3200" b="1" i="1" dirty="0" smtClean="0">
                <a:solidFill>
                  <a:srgbClr val="C00000"/>
                </a:solidFill>
              </a:rPr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3200" b="1" i="1" dirty="0" err="1" smtClean="0">
                <a:solidFill>
                  <a:srgbClr val="C00000"/>
                </a:solidFill>
              </a:rPr>
              <a:t>парністю</a:t>
            </a:r>
            <a:r>
              <a:rPr lang="ru-RU" sz="3200" b="1" i="1" dirty="0" smtClean="0">
                <a:solidFill>
                  <a:srgbClr val="C00000"/>
                </a:solidFill>
              </a:rPr>
              <a:t>,</a:t>
            </a:r>
          </a:p>
          <a:p>
            <a:pPr algn="just">
              <a:buFont typeface="Wingdings" pitchFamily="2" charset="2"/>
              <a:buChar char="ü"/>
            </a:pPr>
            <a:r>
              <a:rPr lang="ru-RU" sz="3200" b="1" i="1" dirty="0" smtClean="0">
                <a:solidFill>
                  <a:srgbClr val="C00000"/>
                </a:solidFill>
              </a:rPr>
              <a:t> </a:t>
            </a:r>
            <a:r>
              <a:rPr lang="ru-RU" sz="3200" b="1" i="1" dirty="0" err="1" smtClean="0">
                <a:solidFill>
                  <a:srgbClr val="C00000"/>
                </a:solidFill>
              </a:rPr>
              <a:t>індивідуальністю</a:t>
            </a:r>
            <a:endParaRPr lang="ru-RU" sz="3200" b="1" i="1" dirty="0" smtClean="0">
              <a:solidFill>
                <a:srgbClr val="C00000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3200" b="1" i="1" dirty="0" smtClean="0">
                <a:solidFill>
                  <a:srgbClr val="C00000"/>
                </a:solidFill>
              </a:rPr>
              <a:t> </a:t>
            </a:r>
            <a:r>
              <a:rPr lang="ru-RU" sz="3200" b="1" i="1" dirty="0" err="1" smtClean="0">
                <a:solidFill>
                  <a:srgbClr val="C00000"/>
                </a:solidFill>
              </a:rPr>
              <a:t>наступністю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64488" y="188640"/>
            <a:ext cx="842493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	Для </a:t>
            </a:r>
            <a:r>
              <a:rPr lang="ru-RU" sz="2200" b="1" dirty="0" err="1" smtClean="0"/>
              <a:t>дослідження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особливостей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каріотипу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людини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її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хромосоми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розташовують</a:t>
            </a:r>
            <a:r>
              <a:rPr lang="ru-RU" sz="2200" b="1" dirty="0" smtClean="0"/>
              <a:t> у </a:t>
            </a:r>
            <a:r>
              <a:rPr lang="ru-RU" sz="2200" b="1" dirty="0" err="1" smtClean="0"/>
              <a:t>вигляді</a:t>
            </a:r>
            <a:r>
              <a:rPr lang="ru-RU" sz="2200" b="1" dirty="0" smtClean="0"/>
              <a:t> </a:t>
            </a:r>
            <a:r>
              <a:rPr lang="ru-RU" sz="2200" b="1" dirty="0" err="1" smtClean="0">
                <a:solidFill>
                  <a:srgbClr val="C00000"/>
                </a:solidFill>
              </a:rPr>
              <a:t>ідіограми</a:t>
            </a:r>
            <a:r>
              <a:rPr lang="ru-RU" sz="2200" b="1" dirty="0" smtClean="0">
                <a:solidFill>
                  <a:srgbClr val="C00000"/>
                </a:solidFill>
              </a:rPr>
              <a:t>. </a:t>
            </a:r>
            <a:endParaRPr lang="ru-RU" sz="2200" b="1" dirty="0" smtClean="0">
              <a:solidFill>
                <a:srgbClr val="C00000"/>
              </a:solidFill>
            </a:endParaRPr>
          </a:p>
          <a:p>
            <a:pPr algn="just"/>
            <a:r>
              <a:rPr lang="ru-RU" sz="2200" b="1" dirty="0" smtClean="0"/>
              <a:t>	У 1960 р. </a:t>
            </a:r>
            <a:r>
              <a:rPr lang="ru-RU" sz="2200" b="1" dirty="0" err="1" smtClean="0"/>
              <a:t>було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розроблено</a:t>
            </a:r>
            <a:r>
              <a:rPr lang="ru-RU" sz="2200" b="1" dirty="0" smtClean="0"/>
              <a:t> першу </a:t>
            </a:r>
            <a:r>
              <a:rPr lang="ru-RU" sz="2200" b="1" dirty="0" err="1" smtClean="0"/>
              <a:t>Денверську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міжнародну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класифікацію</a:t>
            </a:r>
            <a:r>
              <a:rPr lang="ru-RU" sz="2200" b="1" dirty="0" smtClean="0"/>
              <a:t> хромосом </a:t>
            </a:r>
            <a:r>
              <a:rPr lang="ru-RU" sz="2200" b="1" dirty="0" err="1" smtClean="0"/>
              <a:t>людини</a:t>
            </a:r>
            <a:r>
              <a:rPr lang="ru-RU" sz="2200" b="1" dirty="0" smtClean="0"/>
              <a:t>.</a:t>
            </a:r>
            <a:endParaRPr lang="ru-RU" sz="2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132855"/>
            <a:ext cx="8465896" cy="3503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475656" y="5733256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         1                                                                                 </a:t>
            </a:r>
            <a:r>
              <a:rPr lang="uk-UA" dirty="0" smtClean="0"/>
              <a:t>2</a:t>
            </a:r>
            <a:endParaRPr lang="ru-RU" dirty="0" smtClean="0"/>
          </a:p>
          <a:p>
            <a:r>
              <a:rPr lang="ru-RU" dirty="0" err="1" smtClean="0"/>
              <a:t>Ідіограма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: 1 – </a:t>
            </a:r>
            <a:r>
              <a:rPr lang="ru-RU" dirty="0" err="1" smtClean="0"/>
              <a:t>чоловіча</a:t>
            </a:r>
            <a:r>
              <a:rPr lang="ru-RU" dirty="0" smtClean="0"/>
              <a:t> стать; 2 – </a:t>
            </a:r>
            <a:r>
              <a:rPr lang="ru-RU" dirty="0" err="1" smtClean="0"/>
              <a:t>жіноча</a:t>
            </a:r>
            <a:r>
              <a:rPr lang="ru-RU" dirty="0" smtClean="0"/>
              <a:t> стать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80512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21753" y="428178"/>
            <a:ext cx="828092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У </a:t>
            </a:r>
            <a:r>
              <a:rPr lang="ru-RU" sz="2400" b="1" dirty="0" err="1" smtClean="0"/>
              <a:t>нормі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каріотип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людини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складаться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із</a:t>
            </a:r>
            <a:r>
              <a:rPr lang="ru-RU" sz="2400" b="1" dirty="0" smtClean="0"/>
              <a:t> 46 хромосом,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них 44 </a:t>
            </a:r>
            <a:r>
              <a:rPr lang="ru-RU" sz="2400" b="1" dirty="0" err="1" smtClean="0"/>
              <a:t>аутосоми</a:t>
            </a:r>
            <a:r>
              <a:rPr lang="ru-RU" sz="2400" b="1" dirty="0" smtClean="0"/>
              <a:t> (22 пари),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мають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однакову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будову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чоловічому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жіночому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організмах</a:t>
            </a:r>
            <a:r>
              <a:rPr lang="ru-RU" sz="2400" b="1" dirty="0" smtClean="0"/>
              <a:t>, та одна пара </a:t>
            </a:r>
            <a:r>
              <a:rPr lang="ru-RU" sz="2400" b="1" dirty="0" err="1" smtClean="0"/>
              <a:t>статевих</a:t>
            </a:r>
            <a:r>
              <a:rPr lang="ru-RU" sz="2400" b="1" dirty="0" smtClean="0"/>
              <a:t> хромосом (XY – у </a:t>
            </a:r>
            <a:r>
              <a:rPr lang="ru-RU" sz="2400" b="1" dirty="0" err="1" smtClean="0"/>
              <a:t>чоловіків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XX – у </a:t>
            </a:r>
            <a:r>
              <a:rPr lang="ru-RU" sz="2400" b="1" dirty="0" err="1" smtClean="0"/>
              <a:t>жінок</a:t>
            </a:r>
            <a:r>
              <a:rPr lang="ru-RU" sz="2400" b="1" dirty="0" smtClean="0"/>
              <a:t>). </a:t>
            </a:r>
            <a:r>
              <a:rPr lang="ru-RU" sz="2400" b="1" dirty="0" err="1" smtClean="0"/>
              <a:t>Хромосомна</a:t>
            </a:r>
            <a:r>
              <a:rPr lang="ru-RU" sz="2400" b="1" dirty="0" smtClean="0"/>
              <a:t> формула </a:t>
            </a:r>
            <a:r>
              <a:rPr lang="ru-RU" sz="2400" b="1" dirty="0" err="1" smtClean="0"/>
              <a:t>жіночого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каріотипу</a:t>
            </a:r>
            <a:r>
              <a:rPr lang="ru-RU" sz="2400" b="1" dirty="0" smtClean="0"/>
              <a:t> – 44А+ХХ, </a:t>
            </a:r>
            <a:r>
              <a:rPr lang="ru-RU" sz="2400" b="1" dirty="0" err="1" smtClean="0"/>
              <a:t>чоловічого</a:t>
            </a:r>
            <a:r>
              <a:rPr lang="ru-RU" sz="2400" b="1" dirty="0" smtClean="0"/>
              <a:t> – 44+XY. </a:t>
            </a:r>
            <a:r>
              <a:rPr lang="ru-RU" sz="2400" b="1" dirty="0" err="1" smtClean="0">
                <a:solidFill>
                  <a:srgbClr val="C00000"/>
                </a:solidFill>
              </a:rPr>
              <a:t>Такий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каріотип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залишається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незмінним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упродовж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усього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життя</a:t>
            </a:r>
            <a:r>
              <a:rPr lang="ru-RU" sz="2400" b="1" dirty="0" smtClean="0">
                <a:solidFill>
                  <a:srgbClr val="C00000"/>
                </a:solidFill>
              </a:rPr>
              <a:t>. </a:t>
            </a:r>
            <a:r>
              <a:rPr lang="ru-RU" sz="2400" b="1" dirty="0" err="1" smtClean="0">
                <a:solidFill>
                  <a:srgbClr val="C00000"/>
                </a:solidFill>
              </a:rPr>
              <a:t>Відомо</a:t>
            </a:r>
            <a:r>
              <a:rPr lang="ru-RU" sz="2400" b="1" dirty="0" smtClean="0">
                <a:solidFill>
                  <a:srgbClr val="C00000"/>
                </a:solidFill>
              </a:rPr>
              <a:t>, </a:t>
            </a:r>
            <a:r>
              <a:rPr lang="ru-RU" sz="2400" b="1" dirty="0" err="1" smtClean="0">
                <a:solidFill>
                  <a:srgbClr val="C00000"/>
                </a:solidFill>
              </a:rPr>
              <a:t>що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подвійна</a:t>
            </a:r>
            <a:r>
              <a:rPr lang="ru-RU" sz="2400" b="1" dirty="0" smtClean="0">
                <a:solidFill>
                  <a:srgbClr val="C00000"/>
                </a:solidFill>
              </a:rPr>
              <a:t> доза </a:t>
            </a:r>
            <a:r>
              <a:rPr lang="ru-RU" sz="2400" b="1" dirty="0" err="1" smtClean="0">
                <a:solidFill>
                  <a:srgbClr val="C00000"/>
                </a:solidFill>
              </a:rPr>
              <a:t>генних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продуктів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Х-хромосоми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є</a:t>
            </a:r>
            <a:r>
              <a:rPr lang="ru-RU" sz="2400" b="1" dirty="0" smtClean="0">
                <a:solidFill>
                  <a:srgbClr val="C00000"/>
                </a:solidFill>
              </a:rPr>
              <a:t> смертельною для </a:t>
            </a:r>
            <a:r>
              <a:rPr lang="ru-RU" sz="2400" b="1" dirty="0" err="1" smtClean="0">
                <a:solidFill>
                  <a:srgbClr val="C00000"/>
                </a:solidFill>
              </a:rPr>
              <a:t>організму</a:t>
            </a:r>
            <a:r>
              <a:rPr lang="ru-RU" sz="2400" b="1" dirty="0" smtClean="0">
                <a:solidFill>
                  <a:srgbClr val="C00000"/>
                </a:solidFill>
              </a:rPr>
              <a:t>. Через те в </a:t>
            </a:r>
            <a:r>
              <a:rPr lang="ru-RU" sz="2400" b="1" dirty="0" err="1" smtClean="0">
                <a:solidFill>
                  <a:srgbClr val="C00000"/>
                </a:solidFill>
              </a:rPr>
              <a:t>жіночих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клітинах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виник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спеціальний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механізм</a:t>
            </a:r>
            <a:r>
              <a:rPr lang="ru-RU" sz="2400" b="1" dirty="0" smtClean="0">
                <a:solidFill>
                  <a:srgbClr val="C00000"/>
                </a:solidFill>
              </a:rPr>
              <a:t>, </a:t>
            </a:r>
            <a:r>
              <a:rPr lang="ru-RU" sz="2400" b="1" dirty="0" err="1" smtClean="0">
                <a:solidFill>
                  <a:srgbClr val="C00000"/>
                </a:solidFill>
              </a:rPr>
              <a:t>що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забезпечує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постійне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перебування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однієї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Х-хромосоми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в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інактивованому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стані</a:t>
            </a:r>
            <a:r>
              <a:rPr lang="ru-RU" sz="2400" b="1" dirty="0" smtClean="0">
                <a:solidFill>
                  <a:srgbClr val="C00000"/>
                </a:solidFill>
              </a:rPr>
              <a:t> у </a:t>
            </a:r>
            <a:r>
              <a:rPr lang="ru-RU" sz="2400" b="1" dirty="0" err="1" smtClean="0">
                <a:solidFill>
                  <a:srgbClr val="C00000"/>
                </a:solidFill>
              </a:rPr>
              <a:t>вигляді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тільця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Барра</a:t>
            </a:r>
            <a:r>
              <a:rPr lang="ru-RU" sz="2400" b="1" dirty="0" smtClean="0">
                <a:solidFill>
                  <a:srgbClr val="C00000"/>
                </a:solidFill>
              </a:rPr>
              <a:t> (</a:t>
            </a:r>
            <a:r>
              <a:rPr lang="ru-RU" sz="2400" b="1" dirty="0" err="1" smtClean="0">
                <a:solidFill>
                  <a:srgbClr val="C00000"/>
                </a:solidFill>
              </a:rPr>
              <a:t>або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статевого</a:t>
            </a:r>
            <a:r>
              <a:rPr lang="ru-RU" sz="2400" b="1" dirty="0" smtClean="0">
                <a:solidFill>
                  <a:srgbClr val="C00000"/>
                </a:solidFill>
              </a:rPr>
              <a:t> Х-хроматину). Вона </a:t>
            </a:r>
            <a:r>
              <a:rPr lang="ru-RU" sz="2400" b="1" dirty="0" err="1" smtClean="0">
                <a:solidFill>
                  <a:srgbClr val="C00000"/>
                </a:solidFill>
              </a:rPr>
              <a:t>інактивується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ще</a:t>
            </a:r>
            <a:r>
              <a:rPr lang="ru-RU" sz="2400" b="1" dirty="0" smtClean="0">
                <a:solidFill>
                  <a:srgbClr val="C00000"/>
                </a:solidFill>
              </a:rPr>
              <a:t> в </a:t>
            </a:r>
            <a:r>
              <a:rPr lang="ru-RU" sz="2400" b="1" dirty="0" err="1" smtClean="0">
                <a:solidFill>
                  <a:srgbClr val="C00000"/>
                </a:solidFill>
              </a:rPr>
              <a:t>ранньому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ембріогенезі</a:t>
            </a:r>
            <a:r>
              <a:rPr lang="ru-RU" sz="2400" b="1" dirty="0" smtClean="0">
                <a:solidFill>
                  <a:srgbClr val="C00000"/>
                </a:solidFill>
              </a:rPr>
              <a:t> до </a:t>
            </a:r>
            <a:r>
              <a:rPr lang="ru-RU" sz="2400" b="1" dirty="0" err="1" smtClean="0">
                <a:solidFill>
                  <a:srgbClr val="C00000"/>
                </a:solidFill>
              </a:rPr>
              <a:t>розвитку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статевих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залоз</a:t>
            </a:r>
            <a:r>
              <a:rPr lang="ru-RU" sz="2400" b="1" dirty="0" smtClean="0">
                <a:solidFill>
                  <a:srgbClr val="C00000"/>
                </a:solidFill>
              </a:rPr>
              <a:t>.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4534" y="620688"/>
            <a:ext cx="842493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err="1" smtClean="0">
                <a:solidFill>
                  <a:srgbClr val="7030A0"/>
                </a:solidFill>
              </a:rPr>
              <a:t>Хромосоми</a:t>
            </a:r>
            <a:r>
              <a:rPr lang="ru-RU" sz="2800" b="1" dirty="0" smtClean="0">
                <a:solidFill>
                  <a:srgbClr val="7030A0"/>
                </a:solidFill>
              </a:rPr>
              <a:t>–</a:t>
            </a:r>
            <a:r>
              <a:rPr lang="ru-RU" sz="2800" b="1" dirty="0" smtClean="0"/>
              <a:t> </a:t>
            </a:r>
            <a:r>
              <a:rPr lang="ru-RU" sz="2800" dirty="0" err="1" smtClean="0"/>
              <a:t>структури</a:t>
            </a:r>
            <a:r>
              <a:rPr lang="ru-RU" sz="2800" dirty="0" smtClean="0"/>
              <a:t> </a:t>
            </a:r>
            <a:r>
              <a:rPr lang="ru-RU" sz="2800" dirty="0" err="1" smtClean="0"/>
              <a:t>клітин</a:t>
            </a:r>
            <a:r>
              <a:rPr lang="ru-RU" sz="2800" dirty="0" smtClean="0"/>
              <a:t> </a:t>
            </a:r>
            <a:r>
              <a:rPr lang="ru-RU" sz="2800" dirty="0" err="1" smtClean="0"/>
              <a:t>еукаріотів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забезпечують</a:t>
            </a:r>
            <a:r>
              <a:rPr lang="ru-RU" sz="2800" dirty="0" smtClean="0"/>
              <a:t> </a:t>
            </a:r>
            <a:r>
              <a:rPr lang="ru-RU" sz="2800" dirty="0" err="1" smtClean="0"/>
              <a:t>збереження</a:t>
            </a:r>
            <a:r>
              <a:rPr lang="ru-RU" sz="2800" dirty="0" smtClean="0"/>
              <a:t>, </a:t>
            </a:r>
            <a:r>
              <a:rPr lang="ru-RU" sz="2800" dirty="0" err="1" smtClean="0"/>
              <a:t>розподіл</a:t>
            </a:r>
            <a:r>
              <a:rPr lang="ru-RU" sz="2800" dirty="0" smtClean="0"/>
              <a:t> та передачу </a:t>
            </a:r>
            <a:r>
              <a:rPr lang="ru-RU" sz="2800" dirty="0" err="1" smtClean="0"/>
              <a:t>спадкової</a:t>
            </a:r>
            <a:r>
              <a:rPr lang="ru-RU" sz="2800" dirty="0" smtClean="0"/>
              <a:t> </a:t>
            </a:r>
            <a:r>
              <a:rPr lang="ru-RU" sz="2800" dirty="0" err="1" smtClean="0"/>
              <a:t>інформації</a:t>
            </a:r>
            <a:r>
              <a:rPr lang="ru-RU" sz="2800" dirty="0" smtClean="0"/>
              <a:t>.</a:t>
            </a:r>
          </a:p>
          <a:p>
            <a:pPr algn="just"/>
            <a:endParaRPr lang="uk-UA" sz="2000" b="1" dirty="0" smtClean="0"/>
          </a:p>
          <a:p>
            <a:pPr algn="just"/>
            <a:r>
              <a:rPr lang="uk-UA" sz="2000" i="1" dirty="0" smtClean="0"/>
              <a:t>Формуються із хроматину під час поділу клітини. </a:t>
            </a:r>
          </a:p>
          <a:p>
            <a:pPr algn="just"/>
            <a:endParaRPr lang="uk-UA" sz="2000" b="1" dirty="0" smtClean="0"/>
          </a:p>
          <a:p>
            <a:pPr algn="just"/>
            <a:r>
              <a:rPr lang="ru-RU" sz="2800" b="1" dirty="0" smtClean="0"/>
              <a:t>Хроматин </a:t>
            </a:r>
            <a:r>
              <a:rPr lang="ru-RU" sz="2800" i="1" dirty="0" smtClean="0"/>
              <a:t>– </a:t>
            </a:r>
            <a:r>
              <a:rPr lang="ru-RU" sz="2800" dirty="0" smtClean="0"/>
              <a:t>комплекс ДНК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білками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формує</a:t>
            </a:r>
            <a:r>
              <a:rPr lang="ru-RU" sz="2800" dirty="0" smtClean="0"/>
              <a:t> </a:t>
            </a:r>
            <a:r>
              <a:rPr lang="ru-RU" sz="2800" dirty="0" err="1" smtClean="0"/>
              <a:t>хромосоми</a:t>
            </a:r>
            <a:r>
              <a:rPr lang="ru-RU" sz="2800" dirty="0" smtClean="0"/>
              <a:t>. </a:t>
            </a:r>
          </a:p>
          <a:p>
            <a:pPr algn="just"/>
            <a:endParaRPr lang="uk-UA" sz="2800" dirty="0" smtClean="0"/>
          </a:p>
          <a:p>
            <a:pPr algn="just"/>
            <a:r>
              <a:rPr lang="ru-RU" sz="2800" dirty="0" err="1" smtClean="0"/>
              <a:t>Основна</a:t>
            </a:r>
            <a:r>
              <a:rPr lang="ru-RU" sz="2800" dirty="0" smtClean="0"/>
              <a:t> </a:t>
            </a:r>
            <a:r>
              <a:rPr lang="ru-RU" sz="2800" dirty="0" err="1" smtClean="0"/>
              <a:t>частка</a:t>
            </a:r>
            <a:r>
              <a:rPr lang="ru-RU" sz="2800" dirty="0" smtClean="0"/>
              <a:t> в </a:t>
            </a:r>
            <a:r>
              <a:rPr lang="ru-RU" sz="2800" dirty="0" err="1" smtClean="0"/>
              <a:t>складі</a:t>
            </a:r>
            <a:r>
              <a:rPr lang="ru-RU" sz="2800" dirty="0" smtClean="0"/>
              <a:t> хроматину </a:t>
            </a:r>
            <a:r>
              <a:rPr lang="ru-RU" sz="2800" dirty="0" err="1" smtClean="0"/>
              <a:t>припадає</a:t>
            </a:r>
            <a:r>
              <a:rPr lang="ru-RU" sz="2800" dirty="0" smtClean="0"/>
              <a:t> на </a:t>
            </a:r>
            <a:r>
              <a:rPr lang="ru-RU" sz="2800" b="1" i="1" dirty="0" smtClean="0"/>
              <a:t>ДНК </a:t>
            </a:r>
            <a:r>
              <a:rPr lang="ru-RU" sz="2800" b="1" i="1" dirty="0" err="1" smtClean="0"/>
              <a:t>й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ядерні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білки-гістони</a:t>
            </a:r>
            <a:r>
              <a:rPr lang="ru-RU" sz="2800" b="1" i="1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утворюють</a:t>
            </a:r>
            <a:r>
              <a:rPr lang="ru-RU" sz="2800" dirty="0" smtClean="0"/>
              <a:t> </a:t>
            </a:r>
            <a:r>
              <a:rPr lang="ru-RU" sz="2800" dirty="0" err="1" smtClean="0"/>
              <a:t>дезоксирибонуклеопротеїнові</a:t>
            </a:r>
            <a:r>
              <a:rPr lang="ru-RU" sz="2800" dirty="0" smtClean="0"/>
              <a:t> </a:t>
            </a:r>
            <a:r>
              <a:rPr lang="ru-RU" sz="2800" dirty="0" err="1" smtClean="0"/>
              <a:t>комплекси</a:t>
            </a:r>
            <a:r>
              <a:rPr lang="ru-RU" sz="2800" dirty="0" smtClean="0"/>
              <a:t>. </a:t>
            </a:r>
            <a:r>
              <a:rPr lang="ru-RU" sz="2800" dirty="0" err="1" smtClean="0"/>
              <a:t>Нуклеопротеїновий</a:t>
            </a:r>
            <a:r>
              <a:rPr lang="ru-RU" sz="2800" dirty="0" smtClean="0"/>
              <a:t> комплекс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однією</a:t>
            </a:r>
            <a:r>
              <a:rPr lang="ru-RU" sz="2800" dirty="0" smtClean="0"/>
              <a:t> молекулою ДНК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є</a:t>
            </a:r>
            <a:r>
              <a:rPr lang="ru-RU" sz="2800" dirty="0" smtClean="0"/>
              <a:t> хромосомою.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22410" t="17344" r="31101" b="22610"/>
          <a:stretch>
            <a:fillRect/>
          </a:stretch>
        </p:blipFill>
        <p:spPr bwMode="auto">
          <a:xfrm>
            <a:off x="543501" y="500674"/>
            <a:ext cx="8064896" cy="585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764704"/>
            <a:ext cx="8424936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Два </a:t>
            </a:r>
            <a:r>
              <a:rPr lang="ru-RU" sz="3200" b="1" dirty="0" err="1" smtClean="0">
                <a:solidFill>
                  <a:srgbClr val="C00000"/>
                </a:solidFill>
              </a:rPr>
              <a:t>функціональні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</a:rPr>
              <a:t>стани</a:t>
            </a:r>
            <a:r>
              <a:rPr lang="ru-RU" sz="3200" b="1" dirty="0" smtClean="0">
                <a:solidFill>
                  <a:srgbClr val="C00000"/>
                </a:solidFill>
              </a:rPr>
              <a:t> хроматину: </a:t>
            </a:r>
          </a:p>
          <a:p>
            <a:pPr>
              <a:buFont typeface="Wingdings" pitchFamily="2" charset="2"/>
              <a:buChar char="ü"/>
            </a:pPr>
            <a:r>
              <a:rPr lang="ru-RU" sz="3200" b="1" i="1" dirty="0" err="1" smtClean="0"/>
              <a:t>еухроматин</a:t>
            </a:r>
            <a:r>
              <a:rPr lang="ru-RU" sz="3200" dirty="0" smtClean="0"/>
              <a:t> (хроматин </a:t>
            </a:r>
            <a:r>
              <a:rPr lang="ru-RU" sz="3200" dirty="0" err="1" smtClean="0"/>
              <a:t>упакований</a:t>
            </a:r>
            <a:r>
              <a:rPr lang="ru-RU" sz="3200" dirty="0" smtClean="0"/>
              <a:t> </a:t>
            </a:r>
            <a:r>
              <a:rPr lang="ru-RU" sz="3200" dirty="0" err="1" smtClean="0"/>
              <a:t>нещільн</a:t>
            </a:r>
            <a:r>
              <a:rPr lang="ru-RU" sz="3200" dirty="0" smtClean="0"/>
              <a:t>- </a:t>
            </a:r>
            <a:r>
              <a:rPr lang="ru-RU" sz="3200" dirty="0" err="1" smtClean="0"/>
              <a:t>деконденсований</a:t>
            </a:r>
            <a:r>
              <a:rPr lang="ru-RU" sz="3200" dirty="0" smtClean="0"/>
              <a:t>);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smtClean="0"/>
              <a:t> </a:t>
            </a:r>
            <a:r>
              <a:rPr lang="ru-RU" sz="3200" b="1" i="1" dirty="0" err="1" smtClean="0"/>
              <a:t>гетерохроматин</a:t>
            </a:r>
            <a:r>
              <a:rPr lang="ru-RU" sz="3200" b="1" i="1" dirty="0" smtClean="0"/>
              <a:t> </a:t>
            </a:r>
            <a:r>
              <a:rPr lang="ru-RU" sz="3200" dirty="0" smtClean="0"/>
              <a:t>(</a:t>
            </a:r>
            <a:r>
              <a:rPr lang="ru-RU" sz="3200" dirty="0" err="1" smtClean="0"/>
              <a:t>щільно</a:t>
            </a:r>
            <a:r>
              <a:rPr lang="ru-RU" sz="3200" dirty="0" smtClean="0"/>
              <a:t> </a:t>
            </a:r>
            <a:r>
              <a:rPr lang="ru-RU" sz="3200" dirty="0" err="1" smtClean="0"/>
              <a:t>упакований</a:t>
            </a:r>
            <a:r>
              <a:rPr lang="ru-RU" sz="3200" dirty="0" smtClean="0"/>
              <a:t>, </a:t>
            </a:r>
            <a:r>
              <a:rPr lang="ru-RU" sz="3200" dirty="0" err="1" smtClean="0"/>
              <a:t>або</a:t>
            </a:r>
            <a:r>
              <a:rPr lang="ru-RU" sz="3200" dirty="0" smtClean="0"/>
              <a:t> </a:t>
            </a:r>
            <a:r>
              <a:rPr lang="ru-RU" sz="3200" dirty="0" err="1" smtClean="0"/>
              <a:t>конденсований</a:t>
            </a:r>
            <a:r>
              <a:rPr lang="ru-RU" sz="3200" dirty="0" smtClean="0"/>
              <a:t>).</a:t>
            </a:r>
          </a:p>
          <a:p>
            <a:endParaRPr lang="uk-UA" sz="3200" dirty="0" smtClean="0"/>
          </a:p>
          <a:p>
            <a:pPr algn="just"/>
            <a:r>
              <a:rPr lang="ru-RU" sz="3200" dirty="0" err="1" smtClean="0"/>
              <a:t>Основними</a:t>
            </a:r>
            <a:r>
              <a:rPr lang="ru-RU" sz="3200" dirty="0" smtClean="0"/>
              <a:t> </a:t>
            </a:r>
            <a:r>
              <a:rPr lang="ru-RU" sz="3200" dirty="0" err="1" smtClean="0"/>
              <a:t>рівнями</a:t>
            </a:r>
            <a:r>
              <a:rPr lang="ru-RU" sz="3200" dirty="0" smtClean="0"/>
              <a:t> </a:t>
            </a:r>
            <a:r>
              <a:rPr lang="ru-RU" sz="3200" dirty="0" err="1" smtClean="0"/>
              <a:t>організації</a:t>
            </a:r>
            <a:r>
              <a:rPr lang="ru-RU" sz="3200" dirty="0" smtClean="0"/>
              <a:t> хроматину в </a:t>
            </a:r>
            <a:r>
              <a:rPr lang="ru-RU" sz="3200" dirty="0" err="1" smtClean="0"/>
              <a:t>ядрі</a:t>
            </a:r>
            <a:r>
              <a:rPr lang="ru-RU" sz="3200" dirty="0" smtClean="0"/>
              <a:t> </a:t>
            </a:r>
            <a:r>
              <a:rPr lang="ru-RU" sz="3200" dirty="0" err="1" smtClean="0"/>
              <a:t>клітин</a:t>
            </a:r>
            <a:r>
              <a:rPr lang="ru-RU" sz="3200" dirty="0" smtClean="0"/>
              <a:t> </a:t>
            </a:r>
            <a:r>
              <a:rPr lang="ru-RU" sz="3200" dirty="0" err="1" smtClean="0"/>
              <a:t>є</a:t>
            </a:r>
            <a:r>
              <a:rPr lang="ru-RU" sz="3200" dirty="0" smtClean="0"/>
              <a:t> </a:t>
            </a:r>
            <a:r>
              <a:rPr lang="ru-RU" sz="3200" b="1" i="1" dirty="0" err="1" smtClean="0"/>
              <a:t>нуклеосомний</a:t>
            </a:r>
            <a:r>
              <a:rPr lang="ru-RU" sz="3200" b="1" i="1" dirty="0" smtClean="0"/>
              <a:t>,  </a:t>
            </a:r>
            <a:r>
              <a:rPr lang="ru-RU" sz="3200" b="1" i="1" dirty="0" err="1" smtClean="0"/>
              <a:t>нуклеомерний</a:t>
            </a:r>
            <a:r>
              <a:rPr lang="ru-RU" sz="3200" b="1" i="1" dirty="0" smtClean="0"/>
              <a:t>, </a:t>
            </a:r>
            <a:r>
              <a:rPr lang="ru-RU" sz="3200" b="1" i="1" dirty="0" err="1" smtClean="0"/>
              <a:t>хромомерний</a:t>
            </a:r>
            <a:r>
              <a:rPr lang="ru-RU" sz="3200" b="1" i="1" dirty="0" smtClean="0"/>
              <a:t>, </a:t>
            </a:r>
            <a:r>
              <a:rPr lang="ru-RU" sz="3200" b="1" i="1" dirty="0" err="1" smtClean="0"/>
              <a:t>хроматидний</a:t>
            </a:r>
            <a:r>
              <a:rPr lang="ru-RU" sz="3200" b="1" i="1" dirty="0" smtClean="0"/>
              <a:t> та </a:t>
            </a:r>
            <a:r>
              <a:rPr lang="ru-RU" sz="3200" b="1" i="1" dirty="0" err="1" smtClean="0"/>
              <a:t>хромосомний</a:t>
            </a:r>
            <a:r>
              <a:rPr lang="ru-RU" b="1" i="1" dirty="0" smtClean="0"/>
              <a:t>.</a:t>
            </a:r>
          </a:p>
          <a:p>
            <a:pPr algn="just"/>
            <a:endParaRPr lang="uk-UA" i="1" dirty="0" smtClean="0"/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793" y="0"/>
            <a:ext cx="9222793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751344"/>
            <a:ext cx="40324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/>
              <a:t>Хромосомний</a:t>
            </a:r>
            <a:r>
              <a:rPr lang="ru-RU" dirty="0" smtClean="0"/>
              <a:t> </a:t>
            </a: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організації</a:t>
            </a:r>
            <a:r>
              <a:rPr lang="ru-RU" dirty="0" smtClean="0"/>
              <a:t> хроматину </a:t>
            </a:r>
            <a:r>
              <a:rPr lang="ru-RU" dirty="0" err="1" smtClean="0"/>
              <a:t>виникає</a:t>
            </a:r>
            <a:r>
              <a:rPr lang="ru-RU" dirty="0" smtClean="0"/>
              <a:t> </a:t>
            </a:r>
            <a:r>
              <a:rPr lang="ru-RU" dirty="0" err="1" smtClean="0"/>
              <a:t>безпосередньо</a:t>
            </a:r>
            <a:r>
              <a:rPr lang="ru-RU" dirty="0" smtClean="0"/>
              <a:t> перед </a:t>
            </a:r>
            <a:r>
              <a:rPr lang="ru-RU" dirty="0" err="1" smtClean="0"/>
              <a:t>поділом</a:t>
            </a:r>
            <a:r>
              <a:rPr lang="ru-RU" dirty="0" smtClean="0"/>
              <a:t> </a:t>
            </a:r>
            <a:r>
              <a:rPr lang="ru-RU" dirty="0" err="1" smtClean="0"/>
              <a:t>клітин</a:t>
            </a:r>
            <a:r>
              <a:rPr lang="ru-RU" dirty="0" smtClean="0"/>
              <a:t>. </a:t>
            </a:r>
            <a:r>
              <a:rPr lang="ru-RU" dirty="0" err="1" smtClean="0"/>
              <a:t>Формуються</a:t>
            </a:r>
            <a:r>
              <a:rPr lang="ru-RU" dirty="0" smtClean="0"/>
              <a:t> </a:t>
            </a:r>
            <a:r>
              <a:rPr lang="ru-RU" dirty="0" err="1" smtClean="0"/>
              <a:t>однохроматидні</a:t>
            </a:r>
            <a:r>
              <a:rPr lang="ru-RU" dirty="0" smtClean="0"/>
              <a:t> </a:t>
            </a:r>
            <a:r>
              <a:rPr lang="ru-RU" dirty="0" err="1" smtClean="0"/>
              <a:t>хромосоми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реплікації</a:t>
            </a:r>
            <a:r>
              <a:rPr lang="ru-RU" dirty="0" smtClean="0"/>
              <a:t> ДНК </a:t>
            </a:r>
            <a:r>
              <a:rPr lang="ru-RU" dirty="0" err="1" smtClean="0"/>
              <a:t>стають</a:t>
            </a:r>
            <a:r>
              <a:rPr lang="ru-RU" dirty="0" smtClean="0"/>
              <a:t> </a:t>
            </a:r>
            <a:r>
              <a:rPr lang="ru-RU" dirty="0" err="1" smtClean="0"/>
              <a:t>двохроматидними</a:t>
            </a:r>
            <a:r>
              <a:rPr lang="ru-RU" dirty="0" smtClean="0"/>
              <a:t>. Перед </a:t>
            </a:r>
            <a:r>
              <a:rPr lang="ru-RU" dirty="0" err="1" smtClean="0"/>
              <a:t>поділом</a:t>
            </a:r>
            <a:r>
              <a:rPr lang="ru-RU" dirty="0" smtClean="0"/>
              <a:t> у </a:t>
            </a:r>
            <a:r>
              <a:rPr lang="ru-RU" dirty="0" err="1" smtClean="0"/>
              <a:t>клітинах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</a:t>
            </a:r>
            <a:r>
              <a:rPr lang="ru-RU" dirty="0" err="1" smtClean="0"/>
              <a:t>міститься</a:t>
            </a:r>
            <a:r>
              <a:rPr lang="ru-RU" dirty="0" smtClean="0"/>
              <a:t> 46 </a:t>
            </a:r>
            <a:r>
              <a:rPr lang="ru-RU" dirty="0" err="1" smtClean="0"/>
              <a:t>двохроматидних</a:t>
            </a:r>
            <a:r>
              <a:rPr lang="ru-RU" dirty="0" smtClean="0"/>
              <a:t> хромосом. </a:t>
            </a:r>
            <a:r>
              <a:rPr lang="ru-RU" i="1" dirty="0" err="1" smtClean="0"/>
              <a:t>Хроматиди</a:t>
            </a:r>
            <a:r>
              <a:rPr lang="ru-RU" i="1" dirty="0" smtClean="0"/>
              <a:t> (1) </a:t>
            </a:r>
            <a:r>
              <a:rPr lang="ru-RU" i="1" dirty="0" err="1" smtClean="0"/>
              <a:t>поєднуються</a:t>
            </a:r>
            <a:r>
              <a:rPr lang="ru-RU" i="1" dirty="0" smtClean="0"/>
              <a:t> в </a:t>
            </a:r>
            <a:r>
              <a:rPr lang="ru-RU" i="1" dirty="0" err="1" smtClean="0"/>
              <a:t>ділянці</a:t>
            </a:r>
            <a:r>
              <a:rPr lang="ru-RU" i="1" dirty="0" smtClean="0"/>
              <a:t> </a:t>
            </a:r>
            <a:r>
              <a:rPr lang="ru-RU" dirty="0" err="1" smtClean="0"/>
              <a:t>первинної</a:t>
            </a:r>
            <a:r>
              <a:rPr lang="ru-RU" dirty="0" smtClean="0"/>
              <a:t> перетяжки, де </a:t>
            </a:r>
            <a:r>
              <a:rPr lang="ru-RU" dirty="0" err="1" smtClean="0"/>
              <a:t>розташована</a:t>
            </a:r>
            <a:r>
              <a:rPr lang="ru-RU" dirty="0" smtClean="0"/>
              <a:t> </a:t>
            </a:r>
            <a:r>
              <a:rPr lang="ru-RU" i="1" dirty="0" err="1" smtClean="0"/>
              <a:t>центромера</a:t>
            </a:r>
            <a:r>
              <a:rPr lang="ru-RU" i="1" dirty="0" smtClean="0"/>
              <a:t> </a:t>
            </a:r>
            <a:r>
              <a:rPr lang="ru-RU" dirty="0" smtClean="0"/>
              <a:t>(2) – невелика </a:t>
            </a:r>
            <a:r>
              <a:rPr lang="ru-RU" dirty="0" err="1" smtClean="0"/>
              <a:t>ділянка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поділяє</a:t>
            </a:r>
            <a:r>
              <a:rPr lang="ru-RU" dirty="0" smtClean="0"/>
              <a:t> хромосому на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частини</a:t>
            </a:r>
            <a:r>
              <a:rPr lang="ru-RU" dirty="0" smtClean="0"/>
              <a:t>, </a:t>
            </a:r>
            <a:r>
              <a:rPr lang="ru-RU" dirty="0" err="1" smtClean="0"/>
              <a:t>утворюючи</a:t>
            </a:r>
            <a:r>
              <a:rPr lang="ru-RU" dirty="0" smtClean="0"/>
              <a:t> при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i="1" dirty="0" err="1" smtClean="0"/>
              <a:t>довге</a:t>
            </a:r>
            <a:r>
              <a:rPr lang="ru-RU" i="1" dirty="0" smtClean="0"/>
              <a:t> плече (4)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коротке</a:t>
            </a:r>
            <a:r>
              <a:rPr lang="ru-RU" i="1" dirty="0" smtClean="0"/>
              <a:t> плече (3) </a:t>
            </a:r>
            <a:r>
              <a:rPr lang="ru-RU" i="1" dirty="0" err="1" smtClean="0"/>
              <a:t>з</a:t>
            </a:r>
            <a:r>
              <a:rPr lang="ru-RU" i="1" dirty="0" smtClean="0"/>
              <a:t> </a:t>
            </a:r>
            <a:r>
              <a:rPr lang="ru-RU" i="1" dirty="0" err="1" smtClean="0"/>
              <a:t>теломерами</a:t>
            </a:r>
            <a:r>
              <a:rPr lang="ru-RU" i="1" dirty="0" smtClean="0"/>
              <a:t> (5)</a:t>
            </a:r>
            <a:endParaRPr lang="ru-RU" dirty="0"/>
          </a:p>
        </p:txBody>
      </p:sp>
      <p:pic>
        <p:nvPicPr>
          <p:cNvPr id="3074" name="Picture 2" descr="Хромосома — Вікіпеді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0938" y="908720"/>
            <a:ext cx="3856006" cy="475252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4048" y="5733256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Схема </a:t>
            </a:r>
            <a:r>
              <a:rPr lang="ru-RU" dirty="0" err="1" smtClean="0"/>
              <a:t>будови</a:t>
            </a:r>
            <a:endParaRPr lang="ru-RU" dirty="0" smtClean="0"/>
          </a:p>
          <a:p>
            <a:pPr algn="ctr"/>
            <a:r>
              <a:rPr lang="ru-RU" dirty="0" err="1" smtClean="0"/>
              <a:t>мітотичної</a:t>
            </a:r>
            <a:r>
              <a:rPr lang="ru-RU" dirty="0" smtClean="0"/>
              <a:t> </a:t>
            </a:r>
            <a:r>
              <a:rPr lang="ru-RU" dirty="0" err="1" smtClean="0"/>
              <a:t>хромосоми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92080" y="5157192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40</TotalTime>
  <Words>536</Words>
  <Application>Microsoft Office PowerPoint</Application>
  <PresentationFormat>Экран (4:3)</PresentationFormat>
  <Paragraphs>40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Городская</vt:lpstr>
      <vt:lpstr>КАРІОТИП ЛЮДИНИ. ХРОМОСОМНИЙ АНАЛІЗ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КАРІОТИП ЛЮДИНИ. ХРОМОСОМНИЙ АНАЛІЗ</dc:title>
  <dc:creator>admin</dc:creator>
  <cp:lastModifiedBy>Lenovo</cp:lastModifiedBy>
  <cp:revision>9</cp:revision>
  <dcterms:created xsi:type="dcterms:W3CDTF">2021-03-28T14:10:27Z</dcterms:created>
  <dcterms:modified xsi:type="dcterms:W3CDTF">2024-01-15T16:16:33Z</dcterms:modified>
</cp:coreProperties>
</file>