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-672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64BD2A-EB58-409C-9F2A-E4FE75F4AA81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826B6-2FC7-45F4-AF4E-CA24B4A2D4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99920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826B6-2FC7-45F4-AF4E-CA24B4A2D40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0675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89CA-4386-47C4-9650-D1793E65C3BC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9936C-9FD5-4A96-AF76-1D7E4E6D5CC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97141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89CA-4386-47C4-9650-D1793E65C3BC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9936C-9FD5-4A96-AF76-1D7E4E6D5C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4889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89CA-4386-47C4-9650-D1793E65C3BC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9936C-9FD5-4A96-AF76-1D7E4E6D5C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39972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89CA-4386-47C4-9650-D1793E65C3BC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9936C-9FD5-4A96-AF76-1D7E4E6D5C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094655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89CA-4386-47C4-9650-D1793E65C3BC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9936C-9FD5-4A96-AF76-1D7E4E6D5C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12686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89CA-4386-47C4-9650-D1793E65C3BC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9936C-9FD5-4A96-AF76-1D7E4E6D5C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493081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89CA-4386-47C4-9650-D1793E65C3BC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9936C-9FD5-4A96-AF76-1D7E4E6D5C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9768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89CA-4386-47C4-9650-D1793E65C3BC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9936C-9FD5-4A96-AF76-1D7E4E6D5C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24919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89CA-4386-47C4-9650-D1793E65C3BC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9936C-9FD5-4A96-AF76-1D7E4E6D5C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03172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89CA-4386-47C4-9650-D1793E65C3BC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9936C-9FD5-4A96-AF76-1D7E4E6D5C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81885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89CA-4386-47C4-9650-D1793E65C3BC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9936C-9FD5-4A96-AF76-1D7E4E6D5C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80023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89CA-4386-47C4-9650-D1793E65C3BC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9936C-9FD5-4A96-AF76-1D7E4E6D5C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2664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89CA-4386-47C4-9650-D1793E65C3BC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9936C-9FD5-4A96-AF76-1D7E4E6D5C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0618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89CA-4386-47C4-9650-D1793E65C3BC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9936C-9FD5-4A96-AF76-1D7E4E6D5C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2713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89CA-4386-47C4-9650-D1793E65C3BC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9936C-9FD5-4A96-AF76-1D7E4E6D5C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93241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89CA-4386-47C4-9650-D1793E65C3BC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9936C-9FD5-4A96-AF76-1D7E4E6D5C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60158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89CA-4386-47C4-9650-D1793E65C3BC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9936C-9FD5-4A96-AF76-1D7E4E6D5C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6172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0AE89CA-4386-47C4-9650-D1793E65C3BC}" type="datetimeFigureOut">
              <a:rPr lang="en-US" smtClean="0"/>
              <a:pPr/>
              <a:t>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E89936C-9FD5-4A96-AF76-1D7E4E6D5C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113820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i-franko.name/uk/Transl/1915/AncientRoma.html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hyperlink" Target="https://www.i-franko.name/uk/Folklore/1901/GalRusProverbs.html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hyperlink" Target="https://www.i-franko.name/uk/History/ZhyttjaIvanaFedorovycha.html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hyperlink" Target="https://www.i-franko.name/uk/Poems/Mojsej.html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i-franko.name/uk/Prose/BoryslavSmijetsja.html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838104" y="1896656"/>
            <a:ext cx="8667606" cy="1711037"/>
          </a:xfrm>
        </p:spPr>
        <p:txBody>
          <a:bodyPr>
            <a:noAutofit/>
          </a:bodyPr>
          <a:lstStyle/>
          <a:p>
            <a:r>
              <a:rPr lang="uk-UA" sz="95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Іван </a:t>
            </a:r>
            <a:br>
              <a:rPr lang="uk-UA" sz="95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uk-UA" sz="9500" b="1" i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Франко</a:t>
            </a:r>
            <a:endParaRPr lang="en-US" sz="9500" b="1" i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042708" y="4827973"/>
            <a:ext cx="3573030" cy="1337732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uk-UA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іографія письменника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цікаві факти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2268" y="471587"/>
            <a:ext cx="4413467" cy="590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5428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8145" y="1435741"/>
            <a:ext cx="7523019" cy="4718243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твори давньої вавілонської поезії, давньоіндійської, давньоарабської, давньогрецької літератур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із нових літератур маємо його переклади з німецької («Фауст» Й. В. Гете, 1882), французької, англійської, польської, італійської літератур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великий </a:t>
            </a:r>
            <a:r>
              <a:rPr lang="uk-UA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 tooltip="Історія давнього Риму"/>
              </a:rPr>
              <a:t>цикл перекладів</a:t>
            </a:r>
            <a:r>
              <a:rPr lang="uk-UA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з істориків давнього Риму, над яким поет працював в останній рік свого життя (серпень 1915 – березень 1916 рр.)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перекладав також українські народні пісні німецькою мовою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науково-популярні праці різноманітної тематики (1870-80-і рр.), які він вважав корисними для освіти українського народу</a:t>
            </a:r>
            <a:endParaRPr lang="uk-UA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1002867" y="173181"/>
            <a:ext cx="8515206" cy="1046019"/>
          </a:xfrm>
        </p:spPr>
        <p:txBody>
          <a:bodyPr>
            <a:normAutofit fontScale="90000"/>
          </a:bodyPr>
          <a:lstStyle/>
          <a:p>
            <a:r>
              <a:rPr lang="uk-UA" sz="54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Іван  Франко </a:t>
            </a:r>
            <a:r>
              <a:rPr lang="uk-UA" sz="48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-  </a:t>
            </a:r>
            <a:r>
              <a:rPr lang="uk-UA" sz="5300" b="1" i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перекладач</a:t>
            </a:r>
            <a:endParaRPr lang="en-US" sz="5300" b="1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3999" y="1514507"/>
            <a:ext cx="2451302" cy="348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7680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56781" y="1428318"/>
            <a:ext cx="6400800" cy="3269672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перша публікація народної казки в його записі з’явилась в 1876 р.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найважливішими його здобутками на цьому полі були «</a:t>
            </a:r>
            <a:r>
              <a:rPr lang="uk-UA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 tooltip="Галицько-руські народні приповідки"/>
              </a:rPr>
              <a:t>Галицько-руські народні приповідки</a:t>
            </a:r>
            <a:r>
              <a:rPr lang="uk-UA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(1901 – 1910 рр., тт. 1 – 3) та «Студії над українськими народними піснями» 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1907 – 1915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рр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.).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1880466" y="382299"/>
            <a:ext cx="9138660" cy="1046019"/>
          </a:xfrm>
        </p:spPr>
        <p:txBody>
          <a:bodyPr>
            <a:normAutofit fontScale="90000"/>
          </a:bodyPr>
          <a:lstStyle/>
          <a:p>
            <a:r>
              <a:rPr lang="uk-UA" sz="54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Іван  Франко </a:t>
            </a:r>
            <a:r>
              <a:rPr lang="uk-UA" sz="48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-  </a:t>
            </a:r>
            <a:r>
              <a:rPr lang="uk-UA" sz="5300" b="1" i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фольклорист</a:t>
            </a:r>
            <a:endParaRPr lang="en-US" sz="5300" b="1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57581" y="-16977879"/>
            <a:ext cx="9628958" cy="136203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/>
          <a:srcRect r="81409"/>
          <a:stretch/>
        </p:blipFill>
        <p:spPr>
          <a:xfrm>
            <a:off x="0" y="0"/>
            <a:ext cx="900113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/>
          <a:srcRect l="94000"/>
          <a:stretch/>
        </p:blipFill>
        <p:spPr>
          <a:xfrm>
            <a:off x="11901487" y="0"/>
            <a:ext cx="290513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15501" y="4378259"/>
            <a:ext cx="1600199" cy="22130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574581" y="4336167"/>
            <a:ext cx="1718629" cy="21638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23429" y="4378259"/>
            <a:ext cx="1537167" cy="21217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313972" y="4426790"/>
            <a:ext cx="1484343" cy="211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5796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97383" y="1058113"/>
            <a:ext cx="8193376" cy="4171099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/>
              <a:t> </a:t>
            </a:r>
            <a:r>
              <a:rPr lang="uk-UA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роботи з історії літератури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Роботи з історії відбилися у працях «</a:t>
            </a:r>
            <a:r>
              <a:rPr lang="uk-UA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 tooltip="Життя Івана Федоровича і його часи"/>
              </a:rPr>
              <a:t>Життя Івана Федоровича і його часи</a:t>
            </a:r>
            <a:r>
              <a:rPr lang="uk-UA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(1884), «Грималівський ключ в 1800 р.» (1900), «Громадські шпихліри в Галичині 1784 – 1840 рр.» (1907)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дрібні статті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uk-UA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роботи з соціології</a:t>
            </a:r>
          </a:p>
          <a:p>
            <a:pPr algn="ctr"/>
            <a:r>
              <a:rPr lang="uk-UA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Франко провадив також значну науково-організаційну роботу як голова філологічної секції Наукового товариста ім. Шевченка та редактор видань цієї секції</a:t>
            </a:r>
          </a:p>
          <a:p>
            <a:endParaRPr lang="en-US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053340" y="12094"/>
            <a:ext cx="9138660" cy="104601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sz="54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Іван  Франко </a:t>
            </a:r>
            <a:r>
              <a:rPr lang="uk-UA" sz="48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-  </a:t>
            </a:r>
            <a:r>
              <a:rPr lang="uk-UA" sz="5300" b="1" i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науковець</a:t>
            </a:r>
            <a:endParaRPr lang="en-US" sz="5300" b="1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8148" y="469294"/>
            <a:ext cx="2305662" cy="36870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1454" y="4572882"/>
            <a:ext cx="1552233" cy="20218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/>
          <a:srcRect r="47231"/>
          <a:stretch/>
        </p:blipFill>
        <p:spPr>
          <a:xfrm>
            <a:off x="3542228" y="4526095"/>
            <a:ext cx="1689983" cy="19863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652332" y="4320181"/>
            <a:ext cx="1431304" cy="21922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47412" y="4490579"/>
            <a:ext cx="1516413" cy="202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3897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2196" y="252679"/>
            <a:ext cx="3332834" cy="1972074"/>
          </a:xfrm>
        </p:spPr>
        <p:txBody>
          <a:bodyPr>
            <a:noAutofit/>
          </a:bodyPr>
          <a:lstStyle/>
          <a:p>
            <a:r>
              <a:rPr lang="uk-UA" sz="66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Цікаві  </a:t>
            </a:r>
            <a:br>
              <a:rPr lang="uk-UA" sz="66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uk-UA" sz="66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факти</a:t>
            </a:r>
            <a:endParaRPr lang="en-US" sz="66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091" y="2432571"/>
            <a:ext cx="10972800" cy="4425429"/>
          </a:xfrm>
        </p:spPr>
        <p:txBody>
          <a:bodyPr>
            <a:noAutofit/>
          </a:bodyPr>
          <a:lstStyle/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ерший </a:t>
            </a:r>
            <a:r>
              <a:rPr lang="uk-UA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вірш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письменника називалося «Великдень року тисяча вісімсот сімдесят один» і був присвячений пам'яті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батька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Якову Франку, </a:t>
            </a:r>
            <a:r>
              <a:rPr lang="uk-UA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який помер в пасхальну суботу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1865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uk-UA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снідати Іван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Франко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любив </a:t>
            </a:r>
            <a:r>
              <a:rPr lang="uk-UA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кавою з булкою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uk-UA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обід зазвичай їв квашені овочі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легкий суп з </a:t>
            </a:r>
            <a:r>
              <a:rPr lang="uk-UA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додаванням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квасу, </a:t>
            </a:r>
            <a:r>
              <a:rPr lang="uk-UA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грибів чи кропиви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uk-UA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ніколи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палив, </a:t>
            </a:r>
            <a:r>
              <a:rPr lang="uk-UA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дуже полюбляв ганяти  на велосипеді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uk-UA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рибу міг ловити навіть голими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руками</a:t>
            </a:r>
            <a:endParaRPr lang="uk-UA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uk-UA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Іван Якович переклав українською мовою твори близько 200 авторів з 14 мов і 37 національних літерату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lang="uk-UA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ерша </a:t>
            </a:r>
            <a:r>
              <a:rPr lang="uk-UA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публікація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uk-UA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Народні пісні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uk-UA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була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надрукована в журналі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Друг» за підписом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Джеджалик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uk-UA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поєднав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сорочку з </a:t>
            </a:r>
            <a:r>
              <a:rPr lang="uk-UA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українським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орнаментом </a:t>
            </a:r>
            <a:r>
              <a:rPr lang="uk-UA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із європейським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костюмом</a:t>
            </a:r>
            <a:endParaRPr lang="uk-UA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uk-UA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Каменяр зображений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20-гривневій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купюрі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4181" y="252679"/>
            <a:ext cx="6175401" cy="191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5134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3565" y="124691"/>
            <a:ext cx="10390908" cy="2147453"/>
          </a:xfrm>
        </p:spPr>
        <p:txBody>
          <a:bodyPr>
            <a:normAutofit fontScale="90000"/>
          </a:bodyPr>
          <a:lstStyle/>
          <a:p>
            <a:r>
              <a:rPr lang="uk-UA" sz="66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        Неймовірне!!!</a:t>
            </a:r>
            <a:br>
              <a:rPr lang="uk-UA" sz="66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uk-UA" sz="4000" b="1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 Івана Франка було </a:t>
            </a:r>
            <a:r>
              <a:rPr lang="uk-UA" sz="7200" b="1" i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r>
              <a:rPr lang="uk-UA" sz="4000" b="1" i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4000" b="1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псевдонімів</a:t>
            </a:r>
            <a:endParaRPr lang="en-US" sz="40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8255" y="2472267"/>
            <a:ext cx="10446327" cy="3928533"/>
          </a:xfrm>
        </p:spPr>
        <p:txBody>
          <a:bodyPr>
            <a:normAutofit lnSpcReduction="10000"/>
          </a:bodyPr>
          <a:lstStyle/>
          <a:p>
            <a:pPr lvl="0"/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Джеджалик				Іван Живий							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Марко-В-</a:t>
            </a:r>
            <a:r>
              <a:rPr lang="uk-UA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</a:p>
          <a:p>
            <a:pPr lvl="0"/>
            <a:r>
              <a:rPr lang="uk-UA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Живий					Не-Теофраст						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uk-UA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Ів. Фр.</a:t>
            </a:r>
          </a:p>
          <a:p>
            <a:pPr lvl="0"/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Брут </a:t>
            </a:r>
            <a:r>
              <a:rPr lang="uk-UA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Хома				Один з молодіжи					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Iw.Fr.</a:t>
            </a:r>
            <a:endParaRPr lang="uk-UA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Мирон					Один з </a:t>
            </a:r>
            <a:r>
              <a:rPr lang="uk-UA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русинів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міста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Львова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uk-UA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Ккк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ru-RU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Марко						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severus</a:t>
            </a:r>
            <a:r>
              <a:rPr lang="uk-UA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Не-Давид</a:t>
            </a:r>
            <a:endParaRPr lang="ru-RU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Кремінь					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Vivus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uk-U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										Non severus</a:t>
            </a:r>
            <a:endParaRPr lang="uk-UA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Руслан					Мирон Сторож							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Vivus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  <a:p>
            <a:pPr lvl="0"/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Невідомий				Мирон Ковалишин						І.Ф. та </a:t>
            </a:r>
            <a:r>
              <a:rPr lang="ru-RU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інші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965429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7928" y="277091"/>
            <a:ext cx="11182156" cy="628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6534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2" y="228600"/>
            <a:ext cx="8001000" cy="1143000"/>
          </a:xfrm>
        </p:spPr>
        <p:txBody>
          <a:bodyPr>
            <a:noAutofit/>
          </a:bodyPr>
          <a:lstStyle/>
          <a:p>
            <a:r>
              <a:rPr lang="uk-UA" sz="7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uk-UA" sz="7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uk-UA" sz="72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60 років життя </a:t>
            </a:r>
            <a:endParaRPr lang="en-US" sz="72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78176" y="1136073"/>
            <a:ext cx="10427133" cy="2937164"/>
          </a:xfrm>
        </p:spPr>
        <p:txBody>
          <a:bodyPr>
            <a:normAutofit/>
          </a:bodyPr>
          <a:lstStyle/>
          <a:p>
            <a:endParaRPr lang="uk-UA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Шлях</a:t>
            </a:r>
            <a:r>
              <a:rPr lang="uk-UA" dirty="0" smtClean="0"/>
              <a:t> </a:t>
            </a:r>
            <a:r>
              <a:rPr lang="uk-UA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 сина сільського коваля до видатного письменника,</a:t>
            </a:r>
          </a:p>
          <a:p>
            <a:r>
              <a:rPr lang="uk-UA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один із будівничих нової української нації.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6365" y="1269227"/>
            <a:ext cx="109589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6000" cap="all" dirty="0" smtClean="0">
                <a:ln w="3175" cmpd="sng">
                  <a:noFill/>
                </a:ln>
                <a:solidFill>
                  <a:srgbClr val="002060"/>
                </a:solidFill>
                <a:latin typeface="Monotype Corsiva" panose="03010101010201010101" pitchFamily="66" charset="0"/>
                <a:ea typeface="+mj-ea"/>
                <a:cs typeface="+mj-cs"/>
              </a:rPr>
              <a:t>Івана   Яковича   Франка </a:t>
            </a:r>
            <a:endParaRPr lang="en-US" sz="6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6365" y="3812595"/>
            <a:ext cx="3893127" cy="26108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4712" y="3833703"/>
            <a:ext cx="4000500" cy="25603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50036" y="2991360"/>
            <a:ext cx="2887084" cy="337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4404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8866" y="401782"/>
            <a:ext cx="8534401" cy="3553909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поет, </a:t>
            </a:r>
            <a:r>
              <a:rPr 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драматург, </a:t>
            </a:r>
            <a:r>
              <a:rPr lang="uk-UA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вчений, прозаїк, філософ, фольклорист, історик, соціолог, економіст, журналіст, перекладач, етнограф, громадсько-політичний діяч</a:t>
            </a:r>
            <a:r>
              <a:rPr lang="uk-UA" dirty="0" smtClean="0">
                <a:solidFill>
                  <a:srgbClr val="002060"/>
                </a:solidFill>
              </a:rPr>
              <a:t> </a:t>
            </a:r>
            <a:endParaRPr lang="uk-UA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84908" y="4232563"/>
            <a:ext cx="10848109" cy="1932709"/>
          </a:xfrm>
        </p:spPr>
        <p:txBody>
          <a:bodyPr/>
          <a:lstStyle/>
          <a:p>
            <a:pPr algn="ctr"/>
            <a:r>
              <a:rPr lang="uk-UA" sz="20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Вже у </a:t>
            </a:r>
            <a:r>
              <a:rPr lang="uk-UA" sz="20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uk-UA" sz="20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років зовсім юний Іван Франко почав вільно читати та вже писав німецькою та польською мовами.</a:t>
            </a:r>
          </a:p>
          <a:p>
            <a:pPr algn="ctr"/>
            <a:endParaRPr lang="uk-UA" sz="2000" b="1" i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sz="20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Перші уроки рідної української мови давав йому дядько - Павло Кульчицький.</a:t>
            </a:r>
          </a:p>
          <a:p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3206" y="309029"/>
            <a:ext cx="2349296" cy="37394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/>
          <a:srcRect b="71013"/>
          <a:stretch/>
        </p:blipFill>
        <p:spPr>
          <a:xfrm>
            <a:off x="7887851" y="6082236"/>
            <a:ext cx="4304149" cy="7740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83702" y="6083741"/>
            <a:ext cx="4304149" cy="7742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/>
          <a:srcRect l="14271"/>
          <a:stretch/>
        </p:blipFill>
        <p:spPr>
          <a:xfrm>
            <a:off x="0" y="6083741"/>
            <a:ext cx="3689929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1240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4801" y="3433014"/>
            <a:ext cx="5536478" cy="838200"/>
          </a:xfrm>
        </p:spPr>
        <p:txBody>
          <a:bodyPr>
            <a:normAutofit/>
          </a:bodyPr>
          <a:lstStyle/>
          <a:p>
            <a:r>
              <a:rPr lang="uk-UA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Будинок головної міської школи в Дрогобичі, </a:t>
            </a:r>
          </a:p>
          <a:p>
            <a:r>
              <a:rPr lang="uk-UA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 вчився І. Франко у 1864 - 1867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b="26979"/>
          <a:stretch/>
        </p:blipFill>
        <p:spPr>
          <a:xfrm>
            <a:off x="304801" y="563117"/>
            <a:ext cx="5240286" cy="2869897"/>
          </a:xfrm>
          <a:prstGeom prst="rect">
            <a:avLst/>
          </a:prstGeom>
        </p:spPr>
      </p:pic>
      <p:sp>
        <p:nvSpPr>
          <p:cNvPr id="5" name="Текст 2"/>
          <p:cNvSpPr txBox="1">
            <a:spLocks/>
          </p:cNvSpPr>
          <p:nvPr/>
        </p:nvSpPr>
        <p:spPr>
          <a:xfrm>
            <a:off x="180110" y="4381500"/>
            <a:ext cx="11596254" cy="21717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Іванові довелося жити у далекої родички, яка мала столярну майстерню. Саме тому Франко частенько ночував то в різноманітних скринях, то в новеньких трунах. </a:t>
            </a:r>
          </a:p>
          <a:p>
            <a:pPr algn="ctr"/>
            <a:endParaRPr lang="uk-UA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Вчителі були у захваті від здібностей хлопчика. Всі пророкували йому блискуче майбутнє, не виключали ще тоді й посаду професора університету.</a:t>
            </a:r>
            <a:endParaRPr lang="uk-UA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52346" y="533401"/>
            <a:ext cx="4278890" cy="2899614"/>
          </a:xfrm>
          <a:prstGeom prst="rect">
            <a:avLst/>
          </a:prstGeom>
        </p:spPr>
      </p:pic>
      <p:sp>
        <p:nvSpPr>
          <p:cNvPr id="9" name="Текст 2"/>
          <p:cNvSpPr txBox="1">
            <a:spLocks/>
          </p:cNvSpPr>
          <p:nvPr/>
        </p:nvSpPr>
        <p:spPr>
          <a:xfrm>
            <a:off x="6948538" y="3433014"/>
            <a:ext cx="3982698" cy="4324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uk-UA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старий  Дрогобич </a:t>
            </a:r>
          </a:p>
        </p:txBody>
      </p:sp>
    </p:spTree>
    <p:extLst>
      <p:ext uri="{BB962C8B-B14F-4D97-AF65-F5344CB8AC3E}">
        <p14:creationId xmlns:p14="http://schemas.microsoft.com/office/powerpoint/2010/main" xmlns="" val="1719728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4103" y="1031394"/>
            <a:ext cx="6400800" cy="5535660"/>
          </a:xfrm>
        </p:spPr>
        <p:txBody>
          <a:bodyPr>
            <a:normAutofit/>
          </a:bodyPr>
          <a:lstStyle/>
          <a:p>
            <a:r>
              <a:rPr lang="uk-UA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1875 році закінчив </a:t>
            </a:r>
          </a:p>
          <a:p>
            <a:r>
              <a:rPr lang="uk-UA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Дрогобицьку гімназію </a:t>
            </a:r>
          </a:p>
          <a:p>
            <a:r>
              <a:rPr lang="uk-UA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 похвальним свідоцтвом. </a:t>
            </a:r>
          </a:p>
          <a:p>
            <a:endParaRPr lang="uk-UA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Вступив до Львівського університету на філософський факультет.</a:t>
            </a:r>
          </a:p>
          <a:p>
            <a:r>
              <a:rPr lang="uk-UA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Там він вивчав та цікавився класичною українською мовою та філологією.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4492" y="491067"/>
            <a:ext cx="7046912" cy="22798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16821" y="3529012"/>
            <a:ext cx="5894322" cy="280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9449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19937" y="0"/>
            <a:ext cx="10690370" cy="1371602"/>
          </a:xfrm>
        </p:spPr>
        <p:txBody>
          <a:bodyPr>
            <a:normAutofit/>
          </a:bodyPr>
          <a:lstStyle/>
          <a:p>
            <a:r>
              <a:rPr lang="uk-UA" sz="60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Літературний   спадок</a:t>
            </a:r>
            <a:endParaRPr lang="en-US" sz="60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36618" y="1510145"/>
            <a:ext cx="9698181" cy="5015346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своє життя Іван Франко написав </a:t>
            </a:r>
            <a:r>
              <a:rPr lang="uk-UA" sz="2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понад 6000 </a:t>
            </a:r>
            <a:r>
              <a:rPr lang="uk-UA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творів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перша поетична збірка Івана Франка називалася «Балади і оповідання», яка побачила світ у Львові, у 1876 році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його творчий доробок написаний українською, німецькою, польською, болгарською мовами (володів 14 мовами)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каменяр залишив кілька тисяч творів загальним обсягом понад 100 томів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всього за життя Франка окремими книгами з'явилося понад 220 видань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більш ніж 60 збірок його оригінальних і перекладних творів різних жанрів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uk-UA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27374" r="27050"/>
          <a:stretch/>
        </p:blipFill>
        <p:spPr>
          <a:xfrm>
            <a:off x="0" y="0"/>
            <a:ext cx="1371599" cy="4267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b="39616"/>
          <a:stretch/>
        </p:blipFill>
        <p:spPr>
          <a:xfrm>
            <a:off x="0" y="4267200"/>
            <a:ext cx="1371719" cy="257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1774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7522" y="349572"/>
            <a:ext cx="7074334" cy="1069110"/>
          </a:xfrm>
        </p:spPr>
        <p:txBody>
          <a:bodyPr>
            <a:normAutofit/>
          </a:bodyPr>
          <a:lstStyle/>
          <a:p>
            <a:r>
              <a:rPr lang="uk-UA" sz="54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Іван  Франко </a:t>
            </a:r>
            <a:r>
              <a:rPr lang="uk-UA" sz="48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-   </a:t>
            </a:r>
            <a:r>
              <a:rPr lang="uk-UA" sz="4800" b="1" i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поет</a:t>
            </a:r>
            <a:endParaRPr lang="en-US" sz="4800" b="1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953115" y="1280136"/>
            <a:ext cx="8534400" cy="4304145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uk-UA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Франко вперше виступив як поет в 1874 році і писав вірші аж до кінця свого життя, до 1916 р.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вершиною поетичної творчості Франка є поема «</a:t>
            </a:r>
            <a:r>
              <a:rPr lang="uk-UA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 tooltip="Мойсей"/>
              </a:rPr>
              <a:t>Мойсей</a:t>
            </a:r>
            <a:r>
              <a:rPr lang="uk-UA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(1905), в якій на біблійному сюжеті дана алегорична картина піднесення українського народу на боротьбу за незалежність</a:t>
            </a:r>
            <a:endParaRPr lang="uk-UA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242" y="349572"/>
            <a:ext cx="2011449" cy="32016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0739" y="3883891"/>
            <a:ext cx="1649952" cy="26195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07522" y="3883891"/>
            <a:ext cx="1682975" cy="26368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86946" y="3883826"/>
            <a:ext cx="1666738" cy="26196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395304" y="3958761"/>
            <a:ext cx="1709873" cy="248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6883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694" y="0"/>
            <a:ext cx="7614660" cy="1069110"/>
          </a:xfrm>
        </p:spPr>
        <p:txBody>
          <a:bodyPr>
            <a:normAutofit fontScale="90000"/>
          </a:bodyPr>
          <a:lstStyle/>
          <a:p>
            <a:r>
              <a:rPr lang="uk-UA" sz="54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Іван  Франко </a:t>
            </a:r>
            <a:r>
              <a:rPr lang="uk-UA" sz="48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-  </a:t>
            </a:r>
            <a:r>
              <a:rPr lang="uk-UA" sz="5300" b="1" i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прозаїк</a:t>
            </a:r>
            <a:endParaRPr lang="en-US" sz="5300" b="1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4824" y="1321701"/>
            <a:ext cx="8534400" cy="4304145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 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першим в українській літературі почав описувати побут робітників нафтових промислів Борислава</a:t>
            </a:r>
            <a:endParaRPr lang="uk-UA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найкращим твором цього циклу є роман «</a:t>
            </a:r>
            <a:r>
              <a:rPr lang="uk-UA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 tooltip="Борислав сміється"/>
              </a:rPr>
              <a:t>Борислав сміється</a:t>
            </a:r>
            <a:r>
              <a:rPr lang="uk-UA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(1882)</a:t>
            </a:r>
            <a:endParaRPr lang="uk-UA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4824" y="3806394"/>
            <a:ext cx="1876425" cy="24384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13282" y="534555"/>
            <a:ext cx="2540487" cy="32718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0836" y="3787551"/>
            <a:ext cx="1702309" cy="247608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47164" y="4058986"/>
            <a:ext cx="3636361" cy="220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1569970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282EB108-EDE6-4B8E-957B-D4A69BF580E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265</TotalTime>
  <Words>511</Words>
  <Application>Microsoft Office PowerPoint</Application>
  <PresentationFormat>Произвольный</PresentationFormat>
  <Paragraphs>76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Сектор</vt:lpstr>
      <vt:lpstr>Іван   Франко</vt:lpstr>
      <vt:lpstr>Слайд 2</vt:lpstr>
      <vt:lpstr> 60 років життя </vt:lpstr>
      <vt:lpstr>поет, драматург, вчений, прозаїк, філософ, фольклорист, історик, соціолог, економіст, журналіст, перекладач, етнограф, громадсько-політичний діяч </vt:lpstr>
      <vt:lpstr>Слайд 5</vt:lpstr>
      <vt:lpstr>Слайд 6</vt:lpstr>
      <vt:lpstr>Літературний   спадок</vt:lpstr>
      <vt:lpstr>Іван  Франко -   поет</vt:lpstr>
      <vt:lpstr>Іван  Франко -  прозаїк</vt:lpstr>
      <vt:lpstr>Іван  Франко -  перекладач</vt:lpstr>
      <vt:lpstr>Іван  Франко -  фольклорист</vt:lpstr>
      <vt:lpstr>Слайд 12</vt:lpstr>
      <vt:lpstr>Цікаві   факти</vt:lpstr>
      <vt:lpstr>           Неймовірне!!! У Івана Франка було 100 псевдонімів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Lenovo</cp:lastModifiedBy>
  <cp:revision>96</cp:revision>
  <dcterms:created xsi:type="dcterms:W3CDTF">2023-05-25T17:36:35Z</dcterms:created>
  <dcterms:modified xsi:type="dcterms:W3CDTF">2024-01-06T18:36:39Z</dcterms:modified>
</cp:coreProperties>
</file>