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10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0" r:id="rId4"/>
    <p:sldMasterId id="2147483714" r:id="rId5"/>
    <p:sldMasterId id="2147483728" r:id="rId6"/>
    <p:sldMasterId id="2147483731" r:id="rId7"/>
    <p:sldMasterId id="2147483733" r:id="rId8"/>
    <p:sldMasterId id="2147483747" r:id="rId9"/>
    <p:sldMasterId id="2147483761" r:id="rId10"/>
    <p:sldMasterId id="2147483775" r:id="rId11"/>
    <p:sldMasterId id="2147483777" r:id="rId12"/>
    <p:sldMasterId id="2147483778" r:id="rId13"/>
  </p:sldMasterIdLst>
  <p:notesMasterIdLst>
    <p:notesMasterId r:id="rId42"/>
  </p:notesMasterIdLst>
  <p:sldIdLst>
    <p:sldId id="317" r:id="rId14"/>
    <p:sldId id="304" r:id="rId15"/>
    <p:sldId id="288" r:id="rId16"/>
    <p:sldId id="306" r:id="rId17"/>
    <p:sldId id="311" r:id="rId18"/>
    <p:sldId id="298" r:id="rId19"/>
    <p:sldId id="293" r:id="rId20"/>
    <p:sldId id="312" r:id="rId21"/>
    <p:sldId id="295" r:id="rId22"/>
    <p:sldId id="294" r:id="rId23"/>
    <p:sldId id="325" r:id="rId24"/>
    <p:sldId id="302" r:id="rId25"/>
    <p:sldId id="297" r:id="rId26"/>
    <p:sldId id="296" r:id="rId27"/>
    <p:sldId id="326" r:id="rId28"/>
    <p:sldId id="292" r:id="rId29"/>
    <p:sldId id="327" r:id="rId30"/>
    <p:sldId id="299" r:id="rId31"/>
    <p:sldId id="328" r:id="rId32"/>
    <p:sldId id="329" r:id="rId33"/>
    <p:sldId id="320" r:id="rId34"/>
    <p:sldId id="321" r:id="rId35"/>
    <p:sldId id="322" r:id="rId36"/>
    <p:sldId id="323" r:id="rId37"/>
    <p:sldId id="324" r:id="rId38"/>
    <p:sldId id="318" r:id="rId39"/>
    <p:sldId id="330" r:id="rId40"/>
    <p:sldId id="29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701AA-1B7C-4DC3-A742-CD6A20E3B267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0BCED-532F-46C2-9D76-FE3E27DB7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0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mtClean="0">
                <a:latin typeface="Tahoma" pitchFamily="34" charset="0"/>
              </a:rPr>
              <a:t>*</a:t>
            </a:r>
            <a:endParaRPr lang="ru-RU">
              <a:latin typeface="Tahom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mtClean="0">
                <a:latin typeface="Tahoma" pitchFamily="34" charset="0"/>
              </a:rPr>
              <a:t>07/16/96</a:t>
            </a:r>
            <a:endParaRPr lang="ru-RU">
              <a:latin typeface="Tahoma" pitchFamily="34" charset="0"/>
            </a:endParaRP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mtClean="0">
                <a:latin typeface="Tahoma" pitchFamily="34" charset="0"/>
              </a:rPr>
              <a:t>*</a:t>
            </a:r>
            <a:endParaRPr lang="ru-RU">
              <a:latin typeface="Tahoma" pitchFamily="34" charset="0"/>
            </a:endParaRP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mtClean="0">
                <a:latin typeface="Tahoma" pitchFamily="34" charset="0"/>
              </a:rPr>
              <a:t>##</a:t>
            </a:r>
            <a:endParaRPr lang="ru-RU">
              <a:latin typeface="Tahoma" pitchFamily="34" charset="0"/>
            </a:endParaRPr>
          </a:p>
        </p:txBody>
      </p:sp>
      <p:sp>
        <p:nvSpPr>
          <p:cNvPr id="389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3CF8-072E-4D47-A6A1-44219C3758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28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D1A0-113D-468B-ADC3-0DA44001DA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604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6B464-988E-43E0-B404-2DFCE22F3B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775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BFC0-CC8D-4127-802E-DF060101F0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438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795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2795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C4B2-6F94-4CFA-9D1F-CCEAAD6010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148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05D9D-94EE-47FD-B115-7A48CD0E3C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519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0E5660B-D45C-4735-97E5-F57F85011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20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A60E737-9009-493C-9E8E-735114A9D11F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C91429-D758-4E13-A072-763424124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6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732B-26DF-45E7-B113-512BF2FA75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BEC-40E9-4F24-A61D-F4A4ABE475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7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8CAB-874E-4549-A42F-706AC19899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8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9CA2-D448-4A88-916C-8512DDD932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16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6B71-31BF-428C-87DA-809C7C794F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80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A161-3A9C-4E5B-8B5D-35F0DC097E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2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06D5-5B7B-425C-AFB2-46A9E4B6D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5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3CF8-072E-4D47-A6A1-44219C3758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0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D1A0-113D-468B-ADC3-0DA44001DA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93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6B464-988E-43E0-B404-2DFCE22F3B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74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BFC0-CC8D-4127-802E-DF060101F0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73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795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2795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C4B2-6F94-4CFA-9D1F-CCEAAD6010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92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05D9D-94EE-47FD-B115-7A48CD0E3C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65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732B-26DF-45E7-B113-512BF2FA75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85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BEC-40E9-4F24-A61D-F4A4ABE475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47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8CAB-874E-4549-A42F-706AC19899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52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9CA2-D448-4A88-916C-8512DDD932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23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6B71-31BF-428C-87DA-809C7C794F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A161-3A9C-4E5B-8B5D-35F0DC097E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66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06D5-5B7B-425C-AFB2-46A9E4B6D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55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3CF8-072E-4D47-A6A1-44219C3758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91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D1A0-113D-468B-ADC3-0DA44001DA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92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6B464-988E-43E0-B404-2DFCE22F3B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38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BFC0-CC8D-4127-802E-DF060101F0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46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795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2795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C4B2-6F94-4CFA-9D1F-CCEAAD6010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43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05D9D-94EE-47FD-B115-7A48CD0E3C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75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732B-26DF-45E7-B113-512BF2FA75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60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BEC-40E9-4F24-A61D-F4A4ABE475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8CAB-874E-4549-A42F-706AC19899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49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9CA2-D448-4A88-916C-8512DDD932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33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6B71-31BF-428C-87DA-809C7C794F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01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A161-3A9C-4E5B-8B5D-35F0DC097E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6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06D5-5B7B-425C-AFB2-46A9E4B6D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15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3CF8-072E-4D47-A6A1-44219C3758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32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D1A0-113D-468B-ADC3-0DA44001DA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046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6B464-988E-43E0-B404-2DFCE22F3B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83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BFC0-CC8D-4127-802E-DF060101F0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30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795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2795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C4B2-6F94-4CFA-9D1F-CCEAAD6010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0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05D9D-94EE-47FD-B115-7A48CD0E3C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947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732B-26DF-45E7-B113-512BF2FA75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622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BEC-40E9-4F24-A61D-F4A4ABE475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19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8CAB-874E-4549-A42F-706AC19899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69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9CA2-D448-4A88-916C-8512DDD932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16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6B71-31BF-428C-87DA-809C7C794F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13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A161-3A9C-4E5B-8B5D-35F0DC097E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61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06D5-5B7B-425C-AFB2-46A9E4B6D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17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3CF8-072E-4D47-A6A1-44219C3758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22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D1A0-113D-468B-ADC3-0DA44001DA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2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6B464-988E-43E0-B404-2DFCE22F3B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188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BFC0-CC8D-4127-802E-DF060101F0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991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795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2795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C4B2-6F94-4CFA-9D1F-CCEAAD6010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885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05D9D-94EE-47FD-B115-7A48CD0E3C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367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>
                <a:solidFill>
                  <a:srgbClr val="4F271C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solidFill>
                  <a:srgbClr val="4F271C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solidFill>
                  <a:srgbClr val="4F271C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E9F0ACD4-C472-4F3B-9CB3-6E42EECC4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677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E7DF791-44EB-45D3-A0A2-0FC772CDA1A5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5ECD35E-1642-4555-8757-D60FD5412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690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87C1A5-D6EE-4649-8F0A-B55E1E234A37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86C4CBC-9854-434E-B18D-D27159614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18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732B-26DF-45E7-B113-512BF2FA75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513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BEC-40E9-4F24-A61D-F4A4ABE475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938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8CAB-874E-4549-A42F-706AC19899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4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9CA2-D448-4A88-916C-8512DDD932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21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6B71-31BF-428C-87DA-809C7C794F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79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A161-3A9C-4E5B-8B5D-35F0DC097E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629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06D5-5B7B-425C-AFB2-46A9E4B6D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134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3CF8-072E-4D47-A6A1-44219C3758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79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D1A0-113D-468B-ADC3-0DA44001DA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138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6B464-988E-43E0-B404-2DFCE22F3B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545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BFC0-CC8D-4127-802E-DF060101F0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74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795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2795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C4B2-6F94-4CFA-9D1F-CCEAAD6010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436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05D9D-94EE-47FD-B115-7A48CD0E3C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5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732B-26DF-45E7-B113-512BF2FA75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677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BEC-40E9-4F24-A61D-F4A4ABE475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205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8CAB-874E-4549-A42F-706AC19899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50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9CA2-D448-4A88-916C-8512DDD932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062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6B71-31BF-428C-87DA-809C7C794F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241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A161-3A9C-4E5B-8B5D-35F0DC097E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211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06D5-5B7B-425C-AFB2-46A9E4B6D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569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3CF8-072E-4D47-A6A1-44219C3758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356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D1A0-113D-468B-ADC3-0DA44001DA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771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6B464-988E-43E0-B404-2DFCE22F3B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2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BFC0-CC8D-4127-802E-DF060101F0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972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795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2795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C4B2-6F94-4CFA-9D1F-CCEAAD6010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484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05D9D-94EE-47FD-B115-7A48CD0E3C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924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732B-26DF-45E7-B113-512BF2FA75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088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BEC-40E9-4F24-A61D-F4A4ABE475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54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8CAB-874E-4549-A42F-706AC19899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35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9CA2-D448-4A88-916C-8512DDD932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770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6B71-31BF-428C-87DA-809C7C794F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483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A161-3A9C-4E5B-8B5D-35F0DC097E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184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06D5-5B7B-425C-AFB2-46A9E4B6D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6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47C34-49E6-464C-98EB-B0C9F8977B6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3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20" tIns="45612" rIns="91220" bIns="45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86429D-2530-4C2B-AE82-5780F59B74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09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19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829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43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537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4635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0726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828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96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95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90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89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88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585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682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80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20" tIns="45612" rIns="91220" bIns="45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86429D-2530-4C2B-AE82-5780F59B74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7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09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19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829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43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537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4635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0726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828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96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95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90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89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88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585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682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80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20" tIns="45612" rIns="91220" bIns="45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6633A-F28C-4006-BFE8-11E799900FD9}" type="datetimeFigureOut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11.02.2022</a:t>
            </a:fld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D509A-CE3F-40A9-A97F-04130AD3D2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0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09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19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829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43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537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4635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0726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828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96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95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90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89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88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585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682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80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47C34-49E6-464C-98EB-B0C9F8977B6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4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47C34-49E6-464C-98EB-B0C9F8977B6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9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47C34-49E6-464C-98EB-B0C9F8977B6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47C34-49E6-464C-98EB-B0C9F8977B6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17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F271C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294F29-F0C6-4578-A544-CBCB85D095DF}" type="datetimeFigureOut">
              <a:rPr lang="ru-RU"/>
              <a:pPr>
                <a:defRPr/>
              </a:pPr>
              <a:t>11.02.2022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F271C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4F271C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8441C1-0213-430D-B894-6DFB2752D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17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04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20" tIns="45612" rIns="91220" bIns="45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2556D1-9472-4885-B84C-C861745234CA}" type="datetimeFigureOut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11.02.2022</a:t>
            </a:fld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2" rIns="91220" bIns="45612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65DCB6-38B6-453F-99C3-ED7B769EBD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09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19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829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43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537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4635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0726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828" indent="-22804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96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95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90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89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88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585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682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80" algn="l" defTabSz="912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47C34-49E6-464C-98EB-B0C9F8977B6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2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47C34-49E6-464C-98EB-B0C9F8977B6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4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4800" b="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92696"/>
            <a:ext cx="7854696" cy="532859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4800" dirty="0">
                <a:solidFill>
                  <a:srgbClr val="FFC000"/>
                </a:solidFill>
                <a:latin typeface="Times New Roman"/>
                <a:ea typeface="Times New Roman"/>
              </a:rPr>
              <a:t>Не просто </a:t>
            </a:r>
            <a:r>
              <a:rPr lang="ru-RU" sz="4800" dirty="0" err="1">
                <a:solidFill>
                  <a:srgbClr val="FFC000"/>
                </a:solidFill>
                <a:latin typeface="Times New Roman"/>
                <a:ea typeface="Times New Roman"/>
              </a:rPr>
              <a:t>слухати</a:t>
            </a:r>
            <a:r>
              <a:rPr lang="ru-RU" sz="4800" dirty="0">
                <a:solidFill>
                  <a:srgbClr val="FFC000"/>
                </a:solidFill>
                <a:latin typeface="Times New Roman"/>
                <a:ea typeface="Times New Roman"/>
              </a:rPr>
              <a:t>, а </a:t>
            </a:r>
            <a:r>
              <a:rPr lang="ru-RU" sz="4800" dirty="0" err="1">
                <a:solidFill>
                  <a:srgbClr val="FFC000"/>
                </a:solidFill>
                <a:latin typeface="Times New Roman"/>
                <a:ea typeface="Times New Roman"/>
              </a:rPr>
              <a:t>чути</a:t>
            </a:r>
            <a:r>
              <a:rPr lang="ru-RU" sz="4800" dirty="0">
                <a:solidFill>
                  <a:srgbClr val="FFC000"/>
                </a:solidFill>
                <a:latin typeface="Times New Roman"/>
                <a:ea typeface="Times New Roman"/>
              </a:rPr>
              <a:t>.</a:t>
            </a:r>
            <a:br>
              <a:rPr lang="ru-RU" sz="4800" dirty="0">
                <a:solidFill>
                  <a:srgbClr val="FFC000"/>
                </a:solidFill>
                <a:latin typeface="Times New Roman"/>
                <a:ea typeface="Times New Roman"/>
              </a:rPr>
            </a:br>
            <a:r>
              <a:rPr lang="ru-RU" sz="4800" dirty="0">
                <a:solidFill>
                  <a:srgbClr val="FFC000"/>
                </a:solidFill>
                <a:latin typeface="Times New Roman"/>
                <a:ea typeface="Times New Roman"/>
              </a:rPr>
              <a:t>Не просто </a:t>
            </a:r>
            <a:r>
              <a:rPr lang="ru-RU" sz="4800" dirty="0" err="1">
                <a:solidFill>
                  <a:srgbClr val="FFC000"/>
                </a:solidFill>
                <a:latin typeface="Times New Roman"/>
                <a:ea typeface="Times New Roman"/>
              </a:rPr>
              <a:t>дивитись</a:t>
            </a:r>
            <a:r>
              <a:rPr lang="ru-RU" sz="4800" dirty="0">
                <a:solidFill>
                  <a:srgbClr val="FFC000"/>
                </a:solidFill>
                <a:latin typeface="Times New Roman"/>
                <a:ea typeface="Times New Roman"/>
              </a:rPr>
              <a:t>, а </a:t>
            </a:r>
            <a:r>
              <a:rPr lang="ru-RU" sz="4800" dirty="0" err="1">
                <a:solidFill>
                  <a:srgbClr val="FFC000"/>
                </a:solidFill>
                <a:latin typeface="Times New Roman"/>
                <a:ea typeface="Times New Roman"/>
              </a:rPr>
              <a:t>бачити</a:t>
            </a:r>
            <a:r>
              <a:rPr lang="ru-RU" sz="4800" dirty="0">
                <a:solidFill>
                  <a:srgbClr val="FFC000"/>
                </a:solidFill>
                <a:latin typeface="Times New Roman"/>
                <a:ea typeface="Times New Roman"/>
              </a:rPr>
              <a:t>.</a:t>
            </a:r>
            <a:br>
              <a:rPr lang="ru-RU" sz="4800" dirty="0">
                <a:solidFill>
                  <a:srgbClr val="FFC000"/>
                </a:solidFill>
                <a:latin typeface="Times New Roman"/>
                <a:ea typeface="Times New Roman"/>
              </a:rPr>
            </a:br>
            <a:r>
              <a:rPr lang="ru-RU" sz="4800" dirty="0">
                <a:solidFill>
                  <a:srgbClr val="FFC000"/>
                </a:solidFill>
                <a:latin typeface="Times New Roman"/>
                <a:ea typeface="Times New Roman"/>
              </a:rPr>
              <a:t>Не просто </a:t>
            </a:r>
            <a:r>
              <a:rPr lang="ru-RU" sz="4800" dirty="0" err="1">
                <a:solidFill>
                  <a:srgbClr val="FFC000"/>
                </a:solidFill>
                <a:latin typeface="Times New Roman"/>
                <a:ea typeface="Times New Roman"/>
              </a:rPr>
              <a:t>відповідати</a:t>
            </a:r>
            <a:r>
              <a:rPr lang="ru-RU" sz="4800" dirty="0">
                <a:solidFill>
                  <a:srgbClr val="FFC000"/>
                </a:solidFill>
                <a:latin typeface="Times New Roman"/>
                <a:ea typeface="Times New Roman"/>
              </a:rPr>
              <a:t>, а </a:t>
            </a:r>
            <a:r>
              <a:rPr lang="ru-RU" sz="4800" dirty="0" err="1">
                <a:solidFill>
                  <a:srgbClr val="FFC000"/>
                </a:solidFill>
                <a:latin typeface="Times New Roman"/>
                <a:ea typeface="Times New Roman"/>
              </a:rPr>
              <a:t>міркувати</a:t>
            </a:r>
            <a:r>
              <a:rPr lang="ru-RU" sz="4800" dirty="0">
                <a:solidFill>
                  <a:srgbClr val="FFC000"/>
                </a:solidFill>
                <a:latin typeface="Times New Roman"/>
                <a:ea typeface="Times New Roman"/>
              </a:rPr>
              <a:t>.</a:t>
            </a:r>
            <a:br>
              <a:rPr lang="ru-RU" sz="4800" dirty="0">
                <a:solidFill>
                  <a:srgbClr val="FFC000"/>
                </a:solidFill>
                <a:latin typeface="Times New Roman"/>
                <a:ea typeface="Times New Roman"/>
              </a:rPr>
            </a:br>
            <a:r>
              <a:rPr lang="ru-RU" sz="4800" dirty="0">
                <a:solidFill>
                  <a:srgbClr val="FFC000"/>
                </a:solidFill>
                <a:latin typeface="Times New Roman"/>
                <a:ea typeface="Times New Roman"/>
              </a:rPr>
              <a:t>Дружно й </a:t>
            </a:r>
            <a:r>
              <a:rPr lang="ru-RU" sz="4800" dirty="0" err="1">
                <a:solidFill>
                  <a:srgbClr val="FFC000"/>
                </a:solidFill>
                <a:latin typeface="Times New Roman"/>
                <a:ea typeface="Times New Roman"/>
              </a:rPr>
              <a:t>плідно</a:t>
            </a:r>
            <a:r>
              <a:rPr lang="ru-RU" sz="4800" dirty="0">
                <a:solidFill>
                  <a:srgbClr val="FFC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>
                <a:solidFill>
                  <a:srgbClr val="FFC000"/>
                </a:solidFill>
                <a:latin typeface="Times New Roman"/>
                <a:ea typeface="Times New Roman"/>
              </a:rPr>
              <a:t>працювати</a:t>
            </a:r>
            <a:r>
              <a:rPr lang="ru-RU" sz="4800" dirty="0">
                <a:solidFill>
                  <a:srgbClr val="FFC000"/>
                </a:solidFill>
                <a:latin typeface="Times New Roman"/>
                <a:ea typeface="Times New Roman"/>
              </a:rPr>
              <a:t>!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kuncevo.ucoz.ru/biblioteka/pravo10_2/s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Алексакднр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81729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9592" y="908720"/>
            <a:ext cx="684076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Документи, які потрібно подати при прийомі на роботу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E:\Работа\Підготовка до уроків історії\9 клас\Правознавство\Неповнолітні як субєкти правовідносин\5. Праця неповнолітніх\804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70296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E:\Работа\Підготовка до уроків історії\9 клас\Правознавство\Неповнолітні як субєкти правовідносин\5. Праця неповнолітніх\апостиль-загс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1944216" cy="264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E:\Работа\Підготовка до уроків історії\9 клас\Правознавство\Неповнолітні як субєкти правовідносин\5. Праця неповнолітніх\Bakalavr_20150602_with_prymitka-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060848"/>
            <a:ext cx="3265335" cy="232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5" descr="E:\Работа\Підготовка до уроків історії\9 клас\Правознавство\Неповнолітні як субєкти правовідносин\5. Праця неповнолітніх\vyrn_29918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437112"/>
            <a:ext cx="200025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E:\Работа\Підготовка до уроків історії\9 клас\Правознавство\Неповнолітні як субєкти правовідносин\5. Праця неповнолітніх\osobista-medichna-knizhka-sanitarnaya-knizhka-medicinskaya-knizhka--7f2a-1432200352868990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509120"/>
            <a:ext cx="306779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Прямая со стрелкой 18"/>
          <p:cNvCxnSpPr/>
          <p:nvPr/>
        </p:nvCxnSpPr>
        <p:spPr>
          <a:xfrm>
            <a:off x="1691680" y="17728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427984" y="1772816"/>
            <a:ext cx="72008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020272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612" y="2816639"/>
            <a:ext cx="684076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Обов'язкові умови трудового договору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725144"/>
            <a:ext cx="18002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Час початку роботи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725144"/>
            <a:ext cx="1872208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Місце роботи</a:t>
            </a:r>
          </a:p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4725144"/>
            <a:ext cx="1872208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Трудова функція</a:t>
            </a:r>
          </a:p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4725144"/>
            <a:ext cx="2088232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Заробітна плата</a:t>
            </a:r>
          </a:p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043608" y="4016968"/>
            <a:ext cx="594066" cy="564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75856" y="4016968"/>
            <a:ext cx="0" cy="564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92080" y="4016968"/>
            <a:ext cx="72008" cy="636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80311" y="4016968"/>
            <a:ext cx="432049" cy="564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Заголовок 13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2051935"/>
          </a:xfrm>
        </p:spPr>
        <p:txBody>
          <a:bodyPr>
            <a:no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b="1" i="1" dirty="0">
                <a:latin typeface="Times New Roman" pitchFamily="18" charset="0"/>
                <a:cs typeface="Times New Roman" pitchFamily="18" charset="0"/>
              </a:rPr>
              <a:t>Трудовий договір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угода між працівником і власником підприємства, установи, організації або уповноваженими ним органом чи особою, за якою працівник зобов'язується виконувати роботу, визначену цією угодою, з дотриманням внутрішнього трудового розпорядку, а власник зобов'язується виплачувати працівникові заробітну плату та забезпечити умови праці, необхідні для виконання роботи.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06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94" y="1052736"/>
            <a:ext cx="8229600" cy="722344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ПИСЬМОВИЙ ТРУДОВИЙ ДОГОВІР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003232" cy="2645648"/>
          </a:xfrm>
        </p:spPr>
        <p:txBody>
          <a:bodyPr/>
          <a:lstStyle/>
          <a:p>
            <a:r>
              <a:rPr lang="uk-UA" sz="2800" b="1" dirty="0">
                <a:solidFill>
                  <a:srgbClr val="FF0000"/>
                </a:solidFill>
              </a:rPr>
              <a:t>Закон дозволяє </a:t>
            </a:r>
            <a:r>
              <a:rPr lang="uk-UA" sz="2800" b="1" dirty="0"/>
              <a:t>укладати трудовий договір з особами, які </a:t>
            </a:r>
            <a:r>
              <a:rPr lang="uk-UA" sz="2800" b="1" dirty="0">
                <a:solidFill>
                  <a:srgbClr val="FF0000"/>
                </a:solidFill>
              </a:rPr>
              <a:t>досягли 16 років</a:t>
            </a:r>
            <a:r>
              <a:rPr lang="uk-UA" sz="2800" b="1" dirty="0"/>
              <a:t>. </a:t>
            </a:r>
          </a:p>
          <a:p>
            <a:r>
              <a:rPr lang="uk-UA" sz="2800" b="1" dirty="0"/>
              <a:t>За </a:t>
            </a:r>
            <a:r>
              <a:rPr lang="uk-UA" sz="2800" b="1" dirty="0">
                <a:solidFill>
                  <a:srgbClr val="FF0000"/>
                </a:solidFill>
              </a:rPr>
              <a:t>письмовою згодою батьків </a:t>
            </a:r>
            <a:r>
              <a:rPr lang="uk-UA" sz="2800" b="1" dirty="0"/>
              <a:t>на роботу можуть прийматися особи з </a:t>
            </a:r>
            <a:r>
              <a:rPr lang="uk-UA" sz="2800" b="1" dirty="0">
                <a:solidFill>
                  <a:srgbClr val="FF0000"/>
                </a:solidFill>
              </a:rPr>
              <a:t>15 </a:t>
            </a:r>
            <a:r>
              <a:rPr lang="uk-UA" sz="2800" b="1" dirty="0" smtClean="0">
                <a:solidFill>
                  <a:srgbClr val="FF0000"/>
                </a:solidFill>
              </a:rPr>
              <a:t>років</a:t>
            </a:r>
            <a:r>
              <a:rPr lang="uk-UA" sz="2800" b="1" dirty="0" smtClean="0"/>
              <a:t>.</a:t>
            </a:r>
            <a:endParaRPr lang="uk-UA" sz="2800" b="1" dirty="0"/>
          </a:p>
          <a:p>
            <a:r>
              <a:rPr lang="uk-UA" sz="2800" b="1" dirty="0"/>
              <a:t> </a:t>
            </a:r>
            <a:r>
              <a:rPr lang="uk-UA" sz="2800" b="1" dirty="0" smtClean="0"/>
              <a:t>У </a:t>
            </a:r>
            <a:r>
              <a:rPr lang="uk-UA" sz="2800" b="1" dirty="0">
                <a:solidFill>
                  <a:srgbClr val="FF0000"/>
                </a:solidFill>
              </a:rPr>
              <a:t>вільний від навчання час – з 14 </a:t>
            </a:r>
            <a:r>
              <a:rPr lang="uk-UA" sz="2800" b="1" dirty="0" smtClean="0">
                <a:solidFill>
                  <a:srgbClr val="FF0000"/>
                </a:solidFill>
              </a:rPr>
              <a:t>років</a:t>
            </a:r>
            <a:r>
              <a:rPr lang="ru-RU" dirty="0" smtClean="0"/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лексакднр\Desktop\Сним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5" y="1810492"/>
            <a:ext cx="8753211" cy="29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5690" y="1092013"/>
            <a:ext cx="1093892" cy="536132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uk-UA" sz="2400" dirty="0">
                <a:latin typeface="Arial Black" pitchFamily="34" charset="0"/>
              </a:rPr>
              <a:t>ТРУДОВІ ПРАВА НЕПОВНОЛІТНІХ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33656" y="836712"/>
            <a:ext cx="6153144" cy="561662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ru-RU" sz="2400" b="1" dirty="0"/>
              <a:t>•  </a:t>
            </a:r>
            <a:r>
              <a:rPr lang="uk-UA" sz="3600" b="1" dirty="0"/>
              <a:t>отримання зарплатні;</a:t>
            </a:r>
          </a:p>
          <a:p>
            <a:pPr>
              <a:buFont typeface="Arial" pitchFamily="34" charset="0"/>
              <a:buNone/>
              <a:defRPr/>
            </a:pPr>
            <a:r>
              <a:rPr lang="uk-UA" sz="3600" b="1" dirty="0"/>
              <a:t>•  трудовий стаж;</a:t>
            </a:r>
          </a:p>
          <a:p>
            <a:pPr>
              <a:buFont typeface="Arial" pitchFamily="34" charset="0"/>
              <a:buNone/>
              <a:defRPr/>
            </a:pPr>
            <a:r>
              <a:rPr lang="uk-UA" sz="3600" b="1" dirty="0"/>
              <a:t>•  премія;</a:t>
            </a:r>
          </a:p>
          <a:p>
            <a:pPr>
              <a:buFont typeface="Arial" pitchFamily="34" charset="0"/>
              <a:buNone/>
              <a:defRPr/>
            </a:pPr>
            <a:r>
              <a:rPr lang="uk-UA" sz="3600" b="1" dirty="0"/>
              <a:t>•  відрахування в пенсійний фонд;</a:t>
            </a:r>
          </a:p>
          <a:p>
            <a:pPr>
              <a:buFont typeface="Arial" pitchFamily="34" charset="0"/>
              <a:buNone/>
              <a:defRPr/>
            </a:pPr>
            <a:r>
              <a:rPr lang="uk-UA" sz="3600" b="1" dirty="0"/>
              <a:t>•  соціальне страхування;</a:t>
            </a:r>
          </a:p>
          <a:p>
            <a:pPr>
              <a:buFont typeface="Arial" pitchFamily="34" charset="0"/>
              <a:buNone/>
              <a:defRPr/>
            </a:pPr>
            <a:r>
              <a:rPr lang="uk-UA" sz="3600" b="1" dirty="0"/>
              <a:t>•  відпустка;</a:t>
            </a:r>
          </a:p>
          <a:p>
            <a:pPr>
              <a:buFont typeface="Arial" pitchFamily="34" charset="0"/>
              <a:buNone/>
              <a:defRPr/>
            </a:pPr>
            <a:r>
              <a:rPr lang="uk-UA" sz="3600" b="1" dirty="0"/>
              <a:t>•  вихідні дні;</a:t>
            </a:r>
          </a:p>
          <a:p>
            <a:pPr>
              <a:buFont typeface="Arial" pitchFamily="34" charset="0"/>
              <a:buNone/>
              <a:defRPr/>
            </a:pPr>
            <a:r>
              <a:rPr lang="uk-UA" sz="3600" b="1" dirty="0"/>
              <a:t>•  режим робочого часу</a:t>
            </a:r>
            <a:endParaRPr lang="uk-UA" sz="36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406309" y="2957926"/>
            <a:ext cx="1128076" cy="63320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Як прийняти на роботу неповнолітнього: 12 кроків Consulting company  &amp;#39;Adjutor&amp;#39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8" y="247948"/>
            <a:ext cx="7139756" cy="396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3" name="Picture 3" descr="C:\Users\Алексакднр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88" y="3926106"/>
            <a:ext cx="58561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068960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05088" y="6246604"/>
            <a:ext cx="1582936" cy="494764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317232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14.02.2022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08908" y="62466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14.02.2022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Работа\Підготовка до уроків історії\9 клас\Правознавство\Неповнолітні як субєкти правовідносин\6. Охорона праці неповнолітніх\122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402815"/>
            <a:ext cx="4543146" cy="3304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412776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Часом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встановлений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час, </a:t>
            </a:r>
          </a:p>
          <a:p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звільняються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обов’язків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розсуд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АЛЕ: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/>
              <a:t>3 </a:t>
            </a:r>
            <a:r>
              <a:rPr lang="uk-UA" sz="2000" b="1" dirty="0" smtClean="0"/>
              <a:t>години </a:t>
            </a:r>
            <a:r>
              <a:rPr lang="uk-UA" sz="2000" dirty="0" smtClean="0"/>
              <a:t>– тривалість </a:t>
            </a:r>
            <a:r>
              <a:rPr lang="uk-UA" sz="2000" dirty="0"/>
              <a:t>відсутності </a:t>
            </a:r>
            <a:endParaRPr lang="uk-UA" sz="2000" dirty="0" smtClean="0"/>
          </a:p>
          <a:p>
            <a:r>
              <a:rPr lang="uk-UA" sz="2000" dirty="0" smtClean="0"/>
              <a:t>працівника </a:t>
            </a:r>
            <a:r>
              <a:rPr lang="uk-UA" sz="2000" dirty="0"/>
              <a:t>на роботі, після якої </a:t>
            </a:r>
            <a:endParaRPr lang="uk-UA" sz="2000" dirty="0" smtClean="0"/>
          </a:p>
          <a:p>
            <a:r>
              <a:rPr lang="uk-UA" sz="2000" dirty="0" smtClean="0"/>
              <a:t>зараховується прогул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4" descr="http://moikompas.ru/img/compas/2008-11-29/trud_inspekciya/16888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0"/>
            <a:ext cx="35290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 lIns="92075" tIns="46037" rIns="92075" bIns="46037"/>
          <a:lstStyle/>
          <a:p>
            <a:pPr eaLnBrk="1" hangingPunct="1"/>
            <a:r>
              <a:rPr lang="uk-UA" b="1" dirty="0" smtClean="0"/>
              <a:t>Задача </a:t>
            </a:r>
            <a:endParaRPr lang="ru-RU" dirty="0" smtClean="0"/>
          </a:p>
        </p:txBody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xfrm>
            <a:off x="899592" y="1659061"/>
            <a:ext cx="5761038" cy="4349750"/>
          </a:xfrm>
          <a:noFill/>
        </p:spPr>
        <p:txBody>
          <a:bodyPr lIns="182562" tIns="46037" rIns="182562" bIns="46037"/>
          <a:lstStyle/>
          <a:p>
            <a:pPr eaLnBrk="1" hangingPunct="1"/>
            <a:r>
              <a:rPr lang="uk-UA" sz="2400" b="1" i="1" dirty="0" smtClean="0">
                <a:latin typeface="Century Schoolbook" pitchFamily="18" charset="0"/>
              </a:rPr>
              <a:t>16-річний </a:t>
            </a:r>
            <a:r>
              <a:rPr lang="uk-UA" sz="2400" b="1" i="1" dirty="0" err="1" smtClean="0">
                <a:latin typeface="Century Schoolbook" pitchFamily="18" charset="0"/>
              </a:rPr>
              <a:t>Семененко</a:t>
            </a:r>
            <a:r>
              <a:rPr lang="uk-UA" sz="2400" b="1" i="1" dirty="0" smtClean="0">
                <a:latin typeface="Century Schoolbook" pitchFamily="18" charset="0"/>
              </a:rPr>
              <a:t> був прийнятий на роботу                  1 лютого 2007р. Наказом про прийом на роботу йому було встановлено випробування до 1 березня 2007р. 7 березня він був звільнений з роботи як такий, що не витримав випробування.</a:t>
            </a:r>
          </a:p>
          <a:p>
            <a:pPr eaLnBrk="1" hangingPunct="1"/>
            <a:r>
              <a:rPr lang="uk-UA" sz="2400" b="1" i="1" dirty="0" smtClean="0">
                <a:latin typeface="Century Schoolbook" pitchFamily="18" charset="0"/>
              </a:rPr>
              <a:t>Чи відповідає звільнення </a:t>
            </a:r>
            <a:r>
              <a:rPr lang="uk-UA" sz="2400" b="1" i="1" dirty="0" err="1" smtClean="0">
                <a:latin typeface="Century Schoolbook" pitchFamily="18" charset="0"/>
              </a:rPr>
              <a:t>Семененка</a:t>
            </a:r>
            <a:r>
              <a:rPr lang="uk-UA" sz="2400" b="1" i="1" dirty="0" smtClean="0">
                <a:latin typeface="Century Schoolbook" pitchFamily="18" charset="0"/>
              </a:rPr>
              <a:t> закону? Відповідь обґрунтуйте.</a:t>
            </a:r>
            <a:endParaRPr lang="ru-RU" sz="2400" b="1" i="1" dirty="0" smtClean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07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30634"/>
            <a:ext cx="9144000" cy="14541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Тема: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Прийняття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на роботу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неповнолітніх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.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Робочий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час і час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відпочинку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. Оплата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праці</a:t>
            </a:r>
            <a:endParaRPr lang="ru-RU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6388" name="Picture 4" descr="http://vi.ill.in.ua/m/950x0/712568.jpg"/>
          <p:cNvPicPr>
            <a:picLocks noChangeAspect="1" noChangeArrowheads="1"/>
          </p:cNvPicPr>
          <p:nvPr/>
        </p:nvPicPr>
        <p:blipFill>
          <a:blip r:embed="rId3" cstate="print"/>
          <a:srcRect l="11741" r="2444"/>
          <a:stretch>
            <a:fillRect/>
          </a:stretch>
        </p:blipFill>
        <p:spPr bwMode="auto">
          <a:xfrm rot="20914749">
            <a:off x="-16745" y="3296814"/>
            <a:ext cx="2908259" cy="3349503"/>
          </a:xfrm>
          <a:prstGeom prst="snip2DiagRect">
            <a:avLst>
              <a:gd name="adj1" fmla="val 0"/>
              <a:gd name="adj2" fmla="val 22331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6392" name="Picture 8" descr="http://bravetracks.org/wp-content/uploads/2013/03/teen_boy_money-e1363382432659-200x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6880">
            <a:off x="5077275" y="2804525"/>
            <a:ext cx="4137250" cy="3914112"/>
          </a:xfrm>
          <a:prstGeom prst="snip2DiagRect">
            <a:avLst>
              <a:gd name="adj1" fmla="val 22451"/>
              <a:gd name="adj2" fmla="val 2094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21509" name="Picture 8" descr="http://webmyoffice.ru/media/files/20/nastavni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9" y="1484784"/>
            <a:ext cx="41767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9396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https://www.colourbox.com/preview/10038903-student-missing-his-studying-deadlines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 bwMode="auto">
          <a:xfrm>
            <a:off x="5076825" y="2924175"/>
            <a:ext cx="406717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 lIns="92075" tIns="46037" rIns="92075" bIns="46037"/>
          <a:lstStyle/>
          <a:p>
            <a:pPr eaLnBrk="1" hangingPunct="1"/>
            <a:r>
              <a:rPr lang="uk-UA" b="1" smtClean="0"/>
              <a:t>Задача 3</a:t>
            </a:r>
            <a:endParaRPr lang="ru-RU" smtClean="0"/>
          </a:p>
        </p:txBody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xfrm>
            <a:off x="900113" y="1600200"/>
            <a:ext cx="5832475" cy="4708525"/>
          </a:xfrm>
          <a:noFill/>
        </p:spPr>
        <p:txBody>
          <a:bodyPr lIns="182562" tIns="46037" rIns="182562" bIns="46037"/>
          <a:lstStyle/>
          <a:p>
            <a:pPr eaLnBrk="1" hangingPunct="1">
              <a:lnSpc>
                <a:spcPct val="80000"/>
              </a:lnSpc>
            </a:pPr>
            <a:r>
              <a:rPr lang="uk-UA" sz="2400" b="1" i="1" dirty="0" smtClean="0">
                <a:latin typeface="Century Schoolbook" pitchFamily="18" charset="0"/>
              </a:rPr>
              <a:t>16-річний учень середньої школи Петренко влаштувався помічником продавця в магазині з 20 січня </a:t>
            </a:r>
            <a:r>
              <a:rPr lang="uk-UA" sz="2400" b="1" i="1" dirty="0" smtClean="0">
                <a:latin typeface="Century Schoolbook" pitchFamily="18" charset="0"/>
              </a:rPr>
              <a:t>2022 </a:t>
            </a:r>
            <a:r>
              <a:rPr lang="uk-UA" sz="2400" b="1" i="1" dirty="0" smtClean="0">
                <a:latin typeface="Century Schoolbook" pitchFamily="18" charset="0"/>
              </a:rPr>
              <a:t>року. Власником  йому було встановлено            21-годинний робочий тиждень. Петренко поцікавився у свого друга, що навчається на юридичному факультеті, чи правильне рішення прийняв власник магазину  і чи відповідають дії власника магазину нормам трудового законодавства? 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dirty="0" smtClean="0">
                <a:latin typeface="Century Schoolbook" pitchFamily="18" charset="0"/>
              </a:rPr>
              <a:t>Яку відповідь він отримає?</a:t>
            </a:r>
            <a:endParaRPr lang="ru-RU" sz="2400" b="1" i="1" dirty="0" smtClean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77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686800" cy="1143000"/>
          </a:xfrm>
        </p:spPr>
        <p:txBody>
          <a:bodyPr lIns="92075" tIns="46037" rIns="92075" bIns="46037"/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Згідно з дослідженням Фонду «Громадська думка» </a:t>
            </a:r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 </a:t>
            </a:r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 гроші опитувані заробили :</a:t>
            </a: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-303213" y="1506538"/>
          <a:ext cx="9498013" cy="540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2" r:id="rId3" imgW="9498391" imgH="5401524" progId="Excel.Chart.8">
                  <p:embed/>
                </p:oleObj>
              </mc:Choice>
              <mc:Fallback>
                <p:oleObj r:id="rId3" imgW="9498391" imgH="5401524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3213" y="1506538"/>
                        <a:ext cx="9498013" cy="540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65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964612" cy="1143000"/>
          </a:xfrm>
        </p:spPr>
        <p:txBody>
          <a:bodyPr lIns="92075" tIns="46037" rIns="92075" bIns="46037"/>
          <a:lstStyle/>
          <a:p>
            <a:pPr eaLnBrk="1" hangingPunct="1">
              <a:lnSpc>
                <a:spcPct val="85000"/>
              </a:lnSpc>
              <a:defRPr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статистикою Держкомстату України </a:t>
            </a:r>
            <a:b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працює близько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456 тисяч дітей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617457"/>
              </p:ext>
            </p:extLst>
          </p:nvPr>
        </p:nvGraphicFramePr>
        <p:xfrm>
          <a:off x="-592138" y="1772816"/>
          <a:ext cx="10866438" cy="5667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5" r:id="rId3" imgW="10870110" imgH="5651482" progId="Excel.Chart.8">
                  <p:embed/>
                </p:oleObj>
              </mc:Choice>
              <mc:Fallback>
                <p:oleObj r:id="rId3" imgW="10870110" imgH="5651482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2138" y="1772816"/>
                        <a:ext cx="10866438" cy="5667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8" descr="http://m.kavicom.ru/uploads/publications/d2083b4eeb42e1702d93dc988d6cc978.jpg?1445233007"/>
          <p:cNvPicPr>
            <a:picLocks noChangeAspect="1" noChangeArrowheads="1"/>
          </p:cNvPicPr>
          <p:nvPr/>
        </p:nvPicPr>
        <p:blipFill>
          <a:blip r:embed="rId5" cstate="print"/>
          <a:srcRect l="58643" b="13953"/>
          <a:stretch>
            <a:fillRect/>
          </a:stretch>
        </p:blipFill>
        <p:spPr bwMode="auto">
          <a:xfrm>
            <a:off x="6876256" y="3933056"/>
            <a:ext cx="2267744" cy="29249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18" descr="http://m.kavicom.ru/uploads/publications/d2083b4eeb42e1702d93dc988d6cc978.jpg?1445233007"/>
          <p:cNvPicPr>
            <a:picLocks noChangeAspect="1" noChangeArrowheads="1"/>
          </p:cNvPicPr>
          <p:nvPr/>
        </p:nvPicPr>
        <p:blipFill>
          <a:blip r:embed="rId5" cstate="print"/>
          <a:srcRect l="31835" r="38006" b="27907"/>
          <a:stretch>
            <a:fillRect/>
          </a:stretch>
        </p:blipFill>
        <p:spPr bwMode="auto">
          <a:xfrm>
            <a:off x="6660232" y="1412776"/>
            <a:ext cx="2304256" cy="252028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04586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642350" cy="731838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статистичними даними </a:t>
            </a:r>
            <a:b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числа працюючих  у віці 15—17 років :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00025" y="1428750"/>
          <a:ext cx="8383588" cy="548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9" r:id="rId3" imgW="8382727" imgH="5480779" progId="Excel.Chart.8">
                  <p:embed/>
                </p:oleObj>
              </mc:Choice>
              <mc:Fallback>
                <p:oleObj r:id="rId3" imgW="8382727" imgH="5480779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428750"/>
                        <a:ext cx="8383588" cy="548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http://www.golosiivruo.gov.ua/apic.php?150&amp;images/info/847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3680" y="2897560"/>
            <a:ext cx="2880320" cy="39604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Freeform 8"/>
          <p:cNvSpPr>
            <a:spLocks/>
          </p:cNvSpPr>
          <p:nvPr/>
        </p:nvSpPr>
        <p:spPr bwMode="gray">
          <a:xfrm rot="16200000" flipV="1">
            <a:off x="533672" y="3565631"/>
            <a:ext cx="1338252" cy="139100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d-gazeta.ru/upload/iblock/abe/abed1606bda5fe69d1edfc15c97ac50b.jpg"/>
          <p:cNvPicPr>
            <a:picLocks noChangeAspect="1" noChangeArrowheads="1"/>
          </p:cNvPicPr>
          <p:nvPr/>
        </p:nvPicPr>
        <p:blipFill>
          <a:blip r:embed="rId3" cstate="print"/>
          <a:srcRect l="8790" r="8001"/>
          <a:stretch>
            <a:fillRect/>
          </a:stretch>
        </p:blipFill>
        <p:spPr bwMode="auto">
          <a:xfrm>
            <a:off x="0" y="3617640"/>
            <a:ext cx="3744416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8" descr="http://www.35media.ru/static/i/f210c1a1-74dc-4e11-8ecf-4e9961e8a9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36504" cy="3212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Picture 22" descr="http://liveudm.ru/wp-content/uploads/2013/07/Kak-zarabotat-shkolnik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573016"/>
            <a:ext cx="381000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13" descr="http://gov.cap.ru/UserFiles/news/201510/13/195554_728b4d17579b9.jpg"/>
          <p:cNvPicPr>
            <a:picLocks noChangeAspect="1" noChangeArrowheads="1"/>
          </p:cNvPicPr>
          <p:nvPr/>
        </p:nvPicPr>
        <p:blipFill>
          <a:blip r:embed="rId6" cstate="print"/>
          <a:srcRect l="9392" r="16813"/>
          <a:stretch>
            <a:fillRect/>
          </a:stretch>
        </p:blipFill>
        <p:spPr bwMode="auto">
          <a:xfrm>
            <a:off x="2483768" y="0"/>
            <a:ext cx="3672408" cy="2996952"/>
          </a:xfrm>
          <a:prstGeom prst="snip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10" descr="http://www.lamayenne.fr/var/cg53/storage/images/au-quotidien/enfance-famille-et-insertion/insertion-sociale-et-professionnelle/11944-3-fre-FR/Insertion-sociale-et-professionnelle_detail_actuali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88640"/>
            <a:ext cx="3456384" cy="3168922"/>
          </a:xfrm>
          <a:prstGeom prst="snipRound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Picture 22" descr="http://edunow.su/files/upload/nesovesinoletnie_jo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3717032"/>
            <a:ext cx="3960440" cy="2808312"/>
          </a:xfrm>
          <a:prstGeom prst="snipRound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14" descr="http://cdn.tips-board.ru/images/so_skolki_let_mozhno_rabotat_podrostkam_i_gde-3.jpg"/>
          <p:cNvPicPr>
            <a:picLocks noChangeAspect="1" noChangeArrowheads="1"/>
          </p:cNvPicPr>
          <p:nvPr/>
        </p:nvPicPr>
        <p:blipFill>
          <a:blip r:embed="rId9" cstate="print"/>
          <a:srcRect l="35088"/>
          <a:stretch>
            <a:fillRect/>
          </a:stretch>
        </p:blipFill>
        <p:spPr bwMode="auto">
          <a:xfrm>
            <a:off x="6876256" y="332656"/>
            <a:ext cx="2664296" cy="3150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00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624" y="3981544"/>
            <a:ext cx="53855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12 </a:t>
            </a:r>
            <a:r>
              <a:rPr lang="ru-RU" b="1" dirty="0" err="1">
                <a:solidFill>
                  <a:srgbClr val="000000"/>
                </a:solidFill>
              </a:rPr>
              <a:t>червня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ru-RU" dirty="0" err="1">
                <a:solidFill>
                  <a:srgbClr val="000000"/>
                </a:solidFill>
              </a:rPr>
              <a:t>під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егідою</a:t>
            </a:r>
            <a:r>
              <a:rPr lang="ru-RU" dirty="0">
                <a:solidFill>
                  <a:srgbClr val="000000"/>
                </a:solidFill>
              </a:rPr>
              <a:t> ООН </a:t>
            </a:r>
            <a:r>
              <a:rPr lang="ru-RU" dirty="0" err="1">
                <a:solidFill>
                  <a:srgbClr val="000000"/>
                </a:solidFill>
              </a:rPr>
              <a:t>починаючи</a:t>
            </a:r>
            <a:r>
              <a:rPr lang="ru-RU" dirty="0">
                <a:solidFill>
                  <a:srgbClr val="000000"/>
                </a:solidFill>
              </a:rPr>
              <a:t> з 2002 року </a:t>
            </a:r>
            <a:r>
              <a:rPr lang="ru-RU" dirty="0" err="1">
                <a:solidFill>
                  <a:srgbClr val="000000"/>
                </a:solidFill>
              </a:rPr>
              <a:t>відзначається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ru-RU" b="1" dirty="0" err="1">
                <a:solidFill>
                  <a:srgbClr val="000000"/>
                </a:solidFill>
              </a:rPr>
              <a:t>Всесвітній</a:t>
            </a:r>
            <a:r>
              <a:rPr lang="ru-RU" b="1" dirty="0">
                <a:solidFill>
                  <a:srgbClr val="000000"/>
                </a:solidFill>
              </a:rPr>
              <a:t> день </a:t>
            </a:r>
            <a:r>
              <a:rPr lang="ru-RU" b="1" dirty="0" err="1">
                <a:solidFill>
                  <a:srgbClr val="000000"/>
                </a:solidFill>
              </a:rPr>
              <a:t>боротьби</a:t>
            </a:r>
            <a:r>
              <a:rPr lang="ru-RU" b="1" dirty="0">
                <a:solidFill>
                  <a:srgbClr val="000000"/>
                </a:solidFill>
              </a:rPr>
              <a:t> за </a:t>
            </a:r>
            <a:r>
              <a:rPr lang="ru-RU" b="1" dirty="0" err="1">
                <a:solidFill>
                  <a:srgbClr val="000000"/>
                </a:solidFill>
              </a:rPr>
              <a:t>ліквідацію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дитячої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праці</a:t>
            </a:r>
            <a:r>
              <a:rPr lang="ru-RU" dirty="0">
                <a:solidFill>
                  <a:srgbClr val="000000"/>
                </a:solidFill>
              </a:rPr>
              <a:t> (</a:t>
            </a:r>
            <a:r>
              <a:rPr lang="en-US" dirty="0">
                <a:solidFill>
                  <a:srgbClr val="000000"/>
                </a:solidFill>
              </a:rPr>
              <a:t>World Day Against Child </a:t>
            </a:r>
            <a:r>
              <a:rPr lang="en-US" dirty="0" err="1">
                <a:solidFill>
                  <a:srgbClr val="000000"/>
                </a:solidFill>
              </a:rPr>
              <a:t>Labour</a:t>
            </a:r>
            <a:r>
              <a:rPr lang="en-US" dirty="0">
                <a:solidFill>
                  <a:srgbClr val="000000"/>
                </a:solidFill>
              </a:rPr>
              <a:t>), </a:t>
            </a:r>
            <a:r>
              <a:rPr lang="ru-RU" dirty="0" err="1">
                <a:solidFill>
                  <a:srgbClr val="000000"/>
                </a:solidFill>
              </a:rPr>
              <a:t>встановлений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Міжнародною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організацією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праці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що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бореться</a:t>
            </a:r>
            <a:r>
              <a:rPr lang="ru-RU" dirty="0">
                <a:solidFill>
                  <a:srgbClr val="000000"/>
                </a:solidFill>
              </a:rPr>
              <a:t> з </a:t>
            </a:r>
            <a:r>
              <a:rPr lang="ru-RU" dirty="0" err="1">
                <a:solidFill>
                  <a:srgbClr val="000000"/>
                </a:solidFill>
              </a:rPr>
              <a:t>проявами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експлуатації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дітей</a:t>
            </a:r>
            <a:r>
              <a:rPr lang="ru-RU" dirty="0">
                <a:solidFill>
                  <a:srgbClr val="000000"/>
                </a:solidFill>
              </a:rPr>
              <a:t> на </a:t>
            </a:r>
            <a:r>
              <a:rPr lang="ru-RU" dirty="0" err="1">
                <a:solidFill>
                  <a:srgbClr val="000000"/>
                </a:solidFill>
              </a:rPr>
              <a:t>різних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рівнях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170" name="Picture 2" descr="https://druisp.gov.ua/images/news/2021/06/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4902944" cy="32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volynnews.com/resize/450x257/r/files/news/2013/08-15/46442-1u.jpg"/>
          <p:cNvPicPr>
            <a:picLocks noChangeAspect="1" noChangeArrowheads="1"/>
          </p:cNvPicPr>
          <p:nvPr/>
        </p:nvPicPr>
        <p:blipFill>
          <a:blip r:embed="rId2" cstate="print"/>
          <a:srcRect l="28560" r="31121" b="21696"/>
          <a:stretch>
            <a:fillRect/>
          </a:stretch>
        </p:blipFill>
        <p:spPr bwMode="auto">
          <a:xfrm>
            <a:off x="251520" y="0"/>
            <a:ext cx="2448272" cy="19168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uk-UA" b="1" dirty="0" smtClean="0"/>
              <a:t>     </a:t>
            </a:r>
            <a:r>
              <a:rPr lang="uk-UA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Закінчити речення:</a:t>
            </a:r>
            <a:endParaRPr lang="ru-RU" sz="4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179388" y="1700213"/>
            <a:ext cx="8964612" cy="4968875"/>
          </a:xfrm>
        </p:spPr>
        <p:txBody>
          <a:bodyPr/>
          <a:lstStyle/>
          <a:p>
            <a:pPr lvl="0"/>
            <a:r>
              <a:rPr lang="uk-UA" sz="1600" dirty="0"/>
              <a:t>Трудовий договір – це угода між працівником і ……</a:t>
            </a:r>
            <a:endParaRPr lang="ru-RU" sz="1600" dirty="0" smtClean="0">
              <a:effectLst/>
            </a:endParaRPr>
          </a:p>
          <a:p>
            <a:pPr lvl="0"/>
            <a:r>
              <a:rPr lang="uk-UA" sz="1600" dirty="0"/>
              <a:t>Договір з неповнолітніми має бути укладено лише в …… формі.</a:t>
            </a:r>
            <a:endParaRPr lang="ru-RU" sz="1600" dirty="0" smtClean="0">
              <a:effectLst/>
            </a:endParaRPr>
          </a:p>
          <a:p>
            <a:pPr lvl="0"/>
            <a:r>
              <a:rPr lang="uk-UA" sz="1600" dirty="0"/>
              <a:t>Для прийняття на роботу необхідно написати ….</a:t>
            </a:r>
            <a:endParaRPr lang="ru-RU" sz="1600" dirty="0" smtClean="0">
              <a:effectLst/>
            </a:endParaRPr>
          </a:p>
          <a:p>
            <a:pPr lvl="0"/>
            <a:r>
              <a:rPr lang="uk-UA" sz="1600" dirty="0"/>
              <a:t>Яка тривалість робочого часу для дітей віком14-16 років…..</a:t>
            </a:r>
            <a:endParaRPr lang="ru-RU" sz="1600" dirty="0" smtClean="0">
              <a:effectLst/>
            </a:endParaRPr>
          </a:p>
          <a:p>
            <a:pPr lvl="0"/>
            <a:r>
              <a:rPr lang="uk-UA" sz="1600" dirty="0"/>
              <a:t>Чи можуть неповнолітні працювати у нічний час ?</a:t>
            </a:r>
            <a:endParaRPr lang="ru-RU" sz="1600" dirty="0" smtClean="0">
              <a:effectLst/>
            </a:endParaRPr>
          </a:p>
          <a:p>
            <a:pPr lvl="0"/>
            <a:r>
              <a:rPr lang="uk-UA" sz="1600" dirty="0"/>
              <a:t>Не допускається прийом на роботу осіб, молодше ……</a:t>
            </a:r>
            <a:endParaRPr lang="ru-RU" sz="1600" dirty="0" smtClean="0">
              <a:effectLst/>
            </a:endParaRPr>
          </a:p>
          <a:p>
            <a:pPr lvl="0"/>
            <a:r>
              <a:rPr lang="uk-UA" sz="1600" dirty="0" smtClean="0">
                <a:effectLst/>
              </a:rPr>
              <a:t>Чи застосовується для неповнолітніх  </a:t>
            </a:r>
            <a:r>
              <a:rPr lang="uk-UA" sz="1600" dirty="0"/>
              <a:t>строк випробувального терміну при прийомі на роботу?</a:t>
            </a:r>
            <a:endParaRPr lang="ru-RU" sz="1600" dirty="0" smtClean="0">
              <a:effectLst/>
            </a:endParaRPr>
          </a:p>
          <a:p>
            <a:pPr lvl="0"/>
            <a:r>
              <a:rPr lang="uk-UA" sz="1600" dirty="0"/>
              <a:t>Заробітна плата – це винагорода, яка виплачується працівнику за …</a:t>
            </a:r>
            <a:endParaRPr lang="ru-RU" sz="1600" dirty="0" smtClean="0">
              <a:effectLst/>
            </a:endParaRPr>
          </a:p>
          <a:p>
            <a:pPr lvl="0"/>
            <a:r>
              <a:rPr lang="ru-RU" sz="1600" dirty="0"/>
              <a:t> </a:t>
            </a:r>
            <a:r>
              <a:rPr lang="uk-UA" sz="1600" dirty="0"/>
              <a:t>Основний законодавчий акт, який комплексно регулює трудові відносини між працівником та роботодавцем, це - …</a:t>
            </a:r>
            <a:endParaRPr lang="ru-RU" sz="1600" dirty="0" smtClean="0">
              <a:effectLst/>
            </a:endParaRPr>
          </a:p>
          <a:p>
            <a:pPr lvl="0"/>
            <a:r>
              <a:rPr lang="uk-UA" sz="1600" dirty="0"/>
              <a:t> З якого віку допускаються неповнолітні працевлаштуватися за згодою батьків …</a:t>
            </a:r>
            <a:endParaRPr lang="ru-RU" sz="1600" dirty="0" smtClean="0">
              <a:effectLst/>
            </a:endParaRPr>
          </a:p>
          <a:p>
            <a:pPr lvl="0"/>
            <a:r>
              <a:rPr lang="uk-UA" sz="1600" dirty="0"/>
              <a:t> Чи мають право неповнолітні на відпустку?</a:t>
            </a:r>
            <a:endParaRPr lang="ru-RU" sz="1600" dirty="0" smtClean="0">
              <a:effectLst/>
            </a:endParaRPr>
          </a:p>
          <a:p>
            <a:pPr lvl="0"/>
            <a:r>
              <a:rPr lang="uk-UA" sz="1600" dirty="0" smtClean="0">
                <a:effectLst/>
              </a:rPr>
              <a:t>Чи дозволяється особам молодшим вісімнадцяти років,  підіймання і переміщення речей, маса яких перевищує встановлені для них граничні норми.?</a:t>
            </a:r>
            <a:endParaRPr lang="ru-RU" sz="1600" dirty="0" smtClean="0">
              <a:effectLst/>
            </a:endParaRPr>
          </a:p>
          <a:p>
            <a:pPr eaLnBrk="1" hangingPunct="1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237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uk-UA" b="1" dirty="0" smtClean="0">
                <a:effectLst/>
                <a:latin typeface="Times New Roman"/>
                <a:ea typeface="Times New Roman"/>
              </a:rPr>
              <a:t>Домашнє завдання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Опрацювати  параграф 19, стор.141-143, 147-149,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 </a:t>
            </a:r>
            <a:r>
              <a:rPr lang="uk-UA" dirty="0" err="1" smtClean="0">
                <a:effectLst/>
                <a:latin typeface="Times New Roman"/>
                <a:ea typeface="Times New Roman"/>
              </a:rPr>
              <a:t>завд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 15, стор.150(письмово)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AutoShape 2" descr="Презентация на тему: &amp;quot;Портфоліо Костенко Людмила Олексіївна, учитель  історії та правознавства Лучанської ЗОШ І-ІІІ ст.&amp;quot;. Скачать бесплатно и без  реги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резентация на тему: &amp;quot;Портфоліо Костенко Людмила Олексіївна, учитель  історії та правознавства Лучанської ЗОШ І-ІІІ ст.&amp;quot;. Скачать бесплатно и без  регистрации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i="1" dirty="0" smtClean="0"/>
              <a:t/>
            </a:r>
            <a:br>
              <a:rPr lang="uk-UA" sz="6000" b="1" i="1" dirty="0" smtClean="0"/>
            </a:br>
            <a:r>
              <a:rPr lang="uk-UA" sz="6000" b="1" i="1" dirty="0"/>
              <a:t/>
            </a:r>
            <a:br>
              <a:rPr lang="uk-UA" sz="6000" b="1" i="1" dirty="0"/>
            </a:br>
            <a:r>
              <a:rPr lang="uk-UA" sz="6000" b="1" i="1" dirty="0" smtClean="0"/>
              <a:t/>
            </a:r>
            <a:br>
              <a:rPr lang="uk-UA" sz="6000" b="1" i="1" dirty="0" smtClean="0"/>
            </a:br>
            <a:r>
              <a:rPr lang="uk-UA" sz="6000" b="1" i="1" dirty="0"/>
              <a:t/>
            </a:r>
            <a:br>
              <a:rPr lang="uk-UA" sz="6000" b="1" i="1" dirty="0"/>
            </a:br>
            <a:r>
              <a:rPr lang="uk-UA" sz="6000" b="1" i="1" dirty="0" smtClean="0"/>
              <a:t/>
            </a:r>
            <a:br>
              <a:rPr lang="uk-UA" sz="6000" b="1" i="1" dirty="0" smtClean="0"/>
            </a:br>
            <a:r>
              <a:rPr lang="uk-UA" sz="6000" b="1" i="1" dirty="0" smtClean="0">
                <a:solidFill>
                  <a:srgbClr val="7030A0"/>
                </a:solidFill>
              </a:rPr>
              <a:t>Вивчайте і знайте свої права, бо без їх знання не знатимете, що захищати</a:t>
            </a:r>
            <a:r>
              <a:rPr lang="uk-UA" sz="6000" b="1" i="1" dirty="0" smtClean="0">
                <a:solidFill>
                  <a:srgbClr val="7030A0"/>
                </a:solidFill>
              </a:rPr>
              <a:t>! </a:t>
            </a:r>
            <a:r>
              <a:rPr lang="uk-UA" sz="6000" b="1" i="1" dirty="0" smtClean="0"/>
              <a:t/>
            </a:r>
            <a:br>
              <a:rPr lang="uk-UA" sz="6000" b="1" i="1" dirty="0" smtClean="0"/>
            </a:br>
            <a:r>
              <a:rPr lang="uk-UA" sz="6000" b="1" i="1" dirty="0" smtClean="0"/>
              <a:t>Дякую </a:t>
            </a:r>
            <a:r>
              <a:rPr lang="uk-UA" sz="6000" b="1" i="1" dirty="0" smtClean="0"/>
              <a:t>за увагу!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8529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Мета</a:t>
            </a:r>
            <a:r>
              <a:rPr lang="uk-UA" dirty="0"/>
              <a:t>: </a:t>
            </a:r>
            <a:endParaRPr lang="ru-RU" dirty="0"/>
          </a:p>
          <a:p>
            <a:r>
              <a:rPr lang="uk-UA" dirty="0" smtClean="0"/>
              <a:t>ознайомити </a:t>
            </a:r>
            <a:r>
              <a:rPr lang="uk-UA" dirty="0"/>
              <a:t>учнів із </a:t>
            </a:r>
            <a:r>
              <a:rPr lang="uk-UA" dirty="0" smtClean="0"/>
              <a:t>особливостями працевлаштування </a:t>
            </a:r>
            <a:r>
              <a:rPr lang="uk-UA" dirty="0"/>
              <a:t>неповнолітніх;</a:t>
            </a:r>
            <a:endParaRPr lang="ru-RU" dirty="0"/>
          </a:p>
          <a:p>
            <a:r>
              <a:rPr lang="uk-UA" dirty="0" smtClean="0"/>
              <a:t>розвивати </a:t>
            </a:r>
            <a:r>
              <a:rPr lang="uk-UA" dirty="0"/>
              <a:t>вміння </a:t>
            </a:r>
            <a:r>
              <a:rPr lang="uk-UA" dirty="0" smtClean="0"/>
              <a:t>розв'язувати </a:t>
            </a:r>
            <a:r>
              <a:rPr lang="uk-UA" dirty="0"/>
              <a:t>юридичні ситуації за допомогою норм </a:t>
            </a:r>
            <a:r>
              <a:rPr lang="uk-UA" dirty="0" smtClean="0"/>
              <a:t>права;</a:t>
            </a:r>
          </a:p>
          <a:p>
            <a:r>
              <a:rPr lang="uk-UA" dirty="0" smtClean="0"/>
              <a:t>аналізувати нормативно-правові </a:t>
            </a:r>
            <a:r>
              <a:rPr lang="uk-UA" dirty="0"/>
              <a:t>акти, висловлювати власну думку.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uk-UA" dirty="0"/>
              <a:t>Завдання: </a:t>
            </a:r>
            <a:endParaRPr lang="ru-RU" dirty="0"/>
          </a:p>
          <a:p>
            <a:r>
              <a:rPr lang="uk-UA" dirty="0"/>
              <a:t>дослідити </a:t>
            </a:r>
            <a:r>
              <a:rPr lang="uk-UA" dirty="0" smtClean="0"/>
              <a:t>правові аспекти працевлаштування неповнолітніх;</a:t>
            </a:r>
          </a:p>
          <a:p>
            <a:r>
              <a:rPr lang="uk-UA" dirty="0" smtClean="0"/>
              <a:t>закріпити вміння розв'язувати юридичні ситуації;</a:t>
            </a:r>
          </a:p>
        </p:txBody>
      </p:sp>
    </p:spTree>
    <p:extLst>
      <p:ext uri="{BB962C8B-B14F-4D97-AF65-F5344CB8AC3E}">
        <p14:creationId xmlns:p14="http://schemas.microsoft.com/office/powerpoint/2010/main" val="11687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51838" cy="1296988"/>
          </a:xfr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FFC000"/>
                </a:solidFill>
              </a:rPr>
              <a:t>СЬОГОДНІ НА УРОЦІ: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Usert\Picture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268760"/>
            <a:ext cx="2071702" cy="207170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2532" name="Rectangle 3"/>
          <p:cNvSpPr txBox="1">
            <a:spLocks noChangeArrowheads="1"/>
          </p:cNvSpPr>
          <p:nvPr/>
        </p:nvSpPr>
        <p:spPr bwMode="auto">
          <a:xfrm>
            <a:off x="1187450" y="1484313"/>
            <a:ext cx="6913563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602E04"/>
              </a:buClr>
            </a:pPr>
            <a:r>
              <a:rPr lang="uk-UA" sz="2400" b="1" i="1" dirty="0" smtClean="0">
                <a:solidFill>
                  <a:srgbClr val="2D2901"/>
                </a:solidFill>
                <a:latin typeface="Century Schoolbook" pitchFamily="18" charset="0"/>
              </a:rPr>
              <a:t>  </a:t>
            </a:r>
            <a:endParaRPr lang="uk-UA" sz="2400" b="1" i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602E04"/>
              </a:buClr>
              <a:buFontTx/>
              <a:buAutoNum type="arabicPeriod"/>
            </a:pPr>
            <a:r>
              <a:rPr lang="uk-UA" sz="2400" b="1" i="1" dirty="0" smtClean="0">
                <a:solidFill>
                  <a:srgbClr val="000000"/>
                </a:solidFill>
                <a:latin typeface="Georgia" pitchFamily="18" charset="0"/>
              </a:rPr>
              <a:t>Особливості </a:t>
            </a:r>
            <a:r>
              <a:rPr lang="uk-UA" sz="2400" b="1" i="1" dirty="0">
                <a:solidFill>
                  <a:srgbClr val="000000"/>
                </a:solidFill>
                <a:latin typeface="Georgia" pitchFamily="18" charset="0"/>
              </a:rPr>
              <a:t>прийняття на роботу неповнолітніх .</a:t>
            </a:r>
          </a:p>
          <a:p>
            <a:pPr eaLnBrk="1" hangingPunct="1">
              <a:spcBef>
                <a:spcPct val="20000"/>
              </a:spcBef>
              <a:buClr>
                <a:srgbClr val="602E04"/>
              </a:buClr>
              <a:buFontTx/>
              <a:buAutoNum type="arabicPeriod"/>
            </a:pPr>
            <a:r>
              <a:rPr lang="uk-UA" sz="2400" b="1" i="1" dirty="0">
                <a:solidFill>
                  <a:srgbClr val="000000"/>
                </a:solidFill>
                <a:latin typeface="Georgia" pitchFamily="18" charset="0"/>
              </a:rPr>
              <a:t>Нормативно-правове регулювання та захист праці неповнолітніх</a:t>
            </a:r>
            <a:r>
              <a:rPr lang="uk-UA" sz="2400" b="1" i="1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rgbClr val="602E04"/>
              </a:buClr>
              <a:buFontTx/>
              <a:buAutoNum type="arabicPeriod"/>
            </a:pPr>
            <a:r>
              <a:rPr lang="uk-UA" sz="2400" b="1" i="1" dirty="0" smtClean="0">
                <a:solidFill>
                  <a:srgbClr val="000000"/>
                </a:solidFill>
                <a:latin typeface="Georgia" pitchFamily="18" charset="0"/>
              </a:rPr>
              <a:t>Проблеми праці дітей в Україні</a:t>
            </a:r>
            <a:endParaRPr lang="uk-UA" sz="2400" b="1" i="1" dirty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602E04"/>
              </a:buClr>
            </a:pPr>
            <a:endParaRPr lang="uk-UA" sz="2400" i="1" dirty="0">
              <a:solidFill>
                <a:srgbClr val="2D2901"/>
              </a:solidFill>
              <a:latin typeface="Georgia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602E04"/>
              </a:buClr>
            </a:pPr>
            <a:r>
              <a:rPr lang="uk-UA" sz="2400" i="1" dirty="0">
                <a:solidFill>
                  <a:srgbClr val="2D2901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6" name="Овальная выноска 5"/>
          <p:cNvSpPr/>
          <p:nvPr/>
        </p:nvSpPr>
        <p:spPr>
          <a:xfrm rot="11061676">
            <a:off x="333375" y="1827213"/>
            <a:ext cx="8366125" cy="2828925"/>
          </a:xfrm>
          <a:prstGeom prst="wedgeEllipseCallout">
            <a:avLst>
              <a:gd name="adj1" fmla="val -45270"/>
              <a:gd name="adj2" fmla="val 73851"/>
            </a:avLst>
          </a:prstGeom>
          <a:noFill/>
          <a:ln w="762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534" name="AutoShape 4" descr="Картинки по запросу работа картинк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1225"/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2535" name="AutoShape 6" descr="Картинки по запросу работа картинк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1225"/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2536" name="AutoShape 8" descr="Картинки по запросу работа картинк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1225"/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2537" name="AutoShape 10" descr="Картинки по запросу работа картинк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1225"/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2538" name="AutoShape 12" descr="Картинки по запросу работа картинк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1225"/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042" name="Picture 18" descr="http://evrabota.at.ua/eurowork/rabota-evropa-2016-2017-2018.jpg"/>
          <p:cNvPicPr>
            <a:picLocks noChangeAspect="1" noChangeArrowheads="1"/>
          </p:cNvPicPr>
          <p:nvPr/>
        </p:nvPicPr>
        <p:blipFill>
          <a:blip r:embed="rId3" cstate="print"/>
          <a:srcRect l="1911" t="6348" r="1905" b="15884"/>
          <a:stretch>
            <a:fillRect/>
          </a:stretch>
        </p:blipFill>
        <p:spPr bwMode="auto">
          <a:xfrm>
            <a:off x="0" y="4941168"/>
            <a:ext cx="9144000" cy="191683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2895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9144000" cy="1143000"/>
          </a:xfrm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sz="49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49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9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49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9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49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9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Кодекс законів України про працю </a:t>
            </a:r>
            <a:r>
              <a:rPr lang="uk-UA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uk-UA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КЗпП</a:t>
            </a:r>
            <a:r>
              <a:rPr lang="uk-UA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–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uk-UA" sz="3600" b="1" dirty="0" smtClean="0"/>
              <a:t>   </a:t>
            </a:r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це  основний законодавчий акт України, який 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комплексно 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регулює трудові 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відносини між 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працівником і 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роботодавцем.</a:t>
            </a:r>
            <a:endParaRPr lang="uk-UA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7890" name="Picture 2" descr="http://images.zakupka.com/i/firms/27/154/154663/kodeks-zakoniv-ukraini-pro-pracyu_41d4da243935fce_800x600.jpg"/>
          <p:cNvPicPr>
            <a:picLocks noChangeAspect="1" noChangeArrowheads="1"/>
          </p:cNvPicPr>
          <p:nvPr/>
        </p:nvPicPr>
        <p:blipFill>
          <a:blip r:embed="rId2" cstate="print"/>
          <a:srcRect b="16720"/>
          <a:stretch>
            <a:fillRect/>
          </a:stretch>
        </p:blipFill>
        <p:spPr bwMode="auto">
          <a:xfrm>
            <a:off x="5652120" y="1844824"/>
            <a:ext cx="2880319" cy="468051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516337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20089"/>
              </p:ext>
            </p:extLst>
          </p:nvPr>
        </p:nvGraphicFramePr>
        <p:xfrm>
          <a:off x="251520" y="2348880"/>
          <a:ext cx="8640959" cy="4260506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6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latin typeface="Times New Roman"/>
                          <a:ea typeface="Calibri"/>
                          <a:cs typeface="Times New Roman"/>
                        </a:rPr>
                        <a:t>Категорія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працівників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віком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від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16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до 18 </a:t>
                      </a: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років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осіб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/>
                          <a:ea typeface="Calibri"/>
                          <a:cs typeface="Times New Roman"/>
                        </a:rPr>
                        <a:t>віком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від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15 до 16 </a:t>
                      </a: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років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учнів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віком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від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14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до 15 </a:t>
                      </a: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років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які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працюють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у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період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канікул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036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latin typeface="Times New Roman"/>
                          <a:ea typeface="Calibri"/>
                          <a:cs typeface="Times New Roman"/>
                        </a:rPr>
                        <a:t>Тривалість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 годин </a:t>
                      </a:r>
                      <a:endParaRPr lang="uk-UA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тиждень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 години </a:t>
                      </a:r>
                      <a:endParaRPr lang="uk-UA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latin typeface="Times New Roman"/>
                          <a:ea typeface="Calibri"/>
                          <a:cs typeface="Times New Roman"/>
                        </a:rPr>
                        <a:t>на тиждень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6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Тривалість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робочого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часу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учнів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які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працюють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протягом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навчального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року у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вільний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від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навчання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час, не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може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перевищувати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половини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максимальної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тривалості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робочого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часу для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осіб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відповідного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віку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825960"/>
            <a:ext cx="8229600" cy="1306895"/>
          </a:xfrm>
        </p:spPr>
        <p:txBody>
          <a:bodyPr>
            <a:noAutofit/>
          </a:bodyPr>
          <a:lstStyle/>
          <a:p>
            <a:r>
              <a:rPr lang="ru-RU" sz="25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Робочий</a:t>
            </a:r>
            <a:r>
              <a:rPr lang="ru-RU" sz="25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</a:t>
            </a:r>
            <a:r>
              <a:rPr lang="ru-RU" sz="2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час,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працівник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виконувати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трудові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обов’язки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згідно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чинним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законодавством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працю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правилами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внутрішнього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трудового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розпорядку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колективним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трудовим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договорами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113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412" y="1052736"/>
            <a:ext cx="8229600" cy="1010376"/>
          </a:xfrm>
        </p:spPr>
        <p:txBody>
          <a:bodyPr>
            <a:normAutofit fontScale="90000"/>
          </a:bodyPr>
          <a:lstStyle/>
          <a:p>
            <a:r>
              <a:rPr lang="uk-UA" sz="5400" b="1" i="1" dirty="0">
                <a:solidFill>
                  <a:srgbClr val="FF0000"/>
                </a:solidFill>
              </a:rPr>
              <a:t>Забороняється </a:t>
            </a:r>
            <a:br>
              <a:rPr lang="uk-UA" sz="5400" b="1" i="1" dirty="0">
                <a:solidFill>
                  <a:srgbClr val="FF0000"/>
                </a:solidFill>
              </a:rPr>
            </a:br>
            <a:r>
              <a:rPr lang="uk-UA" sz="3100" b="1" i="1" dirty="0" smtClean="0">
                <a:solidFill>
                  <a:srgbClr val="FF0000"/>
                </a:solidFill>
              </a:rPr>
              <a:t>застосування </a:t>
            </a:r>
            <a:r>
              <a:rPr lang="uk-UA" sz="3100" b="1" i="1" dirty="0">
                <a:solidFill>
                  <a:srgbClr val="FF0000"/>
                </a:solidFill>
              </a:rPr>
              <a:t>праці неповнолітніх</a:t>
            </a:r>
            <a:r>
              <a:rPr lang="uk-UA" sz="5400" b="1" i="1" dirty="0" smtClean="0"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92896"/>
            <a:ext cx="7499176" cy="3096344"/>
          </a:xfrm>
        </p:spPr>
        <p:txBody>
          <a:bodyPr/>
          <a:lstStyle/>
          <a:p>
            <a:pPr lvl="0"/>
            <a:r>
              <a:rPr lang="uk-UA" sz="2800" b="1" i="1" dirty="0" smtClean="0">
                <a:solidFill>
                  <a:srgbClr val="FF0000"/>
                </a:solidFill>
              </a:rPr>
              <a:t>1</a:t>
            </a:r>
            <a:r>
              <a:rPr lang="uk-UA" sz="2800" b="1" i="1" dirty="0">
                <a:solidFill>
                  <a:srgbClr val="FF0000"/>
                </a:solidFill>
              </a:rPr>
              <a:t>. На важких роботах</a:t>
            </a:r>
            <a:endParaRPr lang="ru-RU" sz="2800" b="1" i="1" dirty="0">
              <a:solidFill>
                <a:srgbClr val="FF0000"/>
              </a:solidFill>
            </a:endParaRPr>
          </a:p>
          <a:p>
            <a:pPr lvl="0"/>
            <a:r>
              <a:rPr lang="uk-UA" sz="2800" b="1" i="1" dirty="0">
                <a:solidFill>
                  <a:srgbClr val="FF0000"/>
                </a:solidFill>
              </a:rPr>
              <a:t>2. На роботах зі шкідливими та небезпечними    умовами праці</a:t>
            </a:r>
            <a:endParaRPr lang="ru-RU" sz="2800" b="1" i="1" dirty="0">
              <a:solidFill>
                <a:srgbClr val="FF0000"/>
              </a:solidFill>
            </a:endParaRPr>
          </a:p>
          <a:p>
            <a:pPr lvl="0"/>
            <a:r>
              <a:rPr lang="uk-UA" sz="2800" b="1" i="1" dirty="0">
                <a:solidFill>
                  <a:srgbClr val="FF0000"/>
                </a:solidFill>
              </a:rPr>
              <a:t>3. На підземних роботах</a:t>
            </a:r>
            <a:endParaRPr lang="ru-RU" sz="2800" b="1" i="1" dirty="0">
              <a:solidFill>
                <a:srgbClr val="FF0000"/>
              </a:solidFill>
            </a:endParaRPr>
          </a:p>
          <a:p>
            <a:pPr lvl="0"/>
            <a:r>
              <a:rPr lang="uk-UA" sz="2800" b="1" i="1" dirty="0">
                <a:solidFill>
                  <a:srgbClr val="FF0000"/>
                </a:solidFill>
              </a:rPr>
              <a:t>4. Нічні, надурочні роботи</a:t>
            </a:r>
            <a:endParaRPr lang="ru-RU" sz="2800" b="1" i="1" dirty="0">
              <a:solidFill>
                <a:srgbClr val="FF0000"/>
              </a:solidFill>
            </a:endParaRPr>
          </a:p>
          <a:p>
            <a:r>
              <a:rPr lang="uk-UA" sz="2800" b="1" i="1" dirty="0">
                <a:solidFill>
                  <a:srgbClr val="FF0000"/>
                </a:solidFill>
              </a:rPr>
              <a:t>5. Робота у вихідні </a:t>
            </a:r>
            <a:r>
              <a:rPr lang="uk-UA" sz="2800" b="1" i="1" dirty="0" smtClean="0">
                <a:solidFill>
                  <a:srgbClr val="FF0000"/>
                </a:solidFill>
              </a:rPr>
              <a:t>дні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27584" y="332656"/>
            <a:ext cx="2808312" cy="2808312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195">
              <a:defRPr/>
            </a:pPr>
            <a:r>
              <a:rPr lang="uk-UA" sz="10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16</a:t>
            </a:r>
            <a:endParaRPr lang="ru-RU" sz="10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5856" y="1340768"/>
            <a:ext cx="2808312" cy="2808312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195">
              <a:defRPr/>
            </a:pPr>
            <a:r>
              <a:rPr lang="uk-UA" sz="10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15</a:t>
            </a:r>
            <a:endParaRPr lang="ru-RU" sz="10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24128" y="2204864"/>
            <a:ext cx="2808312" cy="2808312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912195">
              <a:defRPr/>
            </a:pPr>
            <a:r>
              <a:rPr lang="uk-UA" sz="10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14</a:t>
            </a:r>
            <a:endParaRPr lang="ru-RU" sz="10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260648"/>
            <a:ext cx="5328592" cy="138499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defTabSz="912195"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Ст. 187 </a:t>
            </a:r>
            <a:r>
              <a:rPr lang="uk-UA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КЗпП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України. </a:t>
            </a:r>
          </a:p>
          <a:p>
            <a:pPr defTabSz="912195"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Вік, з якого допускається</a:t>
            </a:r>
          </a:p>
          <a:p>
            <a:pPr defTabSz="912195"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	прийняття на роботу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7105">
            <a:off x="202388" y="2566319"/>
            <a:ext cx="304686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defTabSz="912195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допускається </a:t>
            </a:r>
          </a:p>
          <a:p>
            <a:pPr defTabSz="912195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прийняття на роботу </a:t>
            </a:r>
          </a:p>
          <a:p>
            <a:pPr defTabSz="912195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 молодше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років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861048"/>
            <a:ext cx="632955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defTabSz="912195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згодою одного із батьків, як виняток,</a:t>
            </a:r>
          </a:p>
          <a:p>
            <a:pPr defTabSz="912195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можуть прийматися особи, які досягли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років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1426947">
            <a:off x="1043608" y="4869160"/>
            <a:ext cx="8856984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defTabSz="912195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Допускається прийняття учнів шкіл, ПТУ у вільний від навчання час</a:t>
            </a:r>
          </a:p>
          <a:p>
            <a:pPr defTabSz="912195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згодою одного із батьків, як виняток, можуть прийматися особи,</a:t>
            </a:r>
          </a:p>
          <a:p>
            <a:pPr defTabSz="912195">
              <a:defRPr/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які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досягли 14 років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2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1520" y="211204"/>
            <a:ext cx="8640960" cy="6530163"/>
            <a:chOff x="251520" y="211205"/>
            <a:chExt cx="8640960" cy="5722768"/>
          </a:xfrm>
        </p:grpSpPr>
        <p:sp>
          <p:nvSpPr>
            <p:cNvPr id="6" name="Полилиния 5"/>
            <p:cNvSpPr/>
            <p:nvPr/>
          </p:nvSpPr>
          <p:spPr>
            <a:xfrm>
              <a:off x="251520" y="211205"/>
              <a:ext cx="8640960" cy="1134381"/>
            </a:xfrm>
            <a:custGeom>
              <a:avLst/>
              <a:gdLst>
                <a:gd name="connsiteX0" fmla="*/ 0 w 8640960"/>
                <a:gd name="connsiteY0" fmla="*/ 0 h 1134381"/>
                <a:gd name="connsiteX1" fmla="*/ 8640960 w 8640960"/>
                <a:gd name="connsiteY1" fmla="*/ 0 h 1134381"/>
                <a:gd name="connsiteX2" fmla="*/ 8640960 w 8640960"/>
                <a:gd name="connsiteY2" fmla="*/ 1134381 h 1134381"/>
                <a:gd name="connsiteX3" fmla="*/ 0 w 8640960"/>
                <a:gd name="connsiteY3" fmla="*/ 1134381 h 1134381"/>
                <a:gd name="connsiteX4" fmla="*/ 0 w 8640960"/>
                <a:gd name="connsiteY4" fmla="*/ 0 h 113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0" h="1134381">
                  <a:moveTo>
                    <a:pt x="0" y="0"/>
                  </a:moveTo>
                  <a:lnTo>
                    <a:pt x="8640960" y="0"/>
                  </a:lnTo>
                  <a:lnTo>
                    <a:pt x="8640960" y="1134381"/>
                  </a:lnTo>
                  <a:lnTo>
                    <a:pt x="0" y="113438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1">
                    <a:shade val="80000"/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accent1">
                    <a:shade val="80000"/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accent1">
                    <a:shade val="80000"/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uk-UA" sz="3200" b="1" i="0" u="none" strike="noStrike" kern="1200" cap="none" spc="0" normalizeH="0" baseline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</a:rPr>
                <a:t>ПРИЙОМ НА РОБОТУ НЕПОВНОЛІТНІХ</a:t>
              </a:r>
              <a:endParaRPr lang="ru-RU" sz="3200" b="1" kern="12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51520" y="1777642"/>
              <a:ext cx="1727770" cy="4156331"/>
            </a:xfrm>
            <a:custGeom>
              <a:avLst/>
              <a:gdLst>
                <a:gd name="connsiteX0" fmla="*/ 0 w 1727770"/>
                <a:gd name="connsiteY0" fmla="*/ 0 h 4156331"/>
                <a:gd name="connsiteX1" fmla="*/ 1727770 w 1727770"/>
                <a:gd name="connsiteY1" fmla="*/ 0 h 4156331"/>
                <a:gd name="connsiteX2" fmla="*/ 1727770 w 1727770"/>
                <a:gd name="connsiteY2" fmla="*/ 4156331 h 4156331"/>
                <a:gd name="connsiteX3" fmla="*/ 0 w 1727770"/>
                <a:gd name="connsiteY3" fmla="*/ 4156331 h 4156331"/>
                <a:gd name="connsiteX4" fmla="*/ 0 w 1727770"/>
                <a:gd name="connsiteY4" fmla="*/ 0 h 415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770" h="4156331">
                  <a:moveTo>
                    <a:pt x="0" y="0"/>
                  </a:moveTo>
                  <a:lnTo>
                    <a:pt x="1727770" y="0"/>
                  </a:lnTo>
                  <a:lnTo>
                    <a:pt x="1727770" y="4156331"/>
                  </a:lnTo>
                  <a:lnTo>
                    <a:pt x="0" y="41563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1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HeroicExtremeLeftFacing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chemeClr val="tx1"/>
                  </a:solidFill>
                </a:rPr>
                <a:t>Не допускається прийняття на роботу  осіб, молодших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rgbClr val="FFFF00"/>
                  </a:solidFill>
                </a:rPr>
                <a:t>16</a:t>
              </a:r>
              <a:r>
                <a:rPr lang="uk-UA" sz="2000" b="1" kern="12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uk-UA" sz="2000" b="1" kern="1200" dirty="0" smtClean="0">
                  <a:solidFill>
                    <a:srgbClr val="FFFF00"/>
                  </a:solidFill>
                </a:rPr>
                <a:t>років</a:t>
              </a:r>
              <a:endParaRPr lang="ru-RU" sz="2000" b="1" kern="1200" dirty="0">
                <a:solidFill>
                  <a:srgbClr val="FFFF00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979705" y="1777642"/>
              <a:ext cx="1727770" cy="4156331"/>
            </a:xfrm>
            <a:custGeom>
              <a:avLst/>
              <a:gdLst>
                <a:gd name="connsiteX0" fmla="*/ 0 w 1727770"/>
                <a:gd name="connsiteY0" fmla="*/ 0 h 4156331"/>
                <a:gd name="connsiteX1" fmla="*/ 1727770 w 1727770"/>
                <a:gd name="connsiteY1" fmla="*/ 0 h 4156331"/>
                <a:gd name="connsiteX2" fmla="*/ 1727770 w 1727770"/>
                <a:gd name="connsiteY2" fmla="*/ 4156331 h 4156331"/>
                <a:gd name="connsiteX3" fmla="*/ 0 w 1727770"/>
                <a:gd name="connsiteY3" fmla="*/ 4156331 h 4156331"/>
                <a:gd name="connsiteX4" fmla="*/ 0 w 1727770"/>
                <a:gd name="connsiteY4" fmla="*/ 0 h 415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770" h="4156331">
                  <a:moveTo>
                    <a:pt x="0" y="0"/>
                  </a:moveTo>
                  <a:lnTo>
                    <a:pt x="1727770" y="0"/>
                  </a:lnTo>
                  <a:lnTo>
                    <a:pt x="1727770" y="4156331"/>
                  </a:lnTo>
                  <a:lnTo>
                    <a:pt x="0" y="415633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HeroicExtremeLeftFacing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chemeClr val="tx1"/>
                  </a:solidFill>
                </a:rPr>
                <a:t>За згодою батьків можуть, як виняток, прийматись на роботу особи, які досягли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rgbClr val="FFFF00"/>
                  </a:solidFill>
                </a:rPr>
                <a:t>15</a:t>
              </a:r>
              <a:r>
                <a:rPr lang="uk-UA" sz="2000" b="1" kern="12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uk-UA" sz="2000" b="1" kern="1200" dirty="0" smtClean="0">
                  <a:solidFill>
                    <a:srgbClr val="FFFF00"/>
                  </a:solidFill>
                </a:rPr>
                <a:t>років</a:t>
              </a:r>
              <a:endParaRPr lang="ru-RU" sz="2000" b="1" kern="1200" dirty="0">
                <a:solidFill>
                  <a:srgbClr val="FFFF00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708114" y="1767999"/>
              <a:ext cx="1727770" cy="4156331"/>
            </a:xfrm>
            <a:custGeom>
              <a:avLst/>
              <a:gdLst>
                <a:gd name="connsiteX0" fmla="*/ 0 w 1727770"/>
                <a:gd name="connsiteY0" fmla="*/ 0 h 4156331"/>
                <a:gd name="connsiteX1" fmla="*/ 1727770 w 1727770"/>
                <a:gd name="connsiteY1" fmla="*/ 0 h 4156331"/>
                <a:gd name="connsiteX2" fmla="*/ 1727770 w 1727770"/>
                <a:gd name="connsiteY2" fmla="*/ 4156331 h 4156331"/>
                <a:gd name="connsiteX3" fmla="*/ 0 w 1727770"/>
                <a:gd name="connsiteY3" fmla="*/ 4156331 h 4156331"/>
                <a:gd name="connsiteX4" fmla="*/ 0 w 1727770"/>
                <a:gd name="connsiteY4" fmla="*/ 0 h 415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770" h="4156331">
                  <a:moveTo>
                    <a:pt x="0" y="0"/>
                  </a:moveTo>
                  <a:lnTo>
                    <a:pt x="1727770" y="0"/>
                  </a:lnTo>
                  <a:lnTo>
                    <a:pt x="1727770" y="4156331"/>
                  </a:lnTo>
                  <a:lnTo>
                    <a:pt x="0" y="415633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HeroicExtremeLeftFacing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chemeClr val="tx1"/>
                  </a:solidFill>
                </a:rPr>
                <a:t>Допускається прийняття на роботу </a:t>
              </a:r>
              <a:r>
                <a:rPr kumimoji="0" lang="uk-UA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учнів, у вільний від навчання час по досягненню </a:t>
              </a:r>
              <a:r>
                <a:rPr kumimoji="0" lang="uk-UA" sz="2000" b="1" i="0" u="none" strike="noStrike" kern="1200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14</a:t>
              </a:r>
              <a:r>
                <a:rPr kumimoji="0" lang="uk-UA" sz="2000" b="1" i="0" u="none" strike="noStrike" kern="1200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uk-UA" sz="2000" b="1" i="0" u="none" strike="noStrike" kern="1200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років</a:t>
              </a:r>
              <a:r>
                <a:rPr kumimoji="0" lang="uk-UA" sz="2000" b="1" i="0" u="none" strike="noStrike" kern="1200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uk-UA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за згодою батьків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435885" y="1767999"/>
              <a:ext cx="1727770" cy="4156331"/>
            </a:xfrm>
            <a:custGeom>
              <a:avLst/>
              <a:gdLst>
                <a:gd name="connsiteX0" fmla="*/ 0 w 1727770"/>
                <a:gd name="connsiteY0" fmla="*/ 0 h 4156331"/>
                <a:gd name="connsiteX1" fmla="*/ 1727770 w 1727770"/>
                <a:gd name="connsiteY1" fmla="*/ 0 h 4156331"/>
                <a:gd name="connsiteX2" fmla="*/ 1727770 w 1727770"/>
                <a:gd name="connsiteY2" fmla="*/ 4156331 h 4156331"/>
                <a:gd name="connsiteX3" fmla="*/ 0 w 1727770"/>
                <a:gd name="connsiteY3" fmla="*/ 4156331 h 4156331"/>
                <a:gd name="connsiteX4" fmla="*/ 0 w 1727770"/>
                <a:gd name="connsiteY4" fmla="*/ 0 h 415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770" h="4156331">
                  <a:moveTo>
                    <a:pt x="0" y="0"/>
                  </a:moveTo>
                  <a:lnTo>
                    <a:pt x="1727770" y="0"/>
                  </a:lnTo>
                  <a:lnTo>
                    <a:pt x="1727770" y="4156331"/>
                  </a:lnTo>
                  <a:lnTo>
                    <a:pt x="0" y="415633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HeroicExtremeLeftFacing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chemeClr val="tx1"/>
                  </a:solidFill>
                </a:rPr>
                <a:t>Усі особи молодше 18 років приймаються на роботу лише після попереднього медичного огляду.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rgbClr val="FFFF00"/>
                  </a:solidFill>
                </a:rPr>
                <a:t>Медогляди</a:t>
              </a:r>
              <a:r>
                <a:rPr lang="uk-UA" sz="2000" b="1" kern="12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uk-UA" sz="2000" b="1" kern="1200" dirty="0" smtClean="0">
                  <a:solidFill>
                    <a:srgbClr val="FFFF00"/>
                  </a:solidFill>
                </a:rPr>
                <a:t>до</a:t>
              </a:r>
              <a:r>
                <a:rPr lang="uk-UA" sz="2000" b="1" kern="12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uk-UA" sz="2000" b="1" kern="1200" dirty="0" smtClean="0">
                  <a:solidFill>
                    <a:srgbClr val="FFFF00"/>
                  </a:solidFill>
                </a:rPr>
                <a:t>21</a:t>
              </a:r>
              <a:r>
                <a:rPr lang="uk-UA" sz="2000" b="1" kern="12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uk-UA" sz="2000" b="1" kern="1200" dirty="0" smtClean="0">
                  <a:solidFill>
                    <a:srgbClr val="FFFF00"/>
                  </a:solidFill>
                </a:rPr>
                <a:t>року</a:t>
              </a:r>
              <a:endParaRPr lang="ru-RU" sz="2000" b="1" kern="1200" dirty="0">
                <a:solidFill>
                  <a:srgbClr val="FFFF00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7163655" y="1767999"/>
              <a:ext cx="1727770" cy="4156331"/>
            </a:xfrm>
            <a:custGeom>
              <a:avLst/>
              <a:gdLst>
                <a:gd name="connsiteX0" fmla="*/ 0 w 1727770"/>
                <a:gd name="connsiteY0" fmla="*/ 0 h 4156331"/>
                <a:gd name="connsiteX1" fmla="*/ 1727770 w 1727770"/>
                <a:gd name="connsiteY1" fmla="*/ 0 h 4156331"/>
                <a:gd name="connsiteX2" fmla="*/ 1727770 w 1727770"/>
                <a:gd name="connsiteY2" fmla="*/ 4156331 h 4156331"/>
                <a:gd name="connsiteX3" fmla="*/ 0 w 1727770"/>
                <a:gd name="connsiteY3" fmla="*/ 4156331 h 4156331"/>
                <a:gd name="connsiteX4" fmla="*/ 0 w 1727770"/>
                <a:gd name="connsiteY4" fmla="*/ 0 h 415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770" h="4156331">
                  <a:moveTo>
                    <a:pt x="0" y="0"/>
                  </a:moveTo>
                  <a:lnTo>
                    <a:pt x="1727770" y="0"/>
                  </a:lnTo>
                  <a:lnTo>
                    <a:pt x="1727770" y="4156331"/>
                  </a:lnTo>
                  <a:lnTo>
                    <a:pt x="0" y="415633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HeroicExtremeLeftFacing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chemeClr val="tx1"/>
                  </a:solidFill>
                </a:rPr>
                <a:t>Випробування при прийомі на роботу неповнолітніх  </a:t>
              </a:r>
              <a:r>
                <a:rPr lang="uk-UA" sz="2000" b="1" kern="1200" dirty="0" smtClean="0">
                  <a:solidFill>
                    <a:srgbClr val="FFFF00"/>
                  </a:solidFill>
                </a:rPr>
                <a:t>не</a:t>
              </a:r>
              <a:r>
                <a:rPr lang="uk-UA" sz="2000" b="1" kern="12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uk-UA" sz="2000" b="1" kern="1200" dirty="0" smtClean="0">
                  <a:solidFill>
                    <a:srgbClr val="FFFF00"/>
                  </a:solidFill>
                </a:rPr>
                <a:t>встановлюється</a:t>
              </a:r>
              <a:endParaRPr lang="ru-RU" sz="2000" b="1" kern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2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Презентация Истор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Презентация Истор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997</TotalTime>
  <Words>855</Words>
  <Application>Microsoft Office PowerPoint</Application>
  <PresentationFormat>Экран (4:3)</PresentationFormat>
  <Paragraphs>135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Поток</vt:lpstr>
      <vt:lpstr>Шаблон схемы книгохранилища</vt:lpstr>
      <vt:lpstr>1_Шаблон схемы книгохранилища</vt:lpstr>
      <vt:lpstr>2_Шаблон схемы книгохранилища</vt:lpstr>
      <vt:lpstr>3_Шаблон схемы книгохранилища</vt:lpstr>
      <vt:lpstr>6_Поток</vt:lpstr>
      <vt:lpstr>1_Презентация История</vt:lpstr>
      <vt:lpstr>4_Шаблон схемы книгохранилища</vt:lpstr>
      <vt:lpstr>5_Шаблон схемы книгохранилища</vt:lpstr>
      <vt:lpstr>6_Шаблон схемы книгохранилища</vt:lpstr>
      <vt:lpstr>1_Оформление по умолчанию</vt:lpstr>
      <vt:lpstr>2_Оформление по умолчанию</vt:lpstr>
      <vt:lpstr>2_Презентация История</vt:lpstr>
      <vt:lpstr>Диаграмма Microsoft Office Excel</vt:lpstr>
      <vt:lpstr> </vt:lpstr>
      <vt:lpstr>Тема: Прийняття на роботу неповнолітніх. Робочий час і час відпочинку. Оплата праці</vt:lpstr>
      <vt:lpstr>Презентация PowerPoint</vt:lpstr>
      <vt:lpstr>СЬОГОДНІ НА УРОЦІ:</vt:lpstr>
      <vt:lpstr>   Кодекс законів України про працю  (КЗпП) – </vt:lpstr>
      <vt:lpstr>Робочий час – це час, протягом якого працівник має виконувати свої трудові обов’язки згідно із чинним законодавством про працю, правилами внутрішнього трудового розпорядку й колективним і трудовим договорами.</vt:lpstr>
      <vt:lpstr>Забороняється  застосування праці неповнолітніх: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Трудовий договір – угода між працівником і власником підприємства, установи, організації або уповноваженими ним органом чи особою, за якою працівник зобов'язується виконувати роботу, визначену цією угодою, з дотриманням внутрішнього трудового розпорядку, а власник зобов'язується виплачувати працівникові заробітну плату та забезпечити умови праці, необхідні для виконання роботи.</vt:lpstr>
      <vt:lpstr>ПИСЬМОВИЙ ТРУДОВИЙ ДОГОВІР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</vt:lpstr>
      <vt:lpstr>Задача 3</vt:lpstr>
      <vt:lpstr>Згідно з дослідженням Фонду «Громадська думка» свої перші гроші опитувані заробили :</vt:lpstr>
      <vt:lpstr>За статистикою Держкомстату України  працює близько 456 тисяч дітей</vt:lpstr>
      <vt:lpstr>За статистичними даними  з числа працюючих  у віці 15—17 років :</vt:lpstr>
      <vt:lpstr>Презентация PowerPoint</vt:lpstr>
      <vt:lpstr>Презентация PowerPoint</vt:lpstr>
      <vt:lpstr>     Закінчити речення:</vt:lpstr>
      <vt:lpstr>Презентация PowerPoint</vt:lpstr>
      <vt:lpstr>     Вивчайте і знайте свої права, бо без їх знання не знатимете, що захищати! 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Християнська церква в епоху Середньовіччя</dc:title>
  <dc:creator>Мастер</dc:creator>
  <cp:lastModifiedBy>Алексакднр</cp:lastModifiedBy>
  <cp:revision>78</cp:revision>
  <dcterms:created xsi:type="dcterms:W3CDTF">2019-11-14T17:25:18Z</dcterms:created>
  <dcterms:modified xsi:type="dcterms:W3CDTF">2022-02-11T12:43:43Z</dcterms:modified>
</cp:coreProperties>
</file>