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8" r:id="rId5"/>
    <p:sldId id="258" r:id="rId6"/>
    <p:sldId id="269" r:id="rId7"/>
    <p:sldId id="261" r:id="rId8"/>
    <p:sldId id="263" r:id="rId9"/>
    <p:sldId id="270" r:id="rId10"/>
    <p:sldId id="265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3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8969-94A8-489A-8874-9B8963B71559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34824C-BE98-496D-919C-86FD897CB6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8969-94A8-489A-8874-9B8963B71559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824C-BE98-496D-919C-86FD897CB6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B34824C-BE98-496D-919C-86FD897CB6D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8969-94A8-489A-8874-9B8963B71559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8969-94A8-489A-8874-9B8963B71559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B34824C-BE98-496D-919C-86FD897CB6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8969-94A8-489A-8874-9B8963B71559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34824C-BE98-496D-919C-86FD897CB6D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79C8969-94A8-489A-8874-9B8963B71559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824C-BE98-496D-919C-86FD897CB6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8969-94A8-489A-8874-9B8963B71559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B34824C-BE98-496D-919C-86FD897CB6D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8969-94A8-489A-8874-9B8963B71559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B34824C-BE98-496D-919C-86FD897CB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8969-94A8-489A-8874-9B8963B71559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34824C-BE98-496D-919C-86FD897CB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34824C-BE98-496D-919C-86FD897CB6D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8969-94A8-489A-8874-9B8963B71559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B34824C-BE98-496D-919C-86FD897CB6D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79C8969-94A8-489A-8874-9B8963B71559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79C8969-94A8-489A-8874-9B8963B71559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34824C-BE98-496D-919C-86FD897CB6D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81000"/>
            <a:ext cx="8712968" cy="1752600"/>
          </a:xfrm>
        </p:spPr>
        <p:txBody>
          <a:bodyPr>
            <a:normAutofit fontScale="90000"/>
          </a:bodyPr>
          <a:lstStyle/>
          <a:p>
            <a:r>
              <a:rPr lang="uk-UA" sz="5300" b="1" dirty="0" smtClean="0">
                <a:solidFill>
                  <a:srgbClr val="0000FF"/>
                </a:solidFill>
              </a:rPr>
              <a:t>Тема уроку.</a:t>
            </a:r>
            <a:r>
              <a:rPr lang="uk-UA" sz="5300" dirty="0" smtClean="0"/>
              <a:t> </a:t>
            </a:r>
            <a:br>
              <a:rPr lang="uk-UA" sz="5300" dirty="0" smtClean="0"/>
            </a:br>
            <a:r>
              <a:rPr lang="uk-UA" b="1" dirty="0" smtClean="0">
                <a:solidFill>
                  <a:srgbClr val="FF0000"/>
                </a:solidFill>
              </a:rPr>
              <a:t>Узагальнення і систематизація знань. Іменник.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29403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16" y="3429000"/>
            <a:ext cx="4996986" cy="283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8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09" y="319208"/>
            <a:ext cx="7675499" cy="646331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3600" b="1" dirty="0" smtClean="0"/>
              <a:t>Змінюю іменники за числами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076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err="1" smtClean="0">
                <a:solidFill>
                  <a:srgbClr val="0000FF"/>
                </a:solidFill>
              </a:rPr>
              <a:t>Спиши</a:t>
            </a:r>
            <a:r>
              <a:rPr lang="uk-UA" sz="2800" i="1" dirty="0" smtClean="0">
                <a:solidFill>
                  <a:srgbClr val="0000FF"/>
                </a:solidFill>
              </a:rPr>
              <a:t> вірш. Підкресли іменники. Визнач їх число.</a:t>
            </a:r>
            <a:endParaRPr lang="uk-UA" sz="2800" i="1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2"/>
          <a:stretch/>
        </p:blipFill>
        <p:spPr bwMode="auto">
          <a:xfrm>
            <a:off x="681632" y="2276872"/>
            <a:ext cx="77158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204864"/>
            <a:ext cx="78277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/>
              <a:t>Синє небо, синє море,</a:t>
            </a:r>
          </a:p>
          <a:p>
            <a:r>
              <a:rPr lang="uk-UA" sz="5400" dirty="0" smtClean="0"/>
              <a:t>Білий парус вдалині.</a:t>
            </a:r>
          </a:p>
          <a:p>
            <a:r>
              <a:rPr lang="uk-UA" sz="5400" dirty="0" smtClean="0"/>
              <a:t>Понад морем-сині гори</a:t>
            </a:r>
          </a:p>
          <a:p>
            <a:r>
              <a:rPr lang="uk-UA" sz="5400" dirty="0" smtClean="0"/>
              <a:t>Й білі хмари, наче сніг.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3145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Домашнє завдання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4000" i="1" dirty="0" smtClean="0">
                <a:solidFill>
                  <a:srgbClr val="0000FF"/>
                </a:solidFill>
              </a:rPr>
              <a:t>Завдання 4 стор.43</a:t>
            </a:r>
          </a:p>
          <a:p>
            <a:pPr marL="0" indent="0" algn="ctr">
              <a:buNone/>
            </a:pPr>
            <a:r>
              <a:rPr lang="uk-UA" sz="4000" i="1" dirty="0" smtClean="0">
                <a:solidFill>
                  <a:srgbClr val="0000FF"/>
                </a:solidFill>
              </a:rPr>
              <a:t>Завдання 4 стор.44</a:t>
            </a:r>
            <a:endParaRPr lang="uk-UA" sz="4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t="8208" r="19349" b="7854"/>
          <a:stretch/>
        </p:blipFill>
        <p:spPr bwMode="auto">
          <a:xfrm>
            <a:off x="307975" y="3212976"/>
            <a:ext cx="2952328" cy="293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Що робити вчителеві, якщо учні не виконують домашні завд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60" y="3131911"/>
            <a:ext cx="540949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029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83010"/>
            <a:ext cx="53447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00FF"/>
                </a:solidFill>
              </a:rPr>
              <a:t>Усім щиро дякую</a:t>
            </a:r>
          </a:p>
          <a:p>
            <a:pPr algn="ctr"/>
            <a:r>
              <a:rPr lang="uk-UA" sz="4000" b="1" dirty="0" smtClean="0">
                <a:solidFill>
                  <a:srgbClr val="0000FF"/>
                </a:solidFill>
              </a:rPr>
              <a:t> за роботу</a:t>
            </a:r>
          </a:p>
          <a:p>
            <a:pPr algn="ctr"/>
            <a:r>
              <a:rPr lang="uk-UA" sz="4000" b="1" dirty="0" smtClean="0">
                <a:solidFill>
                  <a:srgbClr val="0000FF"/>
                </a:solidFill>
              </a:rPr>
              <a:t> і плідну </a:t>
            </a:r>
            <a:r>
              <a:rPr lang="uk-UA" sz="4000" b="1" dirty="0" err="1" smtClean="0">
                <a:solidFill>
                  <a:srgbClr val="0000FF"/>
                </a:solidFill>
              </a:rPr>
              <a:t>свіпрацю</a:t>
            </a:r>
            <a:r>
              <a:rPr lang="uk-UA" sz="40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uk-UA" sz="4000" b="1" dirty="0" smtClean="0">
                <a:solidFill>
                  <a:srgbClr val="0000FF"/>
                </a:solidFill>
              </a:rPr>
              <a:t>на </a:t>
            </a:r>
            <a:r>
              <a:rPr lang="uk-UA" sz="4000" b="1" dirty="0" err="1" smtClean="0">
                <a:solidFill>
                  <a:srgbClr val="0000FF"/>
                </a:solidFill>
              </a:rPr>
              <a:t>уроці</a:t>
            </a:r>
            <a:r>
              <a:rPr lang="uk-UA" sz="4000" b="1" dirty="0" smtClean="0">
                <a:solidFill>
                  <a:srgbClr val="0000FF"/>
                </a:solidFill>
              </a:rPr>
              <a:t>!!!!! 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26" y="0"/>
            <a:ext cx="3293039" cy="329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4" y="3293039"/>
            <a:ext cx="4670598" cy="311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2534"/>
            <a:ext cx="3528392" cy="296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04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Впізнаю іменники серед інших слів.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200" i="1" dirty="0" err="1" smtClean="0">
                <a:solidFill>
                  <a:srgbClr val="0000FF"/>
                </a:solidFill>
              </a:rPr>
              <a:t>Спиши</a:t>
            </a:r>
            <a:r>
              <a:rPr lang="uk-UA" sz="3200" i="1" dirty="0" smtClean="0">
                <a:solidFill>
                  <a:srgbClr val="0000FF"/>
                </a:solidFill>
              </a:rPr>
              <a:t> прислів’я. </a:t>
            </a:r>
            <a:r>
              <a:rPr lang="uk-UA" sz="3200" i="1" dirty="0" smtClean="0">
                <a:solidFill>
                  <a:srgbClr val="0000FF"/>
                </a:solidFill>
              </a:rPr>
              <a:t>Підкресли іменники.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3600" dirty="0" smtClean="0"/>
              <a:t>Зима радує снігами, а літо пирогами.</a:t>
            </a:r>
          </a:p>
          <a:p>
            <a:pPr marL="0" indent="0">
              <a:buNone/>
            </a:pPr>
            <a:r>
              <a:rPr lang="uk-UA" sz="3600" dirty="0" smtClean="0"/>
              <a:t>Січень морозами лютує, а квітень тепло дарує.</a:t>
            </a:r>
          </a:p>
          <a:p>
            <a:pPr marL="0" indent="0">
              <a:buNone/>
            </a:pPr>
            <a:r>
              <a:rPr lang="uk-UA" sz="3600" dirty="0" smtClean="0"/>
              <a:t>Лютневий сніг весною пахне.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2745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1054"/>
            <a:ext cx="830547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dirty="0" smtClean="0"/>
              <a:t>Розрізняю іменники- назви істот і неістот</a:t>
            </a:r>
            <a:endParaRPr lang="ru-RU" sz="2800" b="1" dirty="0"/>
          </a:p>
        </p:txBody>
      </p:sp>
      <p:sp>
        <p:nvSpPr>
          <p:cNvPr id="3" name="Овал 2"/>
          <p:cNvSpPr/>
          <p:nvPr/>
        </p:nvSpPr>
        <p:spPr>
          <a:xfrm>
            <a:off x="539552" y="980728"/>
            <a:ext cx="8280920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1845" y="1162199"/>
            <a:ext cx="81744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Пригадайте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назвами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неістот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53" y="2366162"/>
            <a:ext cx="3327339" cy="186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551831" y="4229472"/>
            <a:ext cx="8280920" cy="18722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неістот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0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Вправа 2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i="1" dirty="0" smtClean="0">
                <a:solidFill>
                  <a:srgbClr val="0000FF"/>
                </a:solidFill>
              </a:rPr>
              <a:t>До іменників-назв неістот добери іменники-назви істот:</a:t>
            </a:r>
          </a:p>
          <a:p>
            <a:pPr marL="0" indent="0">
              <a:buNone/>
            </a:pPr>
            <a:r>
              <a:rPr lang="uk-UA" sz="4000" dirty="0" smtClean="0"/>
              <a:t>Школа- </a:t>
            </a:r>
            <a:r>
              <a:rPr lang="uk-UA" sz="4000" dirty="0" smtClean="0"/>
              <a:t>…..</a:t>
            </a:r>
            <a:endParaRPr lang="uk-UA" sz="4000" dirty="0" smtClean="0"/>
          </a:p>
          <a:p>
            <a:pPr marL="0" indent="0">
              <a:buNone/>
            </a:pPr>
            <a:r>
              <a:rPr lang="uk-UA" sz="4000" dirty="0"/>
              <a:t>р</a:t>
            </a:r>
            <a:r>
              <a:rPr lang="uk-UA" sz="4000" dirty="0" smtClean="0"/>
              <a:t>обота- </a:t>
            </a:r>
            <a:r>
              <a:rPr lang="uk-UA" sz="4000" dirty="0" smtClean="0"/>
              <a:t>…..</a:t>
            </a:r>
            <a:endParaRPr lang="uk-UA" sz="4000" dirty="0" smtClean="0"/>
          </a:p>
          <a:p>
            <a:pPr marL="0" indent="0">
              <a:buNone/>
            </a:pPr>
            <a:r>
              <a:rPr lang="uk-UA" sz="4000" dirty="0"/>
              <a:t>п</a:t>
            </a:r>
            <a:r>
              <a:rPr lang="uk-UA" sz="4000" dirty="0" smtClean="0"/>
              <a:t>оліція- </a:t>
            </a:r>
            <a:r>
              <a:rPr lang="uk-UA" sz="4000" dirty="0" smtClean="0"/>
              <a:t>…..</a:t>
            </a:r>
            <a:endParaRPr lang="uk-UA" sz="4000" dirty="0" smtClean="0"/>
          </a:p>
          <a:p>
            <a:pPr marL="0" indent="0">
              <a:buNone/>
            </a:pPr>
            <a:r>
              <a:rPr lang="uk-UA" sz="4000" dirty="0"/>
              <a:t>л</a:t>
            </a:r>
            <a:r>
              <a:rPr lang="uk-UA" sz="4000" dirty="0" smtClean="0"/>
              <a:t>ікарня- </a:t>
            </a:r>
            <a:r>
              <a:rPr lang="uk-UA" sz="4000" dirty="0" smtClean="0"/>
              <a:t>……</a:t>
            </a:r>
            <a:endParaRPr lang="uk-UA" sz="4000" dirty="0" smtClean="0"/>
          </a:p>
          <a:p>
            <a:pPr marL="0" indent="0">
              <a:buNone/>
            </a:pPr>
            <a:r>
              <a:rPr lang="uk-UA" sz="4000" dirty="0"/>
              <a:t>б</a:t>
            </a:r>
            <a:r>
              <a:rPr lang="uk-UA" sz="4000" dirty="0" smtClean="0"/>
              <a:t>удівля- </a:t>
            </a:r>
            <a:r>
              <a:rPr lang="uk-UA" sz="4000" dirty="0" smtClean="0"/>
              <a:t>…..</a:t>
            </a:r>
            <a:endParaRPr lang="uk-UA" sz="4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14124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17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19208"/>
            <a:ext cx="8616462" cy="646331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3600" b="1" dirty="0" smtClean="0"/>
              <a:t>Розрізняю власні і загальні назви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149805"/>
            <a:ext cx="56268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Гра «ТАК-НІ»</a:t>
            </a:r>
          </a:p>
          <a:p>
            <a:pPr algn="ctr"/>
            <a:r>
              <a:rPr lang="uk-UA" sz="2400" i="1" dirty="0" smtClean="0">
                <a:solidFill>
                  <a:srgbClr val="0000FF"/>
                </a:solidFill>
              </a:rPr>
              <a:t>Чи погоджуєтесь ви з думкою, що…..</a:t>
            </a:r>
            <a:endParaRPr lang="ru-RU" sz="2400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276872"/>
            <a:ext cx="820929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 smtClean="0"/>
              <a:t>Прізвище, імена, по батькові людей- це власні назви.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Назви країн, міст, вулиць- це загальні назви.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Загальні назви даються багатьом предметам.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Власні назви пишемо з великої букви.</a:t>
            </a:r>
          </a:p>
          <a:p>
            <a:pPr marL="342900" indent="-342900">
              <a:buFontTx/>
              <a:buAutoNum type="arabicPeriod"/>
            </a:pPr>
            <a:r>
              <a:rPr lang="uk-UA" sz="2400" dirty="0" smtClean="0"/>
              <a:t>Загальні назви  </a:t>
            </a:r>
            <a:r>
              <a:rPr lang="uk-UA" sz="2400" dirty="0"/>
              <a:t>пишемо з великої букви.</a:t>
            </a:r>
          </a:p>
          <a:p>
            <a:endParaRPr lang="ru-RU" dirty="0"/>
          </a:p>
        </p:txBody>
      </p:sp>
      <p:sp>
        <p:nvSpPr>
          <p:cNvPr id="5" name="AutoShape 2" descr="Гра &quot;Так чи ні?&quot; + картки для роздруковування на закріплення теми &quot;Кисень&quot;  у 7 клас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45024"/>
            <a:ext cx="17716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21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Вправа 3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i="1" dirty="0" smtClean="0">
                <a:solidFill>
                  <a:srgbClr val="0000FF"/>
                </a:solidFill>
              </a:rPr>
              <a:t>                        До загальних назв добери власні назви</a:t>
            </a:r>
          </a:p>
          <a:p>
            <a:pPr marL="0" indent="0">
              <a:buNone/>
            </a:pPr>
            <a:r>
              <a:rPr lang="uk-UA" i="1" dirty="0">
                <a:solidFill>
                  <a:srgbClr val="0000FF"/>
                </a:solidFill>
              </a:rPr>
              <a:t> </a:t>
            </a:r>
            <a:r>
              <a:rPr lang="uk-UA" i="1" dirty="0" smtClean="0">
                <a:solidFill>
                  <a:srgbClr val="0000FF"/>
                </a:solidFill>
              </a:rPr>
              <a:t>                       і </a:t>
            </a:r>
            <a:r>
              <a:rPr lang="uk-UA" i="1" dirty="0" err="1" smtClean="0">
                <a:solidFill>
                  <a:srgbClr val="0000FF"/>
                </a:solidFill>
              </a:rPr>
              <a:t>запиши</a:t>
            </a:r>
            <a:r>
              <a:rPr lang="uk-UA" i="1" dirty="0" smtClean="0">
                <a:solidFill>
                  <a:srgbClr val="0000FF"/>
                </a:solidFill>
              </a:rPr>
              <a:t> парами:</a:t>
            </a:r>
          </a:p>
          <a:p>
            <a:pPr marL="0" indent="0">
              <a:buNone/>
            </a:pPr>
            <a:r>
              <a:rPr lang="uk-UA" sz="4000" dirty="0" smtClean="0"/>
              <a:t>Місто……., річка……., село….., вулиця……, поет……., країна……, столиця……., планета….., гори…. .</a:t>
            </a:r>
            <a:endParaRPr lang="uk-UA" sz="4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088232" cy="213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530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05041"/>
            <a:ext cx="8005718" cy="954107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800" b="1" dirty="0" smtClean="0"/>
              <a:t>Розпізнаю іменники, які утворилися від</a:t>
            </a:r>
          </a:p>
          <a:p>
            <a:pPr algn="ctr"/>
            <a:r>
              <a:rPr lang="uk-UA" sz="2800" b="1" dirty="0"/>
              <a:t>д</a:t>
            </a:r>
            <a:r>
              <a:rPr lang="uk-UA" sz="2800" b="1" dirty="0" smtClean="0"/>
              <a:t>ієслів і прикметників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5689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>
                <a:solidFill>
                  <a:srgbClr val="0000FF"/>
                </a:solidFill>
              </a:rPr>
              <a:t>До поданих дієслів та прикметників доберіть спільнокореневі іменники.</a:t>
            </a:r>
          </a:p>
          <a:p>
            <a:r>
              <a:rPr lang="uk-UA" sz="4400" dirty="0" smtClean="0"/>
              <a:t>Морозить-</a:t>
            </a:r>
          </a:p>
          <a:p>
            <a:r>
              <a:rPr lang="uk-UA" sz="4400" dirty="0" smtClean="0"/>
              <a:t>літній-</a:t>
            </a:r>
          </a:p>
          <a:p>
            <a:r>
              <a:rPr lang="uk-UA" sz="4400" dirty="0"/>
              <a:t>х</a:t>
            </a:r>
            <a:r>
              <a:rPr lang="uk-UA" sz="4400" dirty="0" smtClean="0"/>
              <a:t>олодний-</a:t>
            </a:r>
          </a:p>
          <a:p>
            <a:r>
              <a:rPr lang="uk-UA" sz="4400" dirty="0"/>
              <a:t>д</a:t>
            </a:r>
            <a:r>
              <a:rPr lang="uk-UA" sz="4400" dirty="0" smtClean="0"/>
              <a:t>звенить-</a:t>
            </a:r>
          </a:p>
          <a:p>
            <a:r>
              <a:rPr lang="uk-UA" sz="4400" dirty="0"/>
              <a:t>м</a:t>
            </a:r>
            <a:r>
              <a:rPr lang="uk-UA" sz="4400" dirty="0" smtClean="0"/>
              <a:t>орський-</a:t>
            </a:r>
            <a:endParaRPr lang="uk-UA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39" y="3068960"/>
            <a:ext cx="2819341" cy="32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30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945" y="319208"/>
            <a:ext cx="6245621" cy="646331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3600" b="1" dirty="0" smtClean="0"/>
              <a:t>Визначаю рід іменників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00FF"/>
                </a:solidFill>
              </a:rPr>
              <a:t>1.Іменники, які можна замінити словом </a:t>
            </a:r>
            <a:r>
              <a:rPr lang="uk-UA" sz="2400" b="1" dirty="0" smtClean="0">
                <a:solidFill>
                  <a:srgbClr val="0000FF"/>
                </a:solidFill>
              </a:rPr>
              <a:t>він </a:t>
            </a:r>
            <a:r>
              <a:rPr lang="uk-UA" sz="2400" dirty="0" smtClean="0">
                <a:solidFill>
                  <a:srgbClr val="0000FF"/>
                </a:solidFill>
              </a:rPr>
              <a:t>належить до :</a:t>
            </a:r>
          </a:p>
          <a:p>
            <a:r>
              <a:rPr lang="uk-UA" sz="2400" dirty="0" smtClean="0"/>
              <a:t>А) жіночого роду</a:t>
            </a:r>
          </a:p>
          <a:p>
            <a:r>
              <a:rPr lang="uk-UA" sz="2400" dirty="0" smtClean="0"/>
              <a:t>Б) чоловічого роду</a:t>
            </a:r>
          </a:p>
          <a:p>
            <a:r>
              <a:rPr lang="uk-UA" sz="2400" dirty="0" smtClean="0"/>
              <a:t>В)середнього роду</a:t>
            </a:r>
          </a:p>
          <a:p>
            <a:r>
              <a:rPr lang="uk-UA" sz="2400" dirty="0" smtClean="0">
                <a:solidFill>
                  <a:srgbClr val="0000FF"/>
                </a:solidFill>
              </a:rPr>
              <a:t>2.Іменники</a:t>
            </a:r>
            <a:r>
              <a:rPr lang="uk-UA" sz="2400" dirty="0">
                <a:solidFill>
                  <a:srgbClr val="0000FF"/>
                </a:solidFill>
              </a:rPr>
              <a:t>, які можна замінити словом </a:t>
            </a:r>
            <a:r>
              <a:rPr lang="uk-UA" sz="2400" b="1" dirty="0" smtClean="0">
                <a:solidFill>
                  <a:srgbClr val="0000FF"/>
                </a:solidFill>
              </a:rPr>
              <a:t>вона </a:t>
            </a:r>
            <a:r>
              <a:rPr lang="uk-UA" sz="2400" dirty="0">
                <a:solidFill>
                  <a:srgbClr val="0000FF"/>
                </a:solidFill>
              </a:rPr>
              <a:t>належить до :</a:t>
            </a:r>
          </a:p>
          <a:p>
            <a:r>
              <a:rPr lang="uk-UA" sz="2400" dirty="0"/>
              <a:t>А) жіночого роду</a:t>
            </a:r>
          </a:p>
          <a:p>
            <a:r>
              <a:rPr lang="uk-UA" sz="2400" dirty="0"/>
              <a:t>Б) чоловічого роду</a:t>
            </a:r>
          </a:p>
          <a:p>
            <a:r>
              <a:rPr lang="uk-UA" sz="2400" dirty="0"/>
              <a:t>В)середнього </a:t>
            </a:r>
            <a:r>
              <a:rPr lang="uk-UA" sz="2400" dirty="0" smtClean="0"/>
              <a:t>роду</a:t>
            </a:r>
          </a:p>
          <a:p>
            <a:r>
              <a:rPr lang="uk-UA" sz="2400" dirty="0" smtClean="0">
                <a:solidFill>
                  <a:srgbClr val="0000FF"/>
                </a:solidFill>
              </a:rPr>
              <a:t>3.Іменники</a:t>
            </a:r>
            <a:r>
              <a:rPr lang="uk-UA" sz="2400" dirty="0">
                <a:solidFill>
                  <a:srgbClr val="0000FF"/>
                </a:solidFill>
              </a:rPr>
              <a:t>, які можна замінити словом </a:t>
            </a:r>
            <a:r>
              <a:rPr lang="uk-UA" sz="2400" b="1" dirty="0" smtClean="0">
                <a:solidFill>
                  <a:srgbClr val="0000FF"/>
                </a:solidFill>
              </a:rPr>
              <a:t>воно </a:t>
            </a:r>
            <a:r>
              <a:rPr lang="uk-UA" sz="2400" dirty="0">
                <a:solidFill>
                  <a:srgbClr val="0000FF"/>
                </a:solidFill>
              </a:rPr>
              <a:t>належить до :</a:t>
            </a:r>
          </a:p>
          <a:p>
            <a:r>
              <a:rPr lang="uk-UA" sz="2400" dirty="0"/>
              <a:t>А) жіночого роду</a:t>
            </a:r>
          </a:p>
          <a:p>
            <a:r>
              <a:rPr lang="uk-UA" sz="2400" dirty="0"/>
              <a:t>Б) чоловічого роду</a:t>
            </a:r>
          </a:p>
          <a:p>
            <a:r>
              <a:rPr lang="uk-UA" sz="2400" dirty="0"/>
              <a:t>В)середнього роду</a:t>
            </a:r>
          </a:p>
          <a:p>
            <a:endParaRPr lang="uk-UA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212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7030A0"/>
                </a:solidFill>
              </a:rPr>
              <a:t>Вправа 4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i="1" dirty="0" err="1" smtClean="0">
                <a:solidFill>
                  <a:srgbClr val="0000FF"/>
                </a:solidFill>
              </a:rPr>
              <a:t>Спиши</a:t>
            </a:r>
            <a:r>
              <a:rPr lang="uk-UA" i="1" dirty="0" smtClean="0">
                <a:solidFill>
                  <a:srgbClr val="0000FF"/>
                </a:solidFill>
              </a:rPr>
              <a:t> іменники та визнач їх рід. 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rgbClr val="0000FF"/>
                </a:solidFill>
              </a:rPr>
              <a:t>Познач закінчення в словах.</a:t>
            </a:r>
          </a:p>
          <a:p>
            <a:pPr marL="0" indent="0">
              <a:buNone/>
            </a:pPr>
            <a:r>
              <a:rPr lang="uk-UA" sz="4000" dirty="0" smtClean="0"/>
              <a:t>Зерно, книжка, крейда, весна, яблуко, пенал, альбом, лінійка, вітер, бабуся, колосся, олень.</a:t>
            </a:r>
            <a:endParaRPr lang="uk-UA" sz="4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0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290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</TotalTime>
  <Words>353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Тема уроку.  Узагальнення і систематизація знань. Іменник.</vt:lpstr>
      <vt:lpstr>Впізнаю іменники серед інших слів.</vt:lpstr>
      <vt:lpstr>Презентация PowerPoint</vt:lpstr>
      <vt:lpstr>Вправа 2</vt:lpstr>
      <vt:lpstr>Презентация PowerPoint</vt:lpstr>
      <vt:lpstr>Вправа 3</vt:lpstr>
      <vt:lpstr>Презентация PowerPoint</vt:lpstr>
      <vt:lpstr>Презентация PowerPoint</vt:lpstr>
      <vt:lpstr>Вправа 4</vt:lpstr>
      <vt:lpstr>Презентация PowerPoint</vt:lpstr>
      <vt:lpstr>Домашнє завдання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уроку.  Узагальнення і систематизація знань. Іменник.</dc:title>
  <dc:creator>User</dc:creator>
  <cp:lastModifiedBy>User</cp:lastModifiedBy>
  <cp:revision>14</cp:revision>
  <dcterms:created xsi:type="dcterms:W3CDTF">2024-01-22T06:48:16Z</dcterms:created>
  <dcterms:modified xsi:type="dcterms:W3CDTF">2024-01-23T11:20:23Z</dcterms:modified>
</cp:coreProperties>
</file>