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9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40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3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58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63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78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23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4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15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81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99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59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87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2896"/>
            <a:ext cx="9144000" cy="43651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57972"/>
            <a:ext cx="8229600" cy="106984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Тема. </a:t>
            </a:r>
            <a:r>
              <a:rPr lang="ru-RU" b="1" dirty="0" err="1" smtClean="0">
                <a:solidFill>
                  <a:srgbClr val="C00000"/>
                </a:solidFill>
              </a:rPr>
              <a:t>Еволюція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органічного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світу.Теорія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еволюції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r>
              <a:rPr lang="ru-RU" b="1" dirty="0" err="1" smtClean="0">
                <a:solidFill>
                  <a:srgbClr val="C00000"/>
                </a:solidFill>
              </a:rPr>
              <a:t>Еволюційні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чинники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7890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548680"/>
            <a:ext cx="813690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	</a:t>
            </a:r>
            <a:r>
              <a:rPr lang="ru-RU" sz="2400" b="1" dirty="0" err="1" smtClean="0">
                <a:solidFill>
                  <a:srgbClr val="C00000"/>
                </a:solidFill>
              </a:rPr>
              <a:t>Рушійні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чинники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еволюції</a:t>
            </a:r>
            <a:r>
              <a:rPr lang="ru-RU" sz="2400" b="1" dirty="0" smtClean="0">
                <a:solidFill>
                  <a:srgbClr val="C00000"/>
                </a:solidFill>
              </a:rPr>
              <a:t> –</a:t>
            </a:r>
            <a:r>
              <a:rPr lang="ru-RU" sz="2400" b="1" dirty="0" smtClean="0"/>
              <a:t> </a:t>
            </a:r>
            <a:r>
              <a:rPr lang="ru-RU" sz="2400" dirty="0" err="1" smtClean="0"/>
              <a:t>чинники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спрямовують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різні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елементарні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виникли</a:t>
            </a:r>
            <a:r>
              <a:rPr lang="ru-RU" sz="2400" dirty="0" smtClean="0"/>
              <a:t> </a:t>
            </a:r>
            <a:r>
              <a:rPr lang="ru-RU" sz="2400" dirty="0" err="1" smtClean="0"/>
              <a:t>внаслідок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мутацій</a:t>
            </a:r>
            <a:r>
              <a:rPr lang="ru-RU" sz="2400" dirty="0" smtClean="0"/>
              <a:t>, у </a:t>
            </a:r>
            <a:r>
              <a:rPr lang="ru-RU" sz="2400" dirty="0" err="1" smtClean="0"/>
              <a:t>бік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пристосувань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організмів</a:t>
            </a:r>
            <a:r>
              <a:rPr lang="ru-RU" sz="2400" dirty="0" smtClean="0"/>
              <a:t> до </a:t>
            </a:r>
            <a:r>
              <a:rPr lang="ru-RU" sz="2400" dirty="0" err="1" smtClean="0"/>
              <a:t>змін</a:t>
            </a:r>
            <a:r>
              <a:rPr lang="ru-RU" sz="2400" dirty="0" smtClean="0"/>
              <a:t> умов </a:t>
            </a:r>
            <a:r>
              <a:rPr lang="ru-RU" sz="2400" dirty="0" err="1" smtClean="0"/>
              <a:t>довкілля</a:t>
            </a:r>
            <a:r>
              <a:rPr lang="ru-RU" sz="2400" dirty="0" smtClean="0"/>
              <a:t>.</a:t>
            </a:r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	</a:t>
            </a:r>
            <a:r>
              <a:rPr lang="ru-RU" sz="2400" b="1" i="1" dirty="0" err="1" smtClean="0"/>
              <a:t>Природний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добір</a:t>
            </a:r>
            <a:r>
              <a:rPr lang="ru-RU" sz="2400" b="1" i="1" dirty="0" smtClean="0"/>
              <a:t> </a:t>
            </a:r>
            <a:r>
              <a:rPr lang="ru-RU" sz="2400" b="1" dirty="0" smtClean="0"/>
              <a:t>– </a:t>
            </a:r>
            <a:r>
              <a:rPr lang="ru-RU" sz="2400" dirty="0" err="1" smtClean="0"/>
              <a:t>процес</a:t>
            </a:r>
            <a:r>
              <a:rPr lang="ru-RU" sz="2400" dirty="0" smtClean="0"/>
              <a:t>, </a:t>
            </a:r>
            <a:r>
              <a:rPr lang="ru-RU" sz="2400" dirty="0" err="1" smtClean="0"/>
              <a:t>унаслідок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виживають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себе потомство </a:t>
            </a:r>
            <a:r>
              <a:rPr lang="ru-RU" sz="2400" dirty="0" err="1" smtClean="0"/>
              <a:t>переважно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корисними</a:t>
            </a:r>
            <a:r>
              <a:rPr lang="ru-RU" sz="2400" dirty="0" smtClean="0"/>
              <a:t> в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умовах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спадковими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змінами</a:t>
            </a:r>
            <a:r>
              <a:rPr lang="ru-RU" sz="2400" dirty="0" smtClean="0"/>
              <a:t> </a:t>
            </a:r>
            <a:r>
              <a:rPr lang="ru-RU" sz="2400" i="1" dirty="0" smtClean="0"/>
              <a:t>(</a:t>
            </a:r>
            <a:r>
              <a:rPr lang="ru-RU" sz="2400" i="1" dirty="0" err="1" smtClean="0"/>
              <a:t>рушійним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стабілізуючим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розриваючим</a:t>
            </a:r>
            <a:r>
              <a:rPr lang="ru-RU" sz="2400" i="1" dirty="0" smtClean="0"/>
              <a:t>).</a:t>
            </a:r>
          </a:p>
          <a:p>
            <a:pPr algn="just"/>
            <a:r>
              <a:rPr lang="uk-UA" sz="2000" i="1" dirty="0" smtClean="0"/>
              <a:t>	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7890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404664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	</a:t>
            </a:r>
            <a:r>
              <a:rPr lang="uk-UA" sz="2400" b="1" dirty="0" smtClean="0">
                <a:solidFill>
                  <a:srgbClr val="C00000"/>
                </a:solidFill>
              </a:rPr>
              <a:t>ЕВОЛЮЦІЯ –</a:t>
            </a:r>
            <a:r>
              <a:rPr lang="uk-UA" sz="2400" dirty="0" smtClean="0"/>
              <a:t> кількісні і якісні зміни живого впродовж тривалих інтервалів часу (</a:t>
            </a:r>
            <a:r>
              <a:rPr lang="ru-RU" sz="2400" b="1" i="1" dirty="0" smtClean="0"/>
              <a:t>Шарль Бонне 1762 р.</a:t>
            </a:r>
            <a:r>
              <a:rPr lang="uk-UA" sz="2400" dirty="0" smtClean="0"/>
              <a:t>).  </a:t>
            </a:r>
          </a:p>
          <a:p>
            <a:endParaRPr lang="uk-UA" sz="2400" dirty="0" smtClean="0"/>
          </a:p>
          <a:p>
            <a:r>
              <a:rPr lang="uk-UA" sz="2400" dirty="0" smtClean="0"/>
              <a:t>	</a:t>
            </a:r>
            <a:r>
              <a:rPr lang="uk-UA" sz="2400" b="1" dirty="0" smtClean="0">
                <a:solidFill>
                  <a:srgbClr val="00B050"/>
                </a:solidFill>
              </a:rPr>
              <a:t>Ознаки :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/>
              <a:t> </a:t>
            </a:r>
            <a:r>
              <a:rPr lang="ru-RU" sz="2400" i="1" dirty="0" err="1" smtClean="0"/>
              <a:t>Незворотність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еволюції</a:t>
            </a:r>
            <a:r>
              <a:rPr lang="ru-RU" sz="2400" i="1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400" i="1" dirty="0" smtClean="0"/>
              <a:t> </a:t>
            </a:r>
            <a:r>
              <a:rPr lang="ru-RU" sz="2400" i="1" dirty="0" err="1" smtClean="0"/>
              <a:t>Спрямованість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еволюції</a:t>
            </a:r>
            <a:r>
              <a:rPr lang="ru-RU" sz="2400" i="1" dirty="0" smtClean="0"/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sz="2400" i="1" dirty="0" err="1" smtClean="0"/>
              <a:t>Рівневість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еволюції</a:t>
            </a:r>
            <a:r>
              <a:rPr lang="ru-RU" sz="2400" i="1" dirty="0" smtClean="0"/>
              <a:t>. </a:t>
            </a:r>
          </a:p>
          <a:p>
            <a:pPr>
              <a:buFont typeface="Wingdings" pitchFamily="2" charset="2"/>
              <a:buChar char="ü"/>
            </a:pPr>
            <a:endParaRPr lang="uk-UA" sz="2400" b="1" i="1" dirty="0" smtClean="0"/>
          </a:p>
          <a:p>
            <a:pPr algn="just"/>
            <a:r>
              <a:rPr lang="ru-RU" sz="2400" dirty="0" smtClean="0"/>
              <a:t>	</a:t>
            </a:r>
            <a:r>
              <a:rPr lang="ru-RU" sz="2400" dirty="0" err="1" smtClean="0"/>
              <a:t>Отже</a:t>
            </a:r>
            <a:r>
              <a:rPr lang="ru-RU" sz="2400" dirty="0" smtClean="0"/>
              <a:t>, </a:t>
            </a:r>
            <a:r>
              <a:rPr lang="ru-RU" sz="2400" b="1" dirty="0" smtClean="0">
                <a:solidFill>
                  <a:srgbClr val="0070C0"/>
                </a:solidFill>
              </a:rPr>
              <a:t>БІОЛОГІЧНА ЕВОЛЮЦІЯ </a:t>
            </a:r>
            <a:r>
              <a:rPr lang="ru-RU" sz="2400" b="1" dirty="0" smtClean="0"/>
              <a:t>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незворотний</a:t>
            </a:r>
            <a:r>
              <a:rPr lang="ru-RU" sz="2400" dirty="0" smtClean="0"/>
              <a:t>, </a:t>
            </a:r>
            <a:r>
              <a:rPr lang="ru-RU" sz="2400" dirty="0" err="1" smtClean="0"/>
              <a:t>спрямований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історичний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живої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супроводжується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змінами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7890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5536" y="332656"/>
            <a:ext cx="849694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800" b="1" dirty="0" err="1" smtClean="0">
                <a:solidFill>
                  <a:srgbClr val="7030A0"/>
                </a:solidFill>
              </a:rPr>
              <a:t>Основні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напрями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досліджень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еволюційних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процесів</a:t>
            </a:r>
            <a:r>
              <a:rPr lang="ru-RU" sz="2800" b="1" dirty="0" smtClean="0">
                <a:solidFill>
                  <a:srgbClr val="7030A0"/>
                </a:solidFill>
              </a:rPr>
              <a:t>: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b="1" i="1" dirty="0" smtClean="0">
                <a:solidFill>
                  <a:srgbClr val="0070C0"/>
                </a:solidFill>
              </a:rPr>
              <a:t>1) </a:t>
            </a:r>
            <a:r>
              <a:rPr lang="ru-RU" sz="2400" b="1" i="1" dirty="0" err="1" smtClean="0">
                <a:solidFill>
                  <a:srgbClr val="0070C0"/>
                </a:solidFill>
              </a:rPr>
              <a:t>молекулярно-біологічний</a:t>
            </a:r>
            <a:r>
              <a:rPr lang="ru-RU" sz="2400" b="1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smtClean="0"/>
              <a:t>(</a:t>
            </a:r>
            <a:r>
              <a:rPr lang="ru-RU" sz="2000" i="1" dirty="0" err="1" smtClean="0"/>
              <a:t>аналіз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молекулярної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еволюції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біологічних</a:t>
            </a:r>
            <a:r>
              <a:rPr lang="ru-RU" sz="2000" i="1" dirty="0" smtClean="0"/>
              <a:t> макромолекул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передусім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білків</a:t>
            </a:r>
            <a:r>
              <a:rPr lang="ru-RU" sz="2000" i="1" dirty="0" smtClean="0"/>
              <a:t> та </a:t>
            </a:r>
            <a:r>
              <a:rPr lang="ru-RU" sz="2000" i="1" dirty="0" err="1" smtClean="0"/>
              <a:t>нуклеїнових</a:t>
            </a:r>
            <a:r>
              <a:rPr lang="ru-RU" sz="2000" i="1" dirty="0" smtClean="0"/>
              <a:t> кислот);</a:t>
            </a:r>
          </a:p>
          <a:p>
            <a:pPr algn="just"/>
            <a:r>
              <a:rPr lang="ru-RU" sz="2400" b="1" i="1" dirty="0" smtClean="0">
                <a:solidFill>
                  <a:srgbClr val="C00000"/>
                </a:solidFill>
              </a:rPr>
              <a:t>2) </a:t>
            </a:r>
            <a:r>
              <a:rPr lang="ru-RU" sz="2400" b="1" i="1" dirty="0" err="1" smtClean="0">
                <a:solidFill>
                  <a:srgbClr val="C00000"/>
                </a:solidFill>
              </a:rPr>
              <a:t>генетико-екологічний</a:t>
            </a:r>
            <a:r>
              <a:rPr lang="ru-RU" sz="2400" dirty="0" smtClean="0"/>
              <a:t> </a:t>
            </a:r>
            <a:r>
              <a:rPr lang="ru-RU" sz="2000" i="1" dirty="0" smtClean="0"/>
              <a:t>(</a:t>
            </a:r>
            <a:r>
              <a:rPr lang="ru-RU" sz="2000" i="1" dirty="0" err="1" smtClean="0"/>
              <a:t>дослідження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мікроеволюційних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процесів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рівні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популяцій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видів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екосистем</a:t>
            </a:r>
            <a:r>
              <a:rPr lang="ru-RU" sz="2000" i="1" dirty="0" smtClean="0"/>
              <a:t> та </a:t>
            </a:r>
            <a:r>
              <a:rPr lang="ru-RU" sz="2000" i="1" dirty="0" err="1" smtClean="0"/>
              <a:t>біосфери</a:t>
            </a:r>
            <a:r>
              <a:rPr lang="ru-RU" sz="2000" i="1" dirty="0" smtClean="0"/>
              <a:t> за </a:t>
            </a:r>
            <a:r>
              <a:rPr lang="ru-RU" sz="2000" i="1" dirty="0" err="1" smtClean="0"/>
              <a:t>допомогою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методів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популяційної</a:t>
            </a:r>
            <a:r>
              <a:rPr lang="ru-RU" sz="2000" i="1" dirty="0" smtClean="0"/>
              <a:t> генетики та </a:t>
            </a:r>
            <a:r>
              <a:rPr lang="ru-RU" sz="2000" i="1" dirty="0" err="1" smtClean="0"/>
              <a:t>екології</a:t>
            </a:r>
            <a:r>
              <a:rPr lang="ru-RU" sz="2000" i="1" dirty="0" smtClean="0"/>
              <a:t>);</a:t>
            </a:r>
          </a:p>
          <a:p>
            <a:pPr algn="just"/>
            <a:r>
              <a:rPr lang="ru-RU" sz="2400" b="1" i="1" dirty="0" smtClean="0">
                <a:solidFill>
                  <a:srgbClr val="00B050"/>
                </a:solidFill>
              </a:rPr>
              <a:t>3) </a:t>
            </a:r>
            <a:r>
              <a:rPr lang="ru-RU" sz="2400" b="1" i="1" dirty="0" err="1" smtClean="0">
                <a:solidFill>
                  <a:srgbClr val="00B050"/>
                </a:solidFill>
              </a:rPr>
              <a:t>еволюційно-морфологічний</a:t>
            </a:r>
            <a:r>
              <a:rPr lang="ru-RU" sz="2400" b="1" i="1" dirty="0" smtClean="0">
                <a:solidFill>
                  <a:srgbClr val="00B050"/>
                </a:solidFill>
              </a:rPr>
              <a:t> </a:t>
            </a:r>
            <a:r>
              <a:rPr lang="ru-RU" sz="2000" i="1" dirty="0" smtClean="0"/>
              <a:t>(</a:t>
            </a:r>
            <a:r>
              <a:rPr lang="ru-RU" sz="2000" i="1" dirty="0" err="1" smtClean="0"/>
              <a:t>дослідження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еволюційних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процесів</a:t>
            </a:r>
            <a:r>
              <a:rPr lang="ru-RU" sz="2000" i="1" dirty="0" smtClean="0"/>
              <a:t> методами </a:t>
            </a:r>
            <a:r>
              <a:rPr lang="ru-RU" sz="2000" i="1" dirty="0" err="1" smtClean="0"/>
              <a:t>палеонтології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порівняльної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анатомії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ембріології</a:t>
            </a:r>
            <a:r>
              <a:rPr lang="ru-RU" sz="2000" i="1" dirty="0" smtClean="0"/>
              <a:t>).</a:t>
            </a:r>
            <a:endParaRPr lang="ru-RU" sz="20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7890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462361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	</a:t>
            </a:r>
            <a:r>
              <a:rPr lang="ru-RU" sz="2400" b="1" dirty="0" err="1" smtClean="0">
                <a:solidFill>
                  <a:srgbClr val="00B050"/>
                </a:solidFill>
              </a:rPr>
              <a:t>Докази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еволюції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smtClean="0"/>
              <a:t>– </a:t>
            </a:r>
            <a:r>
              <a:rPr lang="ru-RU" sz="2400" dirty="0" err="1" smtClean="0"/>
              <a:t>наукові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дані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підтверджують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історичний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усіх</a:t>
            </a:r>
            <a:r>
              <a:rPr lang="ru-RU" sz="2400" dirty="0" smtClean="0"/>
              <a:t> </a:t>
            </a:r>
            <a:r>
              <a:rPr lang="ru-RU" sz="2400" dirty="0" err="1" smtClean="0"/>
              <a:t>живих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істот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Землі</a:t>
            </a:r>
            <a:r>
              <a:rPr lang="ru-RU" sz="2400" dirty="0" smtClean="0"/>
              <a:t>.</a:t>
            </a:r>
          </a:p>
          <a:p>
            <a:pPr algn="just"/>
            <a:endParaRPr lang="uk-UA" sz="2400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2400" b="1" dirty="0" smtClean="0"/>
              <a:t> </a:t>
            </a:r>
            <a:r>
              <a:rPr lang="ru-RU" sz="2400" b="1" dirty="0" err="1" smtClean="0"/>
              <a:t>Палеонтологічні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докази</a:t>
            </a:r>
            <a:endParaRPr lang="ru-RU" sz="2400" b="1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2400" b="1" dirty="0" smtClean="0"/>
              <a:t> </a:t>
            </a:r>
            <a:r>
              <a:rPr lang="ru-RU" sz="2400" b="1" dirty="0" err="1" smtClean="0"/>
              <a:t>Молекулярно-генетичні</a:t>
            </a:r>
            <a:r>
              <a:rPr lang="ru-RU" sz="2400" b="1" dirty="0" smtClean="0"/>
              <a:t> </a:t>
            </a:r>
            <a:r>
              <a:rPr lang="ru-RU" sz="2400" i="1" dirty="0" smtClean="0"/>
              <a:t>(</a:t>
            </a:r>
            <a:r>
              <a:rPr lang="ru-RU" sz="2400" i="1" dirty="0" err="1" smtClean="0"/>
              <a:t>порівнюють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бактерії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еукаріоти</a:t>
            </a:r>
            <a:r>
              <a:rPr lang="ru-RU" sz="2400" i="1" dirty="0" smtClean="0"/>
              <a:t> та </a:t>
            </a:r>
            <a:r>
              <a:rPr lang="ru-RU" sz="2400" i="1" dirty="0" err="1" smtClean="0"/>
              <a:t>археї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роблять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висновок</a:t>
            </a:r>
            <a:r>
              <a:rPr lang="ru-RU" sz="2400" i="1" dirty="0" smtClean="0"/>
              <a:t> про </a:t>
            </a:r>
            <a:r>
              <a:rPr lang="ru-RU" sz="2400" i="1" dirty="0" err="1" smtClean="0"/>
              <a:t>їхню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еволюційну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спорідненість</a:t>
            </a:r>
            <a:r>
              <a:rPr lang="ru-RU" sz="2400" i="1" dirty="0" smtClean="0"/>
              <a:t>).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i="1" dirty="0" smtClean="0"/>
              <a:t> </a:t>
            </a:r>
            <a:r>
              <a:rPr lang="ru-RU" sz="2400" b="1" i="1" dirty="0" err="1" smtClean="0"/>
              <a:t>Молекулярної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філогенетики</a:t>
            </a:r>
            <a:r>
              <a:rPr lang="ru-RU" sz="2400" b="1" i="1" dirty="0" smtClean="0"/>
              <a:t> </a:t>
            </a:r>
            <a:r>
              <a:rPr lang="ru-RU" sz="2400" i="1" dirty="0" smtClean="0"/>
              <a:t>(</a:t>
            </a:r>
            <a:r>
              <a:rPr lang="ru-RU" sz="2400" i="1" dirty="0" err="1" smtClean="0"/>
              <a:t>вивчення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генетичної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спорідненості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різних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груп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організмів</a:t>
            </a:r>
            <a:r>
              <a:rPr lang="ru-RU" sz="2400" i="1" dirty="0" smtClean="0"/>
              <a:t> на </a:t>
            </a:r>
            <a:r>
              <a:rPr lang="ru-RU" sz="2400" i="1" dirty="0" err="1" smtClean="0"/>
              <a:t>основі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молекулярно-генетичних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досліджень</a:t>
            </a:r>
            <a:r>
              <a:rPr lang="ru-RU" sz="2400" i="1" dirty="0" smtClean="0"/>
              <a:t> РНК, ДНК, </a:t>
            </a:r>
            <a:r>
              <a:rPr lang="ru-RU" sz="2400" i="1" dirty="0" err="1" smtClean="0"/>
              <a:t>білків</a:t>
            </a:r>
            <a:r>
              <a:rPr lang="ru-RU" sz="2400" i="1" dirty="0" smtClean="0"/>
              <a:t>). </a:t>
            </a:r>
            <a:endParaRPr lang="ru-RU" sz="2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7890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332656"/>
            <a:ext cx="8424936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ТЕОРІЯ ЕВОЛЮЦІЇ</a:t>
            </a:r>
          </a:p>
          <a:p>
            <a:pPr algn="ctr"/>
            <a:endParaRPr lang="ru-RU" sz="2800" b="1" dirty="0" smtClean="0">
              <a:solidFill>
                <a:srgbClr val="7030A0"/>
              </a:solidFill>
            </a:endParaRPr>
          </a:p>
          <a:p>
            <a:pPr algn="just"/>
            <a:r>
              <a:rPr lang="ru-RU" dirty="0" smtClean="0"/>
              <a:t>	</a:t>
            </a:r>
            <a:r>
              <a:rPr lang="ru-RU" b="1" dirty="0" smtClean="0">
                <a:solidFill>
                  <a:srgbClr val="C00000"/>
                </a:solidFill>
              </a:rPr>
              <a:t>ТЕОРІЯ ЕВОЛЮЦІЇ </a:t>
            </a:r>
            <a:r>
              <a:rPr lang="ru-RU" dirty="0" smtClean="0"/>
              <a:t>– система </a:t>
            </a:r>
            <a:r>
              <a:rPr lang="ru-RU" dirty="0" err="1" smtClean="0"/>
              <a:t>узагальнених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пояснює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,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угруповань</a:t>
            </a:r>
            <a:r>
              <a:rPr lang="ru-RU" dirty="0" smtClean="0"/>
              <a:t> та причини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біорізноманіття</a:t>
            </a:r>
            <a:r>
              <a:rPr lang="ru-RU" dirty="0" smtClean="0"/>
              <a:t> на </a:t>
            </a:r>
            <a:r>
              <a:rPr lang="ru-RU" dirty="0" err="1" smtClean="0"/>
              <a:t>Землі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 </a:t>
            </a:r>
            <a:r>
              <a:rPr lang="ru-RU" i="1" dirty="0" smtClean="0"/>
              <a:t>(ХІХ ст. </a:t>
            </a:r>
            <a:r>
              <a:rPr lang="ru-RU" i="1" dirty="0" err="1" smtClean="0"/>
              <a:t>Еразм</a:t>
            </a:r>
            <a:r>
              <a:rPr lang="ru-RU" i="1" dirty="0" smtClean="0"/>
              <a:t> </a:t>
            </a:r>
            <a:r>
              <a:rPr lang="ru-RU" i="1" dirty="0" err="1" smtClean="0"/>
              <a:t>Дарвін</a:t>
            </a:r>
            <a:r>
              <a:rPr lang="ru-RU" i="1" dirty="0" smtClean="0"/>
              <a:t> та Жан Батист Ламарк):</a:t>
            </a:r>
          </a:p>
          <a:p>
            <a:pPr algn="just"/>
            <a:endParaRPr lang="uk-UA" i="1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err="1" smtClean="0">
                <a:solidFill>
                  <a:srgbClr val="00B050"/>
                </a:solidFill>
              </a:rPr>
              <a:t>телеологічні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концепції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еволюції</a:t>
            </a:r>
            <a:r>
              <a:rPr lang="ru-RU" b="1" dirty="0" smtClean="0">
                <a:solidFill>
                  <a:srgbClr val="00B050"/>
                </a:solidFill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b="1" dirty="0">
              <a:solidFill>
                <a:srgbClr val="00B05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err="1" smtClean="0">
                <a:solidFill>
                  <a:srgbClr val="002060"/>
                </a:solidFill>
              </a:rPr>
              <a:t>теорія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еволюції</a:t>
            </a:r>
            <a:r>
              <a:rPr lang="ru-RU" b="1" dirty="0" smtClean="0">
                <a:solidFill>
                  <a:srgbClr val="002060"/>
                </a:solidFill>
              </a:rPr>
              <a:t> Ламарка.</a:t>
            </a:r>
            <a:r>
              <a:rPr lang="ru-RU" i="1" dirty="0" smtClean="0"/>
              <a:t> </a:t>
            </a:r>
            <a:r>
              <a:rPr lang="ru-RU" i="1" dirty="0" err="1" smtClean="0"/>
              <a:t>Чинниками</a:t>
            </a:r>
            <a:r>
              <a:rPr lang="ru-RU" i="1" dirty="0" smtClean="0"/>
              <a:t> </a:t>
            </a:r>
            <a:r>
              <a:rPr lang="ru-RU" i="1" dirty="0" err="1" smtClean="0"/>
              <a:t>еволюції</a:t>
            </a:r>
            <a:r>
              <a:rPr lang="ru-RU" i="1" dirty="0" smtClean="0"/>
              <a:t> за Ламарком є: 1) </a:t>
            </a:r>
            <a:r>
              <a:rPr lang="ru-RU" i="1" dirty="0" err="1" smtClean="0"/>
              <a:t>внутрішнє</a:t>
            </a:r>
            <a:r>
              <a:rPr lang="ru-RU" i="1" dirty="0" smtClean="0"/>
              <a:t> </a:t>
            </a:r>
            <a:r>
              <a:rPr lang="ru-RU" i="1" dirty="0" err="1" smtClean="0"/>
              <a:t>прагнення</a:t>
            </a:r>
            <a:r>
              <a:rPr lang="ru-RU" i="1" dirty="0" smtClean="0"/>
              <a:t> до </a:t>
            </a:r>
            <a:r>
              <a:rPr lang="ru-RU" i="1" dirty="0" err="1" smtClean="0"/>
              <a:t>вдосконалення</a:t>
            </a:r>
            <a:r>
              <a:rPr lang="ru-RU" i="1" dirty="0" smtClean="0"/>
              <a:t>; 2) </a:t>
            </a:r>
            <a:r>
              <a:rPr lang="ru-RU" i="1" dirty="0" err="1" smtClean="0"/>
              <a:t>прямий</a:t>
            </a:r>
            <a:r>
              <a:rPr lang="ru-RU" i="1" dirty="0" smtClean="0"/>
              <a:t> </a:t>
            </a:r>
            <a:r>
              <a:rPr lang="ru-RU" i="1" dirty="0" err="1" smtClean="0"/>
              <a:t>вплив</a:t>
            </a:r>
            <a:r>
              <a:rPr lang="ru-RU" i="1" dirty="0" smtClean="0"/>
              <a:t> умов </a:t>
            </a:r>
            <a:r>
              <a:rPr lang="ru-RU" i="1" dirty="0" err="1" smtClean="0"/>
              <a:t>середовища</a:t>
            </a:r>
            <a:r>
              <a:rPr lang="ru-RU" i="1" dirty="0" smtClean="0"/>
              <a:t> через </a:t>
            </a:r>
            <a:r>
              <a:rPr lang="ru-RU" i="1" dirty="0" err="1" smtClean="0"/>
              <a:t>вправляння</a:t>
            </a:r>
            <a:r>
              <a:rPr lang="ru-RU" i="1" dirty="0" smtClean="0"/>
              <a:t>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невправляння</a:t>
            </a:r>
            <a:r>
              <a:rPr lang="ru-RU" i="1" dirty="0" smtClean="0"/>
              <a:t> </a:t>
            </a:r>
            <a:r>
              <a:rPr lang="ru-RU" i="1" dirty="0" err="1" smtClean="0"/>
              <a:t>органів</a:t>
            </a:r>
            <a:r>
              <a:rPr lang="ru-RU" i="1" dirty="0" smtClean="0"/>
              <a:t> </a:t>
            </a:r>
            <a:r>
              <a:rPr lang="ru-RU" i="1" dirty="0" err="1" smtClean="0"/>
              <a:t>визначає</a:t>
            </a:r>
            <a:r>
              <a:rPr lang="ru-RU" i="1" dirty="0" smtClean="0"/>
              <a:t> </a:t>
            </a:r>
            <a:r>
              <a:rPr lang="ru-RU" i="1" dirty="0" err="1" smtClean="0"/>
              <a:t>мінливість</a:t>
            </a:r>
            <a:r>
              <a:rPr lang="ru-RU" i="1" dirty="0" smtClean="0"/>
              <a:t> </a:t>
            </a:r>
            <a:r>
              <a:rPr lang="ru-RU" i="1" dirty="0" err="1" smtClean="0"/>
              <a:t>організмів</a:t>
            </a:r>
            <a:r>
              <a:rPr lang="ru-RU" i="1" dirty="0" smtClean="0"/>
              <a:t>; 3) </a:t>
            </a:r>
            <a:r>
              <a:rPr lang="ru-RU" i="1" dirty="0" err="1" smtClean="0"/>
              <a:t>успадковуються</a:t>
            </a:r>
            <a:r>
              <a:rPr lang="ru-RU" i="1" dirty="0" smtClean="0"/>
              <a:t> </a:t>
            </a:r>
            <a:r>
              <a:rPr lang="ru-RU" i="1" dirty="0" err="1" smtClean="0"/>
              <a:t>лише</a:t>
            </a:r>
            <a:r>
              <a:rPr lang="ru-RU" i="1" dirty="0" smtClean="0"/>
              <a:t> </a:t>
            </a:r>
            <a:r>
              <a:rPr lang="ru-RU" i="1" dirty="0" err="1" smtClean="0"/>
              <a:t>набуті</a:t>
            </a:r>
            <a:r>
              <a:rPr lang="ru-RU" i="1" dirty="0" smtClean="0"/>
              <a:t> за </a:t>
            </a:r>
            <a:r>
              <a:rPr lang="ru-RU" i="1" dirty="0" err="1" smtClean="0"/>
              <a:t>життя</a:t>
            </a:r>
            <a:r>
              <a:rPr lang="ru-RU" i="1" dirty="0" smtClean="0"/>
              <a:t> </a:t>
            </a:r>
            <a:r>
              <a:rPr lang="ru-RU" i="1" dirty="0" err="1" smtClean="0"/>
              <a:t>особин</a:t>
            </a:r>
            <a:r>
              <a:rPr lang="ru-RU" i="1" dirty="0" smtClean="0"/>
              <a:t> </a:t>
            </a:r>
            <a:r>
              <a:rPr lang="ru-RU" i="1" dirty="0" err="1" smtClean="0"/>
              <a:t>корисні</a:t>
            </a:r>
            <a:r>
              <a:rPr lang="ru-RU" i="1" dirty="0" smtClean="0"/>
              <a:t> </a:t>
            </a:r>
            <a:r>
              <a:rPr lang="ru-RU" i="1" dirty="0" err="1" smtClean="0"/>
              <a:t>ознаки</a:t>
            </a:r>
            <a:r>
              <a:rPr lang="ru-RU" i="1" dirty="0"/>
              <a:t>;</a:t>
            </a:r>
            <a:endParaRPr lang="ru-RU" i="1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7890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332656"/>
            <a:ext cx="842493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ТЕОРІЯ ЕВОЛЮЦІЇ</a:t>
            </a:r>
          </a:p>
          <a:p>
            <a:pPr algn="ctr"/>
            <a:endParaRPr lang="ru-RU" sz="2800" b="1" dirty="0" smtClean="0">
              <a:solidFill>
                <a:srgbClr val="7030A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err="1" smtClean="0">
                <a:solidFill>
                  <a:srgbClr val="00B0F0"/>
                </a:solidFill>
              </a:rPr>
              <a:t>теорія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еволюції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Дарвіна</a:t>
            </a:r>
            <a:r>
              <a:rPr lang="ru-RU" i="1" dirty="0" smtClean="0"/>
              <a:t> – система </a:t>
            </a:r>
            <a:r>
              <a:rPr lang="ru-RU" i="1" dirty="0" err="1" smtClean="0"/>
              <a:t>поглядів</a:t>
            </a:r>
            <a:r>
              <a:rPr lang="ru-RU" i="1" dirty="0" smtClean="0"/>
              <a:t> про </a:t>
            </a:r>
            <a:r>
              <a:rPr lang="ru-RU" i="1" dirty="0" err="1" smtClean="0"/>
              <a:t>еволюційний</a:t>
            </a:r>
            <a:r>
              <a:rPr lang="ru-RU" i="1" dirty="0" smtClean="0"/>
              <a:t> </a:t>
            </a:r>
            <a:r>
              <a:rPr lang="ru-RU" i="1" dirty="0" err="1" smtClean="0"/>
              <a:t>розвиток</a:t>
            </a:r>
            <a:r>
              <a:rPr lang="ru-RU" i="1" dirty="0" smtClean="0"/>
              <a:t> живого 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дією</a:t>
            </a:r>
            <a:r>
              <a:rPr lang="ru-RU" i="1" dirty="0" smtClean="0"/>
              <a:t> таких </a:t>
            </a:r>
            <a:r>
              <a:rPr lang="ru-RU" i="1" dirty="0" err="1" smtClean="0"/>
              <a:t>чинників</a:t>
            </a:r>
            <a:r>
              <a:rPr lang="ru-RU" i="1" dirty="0" smtClean="0"/>
              <a:t> </a:t>
            </a:r>
            <a:r>
              <a:rPr lang="ru-RU" i="1" dirty="0" err="1" smtClean="0"/>
              <a:t>еволюції</a:t>
            </a:r>
            <a:r>
              <a:rPr lang="ru-RU" i="1" dirty="0" smtClean="0"/>
              <a:t>, як </a:t>
            </a:r>
            <a:r>
              <a:rPr lang="ru-RU" i="1" dirty="0" err="1" smtClean="0"/>
              <a:t>невизначена</a:t>
            </a:r>
            <a:r>
              <a:rPr lang="ru-RU" i="1" dirty="0" smtClean="0"/>
              <a:t> (</a:t>
            </a:r>
            <a:r>
              <a:rPr lang="ru-RU" i="1" dirty="0" err="1" smtClean="0"/>
              <a:t>спадкова</a:t>
            </a:r>
            <a:r>
              <a:rPr lang="ru-RU" i="1" dirty="0" smtClean="0"/>
              <a:t>) </a:t>
            </a:r>
            <a:r>
              <a:rPr lang="ru-RU" i="1" dirty="0" err="1" smtClean="0"/>
              <a:t>мінливість</a:t>
            </a:r>
            <a:r>
              <a:rPr lang="ru-RU" i="1" dirty="0" smtClean="0"/>
              <a:t> та </a:t>
            </a:r>
            <a:r>
              <a:rPr lang="ru-RU" i="1" dirty="0" err="1" smtClean="0"/>
              <a:t>природний</a:t>
            </a:r>
            <a:r>
              <a:rPr lang="ru-RU" i="1" dirty="0" smtClean="0"/>
              <a:t> </a:t>
            </a:r>
            <a:r>
              <a:rPr lang="ru-RU" i="1" dirty="0" err="1" smtClean="0"/>
              <a:t>добір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є </a:t>
            </a:r>
            <a:r>
              <a:rPr lang="ru-RU" i="1" dirty="0" err="1" smtClean="0"/>
              <a:t>наслідком</a:t>
            </a:r>
            <a:r>
              <a:rPr lang="ru-RU" i="1" dirty="0" smtClean="0"/>
              <a:t> </a:t>
            </a:r>
            <a:r>
              <a:rPr lang="ru-RU" i="1" dirty="0" err="1" smtClean="0"/>
              <a:t>боротьби</a:t>
            </a:r>
            <a:r>
              <a:rPr lang="ru-RU" i="1" dirty="0" smtClean="0"/>
              <a:t> за </a:t>
            </a:r>
            <a:r>
              <a:rPr lang="ru-RU" i="1" dirty="0" err="1" smtClean="0"/>
              <a:t>існування</a:t>
            </a:r>
            <a:r>
              <a:rPr lang="ru-RU" i="1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i="1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C00000"/>
                </a:solidFill>
              </a:rPr>
              <a:t>с</a:t>
            </a:r>
            <a:r>
              <a:rPr lang="uk-UA" b="1" dirty="0" err="1" smtClean="0">
                <a:solidFill>
                  <a:srgbClr val="C00000"/>
                </a:solidFill>
              </a:rPr>
              <a:t>интетична</a:t>
            </a:r>
            <a:r>
              <a:rPr lang="uk-UA" b="1" dirty="0" smtClean="0">
                <a:solidFill>
                  <a:srgbClr val="C00000"/>
                </a:solidFill>
              </a:rPr>
              <a:t> теорія еволюції </a:t>
            </a:r>
            <a:r>
              <a:rPr lang="uk-UA" i="1" dirty="0" smtClean="0"/>
              <a:t>– система уявлень про те, що рушійною силою еволюції є природний добір генетичних мутацій і рекомбінацій, і яка починається на рівні популяцій (С. С. </a:t>
            </a:r>
            <a:r>
              <a:rPr lang="uk-UA" i="1" dirty="0" err="1" smtClean="0"/>
              <a:t>Четвериков</a:t>
            </a:r>
            <a:r>
              <a:rPr lang="uk-UA" i="1" dirty="0" smtClean="0"/>
              <a:t>, </a:t>
            </a:r>
            <a:r>
              <a:rPr lang="ru-RU" i="1" dirty="0" smtClean="0"/>
              <a:t>С. Райт, Ф. Г. </a:t>
            </a:r>
            <a:r>
              <a:rPr lang="ru-RU" i="1" dirty="0" err="1" smtClean="0"/>
              <a:t>Добжанський</a:t>
            </a:r>
            <a:r>
              <a:rPr lang="ru-RU" i="1" dirty="0" smtClean="0"/>
              <a:t>, І. І. Шмальгаузен).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273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93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Наукова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праця</a:t>
            </a:r>
            <a:r>
              <a:rPr lang="ru-RU" sz="2800" dirty="0" smtClean="0"/>
              <a:t> Ч. </a:t>
            </a:r>
            <a:r>
              <a:rPr lang="ru-RU" sz="2800" dirty="0" err="1" smtClean="0"/>
              <a:t>Дарвіна</a:t>
            </a:r>
            <a:r>
              <a:rPr lang="ru-RU" sz="2800" dirty="0" smtClean="0"/>
              <a:t>, в </a:t>
            </a:r>
            <a:r>
              <a:rPr lang="ru-RU" sz="2800" dirty="0" err="1" smtClean="0"/>
              <a:t>якій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викладено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основи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вчення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називається</a:t>
            </a:r>
            <a:r>
              <a:rPr lang="ru-RU" sz="2800" dirty="0" smtClean="0"/>
              <a:t> «</a:t>
            </a:r>
            <a:r>
              <a:rPr lang="ru-RU" sz="2800" dirty="0" err="1" smtClean="0"/>
              <a:t>Походження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видів</a:t>
            </a:r>
            <a:r>
              <a:rPr lang="ru-RU" sz="2800" dirty="0" smtClean="0"/>
              <a:t> шляхом природного добору» (1859).</a:t>
            </a:r>
          </a:p>
          <a:p>
            <a:pPr algn="just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789040"/>
          </a:xfrm>
          <a:prstGeom prst="rect">
            <a:avLst/>
          </a:prstGeom>
        </p:spPr>
      </p:pic>
      <p:pic>
        <p:nvPicPr>
          <p:cNvPr id="1026" name="Picture 2" descr="Чарльз Дарвин – путешественник и исследователь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132856"/>
            <a:ext cx="3357286" cy="417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Книга Походження видів шляхом природного відбору або збереження порід у  боротьбі за життя Чарльз Роберт Дарвин купить на YAKABOO.u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636912"/>
            <a:ext cx="2789832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3529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ЕВОЛЮЦІЙНІ ЧИННИКИ</a:t>
            </a:r>
          </a:p>
          <a:p>
            <a:pPr algn="just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716544"/>
            <a:ext cx="8352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	</a:t>
            </a:r>
            <a:r>
              <a:rPr lang="ru-RU" sz="2000" b="1" dirty="0" smtClean="0">
                <a:solidFill>
                  <a:srgbClr val="C00000"/>
                </a:solidFill>
              </a:rPr>
              <a:t>ЕВОЛЮЦІЙНІ ЧИННИКИ </a:t>
            </a:r>
            <a:r>
              <a:rPr lang="ru-RU" sz="2000" dirty="0" smtClean="0"/>
              <a:t>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зовнішні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внутрішні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приводять</a:t>
            </a:r>
            <a:r>
              <a:rPr lang="ru-RU" sz="2000" dirty="0" smtClean="0"/>
              <a:t> до </a:t>
            </a:r>
            <a:r>
              <a:rPr lang="ru-RU" sz="2000" dirty="0" err="1" smtClean="0"/>
              <a:t>еволюційних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організмів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угруповань</a:t>
            </a:r>
            <a:r>
              <a:rPr lang="ru-RU" sz="2000" dirty="0" smtClean="0"/>
              <a:t>.</a:t>
            </a:r>
          </a:p>
          <a:p>
            <a:pPr algn="just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78904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459426"/>
              </p:ext>
            </p:extLst>
          </p:nvPr>
        </p:nvGraphicFramePr>
        <p:xfrm>
          <a:off x="287524" y="1700808"/>
          <a:ext cx="8568952" cy="4484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1121192"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Чинники еволюції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119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Рушійні 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00B050"/>
                          </a:solidFill>
                        </a:rPr>
                        <a:t>Елементарні 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242386">
                <a:tc>
                  <a:txBody>
                    <a:bodyPr/>
                    <a:lstStyle/>
                    <a:p>
                      <a:r>
                        <a:rPr lang="uk-UA" dirty="0" smtClean="0"/>
                        <a:t>1. Спадкова мінливість </a:t>
                      </a:r>
                      <a:endParaRPr lang="ru-RU" dirty="0"/>
                    </a:p>
                    <a:p>
                      <a:r>
                        <a:rPr lang="uk-UA" dirty="0" smtClean="0"/>
                        <a:t>2. Природний добір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1. Хвилі життя </a:t>
                      </a:r>
                      <a:endParaRPr lang="ru-RU" dirty="0"/>
                    </a:p>
                    <a:p>
                      <a:r>
                        <a:rPr lang="uk-UA" dirty="0" smtClean="0"/>
                        <a:t>2. Дрейф генів </a:t>
                      </a:r>
                    </a:p>
                    <a:p>
                      <a:r>
                        <a:rPr lang="uk-UA" dirty="0" smtClean="0"/>
                        <a:t>3. Ізоляція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7890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10723" y="332656"/>
            <a:ext cx="84969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	</a:t>
            </a:r>
            <a:r>
              <a:rPr lang="ru-RU" sz="2400" b="1" dirty="0" err="1" smtClean="0">
                <a:solidFill>
                  <a:srgbClr val="00B050"/>
                </a:solidFill>
              </a:rPr>
              <a:t>Елементарні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чинники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еволюції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smtClean="0"/>
              <a:t>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спричиняють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еволюційні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зміни</a:t>
            </a:r>
            <a:r>
              <a:rPr lang="ru-RU" sz="2400" dirty="0" smtClean="0"/>
              <a:t> </a:t>
            </a:r>
            <a:r>
              <a:rPr lang="ru-RU" sz="2400" dirty="0" err="1" smtClean="0"/>
              <a:t>біосистем</a:t>
            </a:r>
            <a:r>
              <a:rPr lang="ru-RU" sz="2400" dirty="0" smtClean="0"/>
              <a:t> і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неспрямований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випадковий</a:t>
            </a:r>
            <a:r>
              <a:rPr lang="ru-RU" sz="2400" dirty="0" smtClean="0"/>
              <a:t> характер</a:t>
            </a:r>
            <a:r>
              <a:rPr lang="ru-RU" sz="2400" i="1" dirty="0" smtClean="0"/>
              <a:t>.</a:t>
            </a:r>
            <a:endParaRPr lang="uk-UA" sz="2400" i="1" dirty="0" smtClean="0"/>
          </a:p>
          <a:p>
            <a:pPr algn="just"/>
            <a:r>
              <a:rPr lang="ru-RU" sz="2400" dirty="0" smtClean="0"/>
              <a:t>	</a:t>
            </a:r>
            <a:r>
              <a:rPr lang="ru-RU" sz="2400" b="1" i="1" dirty="0" smtClean="0"/>
              <a:t>1. </a:t>
            </a:r>
            <a:r>
              <a:rPr lang="ru-RU" sz="2400" b="1" i="1" dirty="0" err="1" smtClean="0"/>
              <a:t>Ізоляція</a:t>
            </a:r>
            <a:r>
              <a:rPr lang="ru-RU" sz="2400" b="1" i="1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err="1" smtClean="0"/>
              <a:t>виникнення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будь-яких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перешкод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порушують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схрещування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обмін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спадковою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інформацією</a:t>
            </a:r>
            <a:r>
              <a:rPr lang="ru-RU" sz="2400" dirty="0" smtClean="0"/>
              <a:t> </a:t>
            </a:r>
            <a:r>
              <a:rPr lang="ru-RU" sz="2400" i="1" dirty="0" smtClean="0"/>
              <a:t>(</a:t>
            </a:r>
            <a:r>
              <a:rPr lang="ru-RU" sz="2400" i="1" dirty="0" err="1" smtClean="0"/>
              <a:t>географічна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екологічна</a:t>
            </a:r>
            <a:r>
              <a:rPr lang="ru-RU" sz="2400" i="1" dirty="0" smtClean="0"/>
              <a:t>).</a:t>
            </a:r>
          </a:p>
          <a:p>
            <a:pPr algn="just"/>
            <a:r>
              <a:rPr lang="uk-UA" sz="2400" i="1" dirty="0" smtClean="0"/>
              <a:t>	</a:t>
            </a:r>
            <a:r>
              <a:rPr lang="uk-UA" sz="2400" b="1" i="1" dirty="0" smtClean="0"/>
              <a:t>2. </a:t>
            </a:r>
            <a:r>
              <a:rPr lang="ru-RU" sz="2400" b="1" i="1" dirty="0" err="1" smtClean="0"/>
              <a:t>Хвилі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життя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або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популяційні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хвилі</a:t>
            </a:r>
            <a:r>
              <a:rPr lang="ru-RU" sz="2400" b="1" i="1" dirty="0" smtClean="0"/>
              <a:t>, </a:t>
            </a:r>
            <a:r>
              <a:rPr lang="ru-RU" sz="2400" dirty="0" smtClean="0"/>
              <a:t>– </a:t>
            </a:r>
            <a:r>
              <a:rPr lang="ru-RU" sz="2400" dirty="0" err="1" smtClean="0"/>
              <a:t>періодичні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неперіодичні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коливаннячисельності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популяцій</a:t>
            </a:r>
            <a:r>
              <a:rPr lang="ru-RU" sz="2400" dirty="0" smtClean="0"/>
              <a:t> </a:t>
            </a:r>
            <a:r>
              <a:rPr lang="ru-RU" sz="2400" i="1" dirty="0" smtClean="0"/>
              <a:t>(С. С. </a:t>
            </a:r>
            <a:r>
              <a:rPr lang="ru-RU" sz="2400" i="1" dirty="0" err="1" smtClean="0"/>
              <a:t>Четвериковим</a:t>
            </a:r>
            <a:r>
              <a:rPr lang="ru-RU" sz="2400" i="1" dirty="0" smtClean="0"/>
              <a:t> у 1905 р.).</a:t>
            </a:r>
          </a:p>
          <a:p>
            <a:pPr algn="just"/>
            <a:r>
              <a:rPr lang="uk-UA" sz="2400" dirty="0" smtClean="0"/>
              <a:t>	</a:t>
            </a:r>
            <a:r>
              <a:rPr lang="uk-UA" sz="2400" b="1" i="1" dirty="0" smtClean="0"/>
              <a:t>3.</a:t>
            </a:r>
            <a:r>
              <a:rPr lang="uk-UA" sz="2400" dirty="0" smtClean="0"/>
              <a:t> </a:t>
            </a:r>
            <a:r>
              <a:rPr lang="ru-RU" sz="2400" b="1" i="1" dirty="0" smtClean="0"/>
              <a:t>Дрейф </a:t>
            </a:r>
            <a:r>
              <a:rPr lang="ru-RU" sz="2400" b="1" i="1" dirty="0" err="1" smtClean="0"/>
              <a:t>генів</a:t>
            </a:r>
            <a:r>
              <a:rPr lang="ru-RU" sz="2400" b="1" i="1" dirty="0" smtClean="0"/>
              <a:t> (</a:t>
            </a:r>
            <a:r>
              <a:rPr lang="ru-RU" sz="2400" b="1" i="1" dirty="0" err="1" smtClean="0"/>
              <a:t>генетичний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дрейф</a:t>
            </a:r>
            <a:r>
              <a:rPr lang="ru-RU" sz="2400" b="1" i="1" dirty="0" smtClean="0"/>
              <a:t>) </a:t>
            </a:r>
            <a:r>
              <a:rPr lang="ru-RU" sz="2400" b="1" dirty="0" smtClean="0"/>
              <a:t>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випадкова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неспрямована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зміна</a:t>
            </a:r>
            <a:r>
              <a:rPr lang="ru-RU" sz="2400" dirty="0" smtClean="0"/>
              <a:t> частот </a:t>
            </a:r>
            <a:r>
              <a:rPr lang="ru-RU" sz="2400" dirty="0" err="1" smtClean="0"/>
              <a:t>зустрічальності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алелів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популяції</a:t>
            </a:r>
            <a:r>
              <a:rPr lang="ru-RU" sz="2400" dirty="0" smtClean="0"/>
              <a:t>.</a:t>
            </a:r>
          </a:p>
          <a:p>
            <a:pPr algn="just"/>
            <a:endParaRPr lang="uk-UA" i="1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122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Тема. Еволюція органічного світу.Теорія еволюції. Еволюційні чинники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Lenovo</cp:lastModifiedBy>
  <cp:revision>7</cp:revision>
  <dcterms:created xsi:type="dcterms:W3CDTF">2021-01-13T15:38:39Z</dcterms:created>
  <dcterms:modified xsi:type="dcterms:W3CDTF">2024-01-15T15:47:04Z</dcterms:modified>
</cp:coreProperties>
</file>