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186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503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817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113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365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36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74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6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10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748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701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40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052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80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95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586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57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8000">
              <a:srgbClr val="ECA4EE"/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CB3F-3144-4A40-9525-7312A02A2829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8D69-F9B4-47BA-83BC-F92D26D6949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10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27018" y="1276931"/>
            <a:ext cx="9448800" cy="3433613"/>
          </a:xfrm>
        </p:spPr>
        <p:txBody>
          <a:bodyPr>
            <a:normAutofit/>
          </a:bodyPr>
          <a:lstStyle/>
          <a:p>
            <a:r>
              <a:rPr lang="uk-UA" dirty="0"/>
              <a:t>Інтегрований шоколадно- </a:t>
            </a:r>
            <a:br>
              <a:rPr lang="uk-UA" dirty="0"/>
            </a:br>
            <a:r>
              <a:rPr lang="uk-UA" dirty="0"/>
              <a:t>мовно- </a:t>
            </a:r>
            <a:br>
              <a:rPr lang="uk-UA" dirty="0"/>
            </a:br>
            <a:r>
              <a:rPr lang="uk-UA" dirty="0"/>
              <a:t>математичний урок</a:t>
            </a:r>
          </a:p>
        </p:txBody>
      </p:sp>
      <p:pic>
        <p:nvPicPr>
          <p:cNvPr id="4" name="Picture 2" descr="http://pngimg.com/uploads/chocolate/chocolate_PNG972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46" y="485260"/>
            <a:ext cx="2409536" cy="2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ngimg.com/uploads/chocolate/chocolate_PNG972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4531">
            <a:off x="1162420" y="4078256"/>
            <a:ext cx="2577619" cy="28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ngimg.com/uploads/chocolate/chocolate_PNG971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83" y="4339728"/>
            <a:ext cx="2854036" cy="23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"/>
    </mc:Choice>
    <mc:Fallback xmlns="">
      <p:transition spd="slow" advTm="38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16763" y="1152297"/>
            <a:ext cx="162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варіант</a:t>
            </a:r>
            <a:endParaRPr lang="uk-UA" sz="28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7461599" y="1152297"/>
            <a:ext cx="1743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 варіант</a:t>
            </a:r>
            <a:endParaRPr lang="uk-U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кутник 3"/>
              <p:cNvSpPr/>
              <p:nvPr/>
            </p:nvSpPr>
            <p:spPr>
              <a:xfrm>
                <a:off x="3699403" y="967414"/>
                <a:ext cx="482824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Прямокут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403" y="967414"/>
                <a:ext cx="482824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кутник 4"/>
              <p:cNvSpPr/>
              <p:nvPr/>
            </p:nvSpPr>
            <p:spPr>
              <a:xfrm>
                <a:off x="9264465" y="967414"/>
                <a:ext cx="482824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uk-U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Прямокут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465" y="967414"/>
                <a:ext cx="482824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кутник 5"/>
          <p:cNvSpPr/>
          <p:nvPr/>
        </p:nvSpPr>
        <p:spPr>
          <a:xfrm>
            <a:off x="1318961" y="2316352"/>
            <a:ext cx="5243707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одна друга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 одної другої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одній другій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одну другу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однією (одною) другою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на (у) одній другій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653723" y="2316352"/>
            <a:ext cx="5102859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одна п’ята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 одної п’ятої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одній п’ятій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одну п’яту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однією (одною) п’ятою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на (у) одній п’ятій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7" b="98579" l="2500" r="94674">
                        <a14:foregroundMark x1="13261" y1="7692" x2="13261" y2="7692"/>
                        <a14:foregroundMark x1="15870" y1="9114" x2="15870" y2="9114"/>
                        <a14:foregroundMark x1="19022" y1="7107" x2="19022" y2="7107"/>
                        <a14:foregroundMark x1="21848" y1="6020" x2="21848" y2="6020"/>
                        <a14:foregroundMark x1="24239" y1="5853" x2="24239" y2="5853"/>
                        <a14:foregroundMark x1="79130" y1="46237" x2="79130" y2="46237"/>
                        <a14:foregroundMark x1="82826" y1="45485" x2="82826" y2="45485"/>
                        <a14:foregroundMark x1="85978" y1="43227" x2="85978" y2="43227"/>
                        <a14:foregroundMark x1="87609" y1="39967" x2="87609" y2="39967"/>
                        <a14:foregroundMark x1="87065" y1="38796" x2="87065" y2="38796"/>
                        <a14:foregroundMark x1="89674" y1="47492" x2="89674" y2="47492"/>
                        <a14:foregroundMark x1="83370" y1="45234" x2="83370" y2="45234"/>
                        <a14:foregroundMark x1="78913" y1="47659" x2="78913" y2="47659"/>
                        <a14:foregroundMark x1="74130" y1="45652" x2="74130" y2="45652"/>
                        <a14:foregroundMark x1="67283" y1="46070" x2="67283" y2="46070"/>
                        <a14:foregroundMark x1="65000" y1="46237" x2="65000" y2="46237"/>
                        <a14:foregroundMark x1="42671" y1="7519" x2="42671" y2="7519"/>
                        <a14:foregroundMark x1="30945" y1="14787" x2="30945" y2="14787"/>
                        <a14:foregroundMark x1="24756" y1="11278" x2="24756" y2="11278"/>
                        <a14:foregroundMark x1="29316" y1="32331" x2="29316" y2="32331"/>
                        <a14:foregroundMark x1="58306" y1="53383" x2="58306" y2="53383"/>
                        <a14:foregroundMark x1="92508" y1="44361" x2="92508" y2="44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03" y="209029"/>
            <a:ext cx="1274884" cy="1657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7" b="98579" l="2500" r="94674">
                        <a14:foregroundMark x1="13261" y1="7692" x2="13261" y2="7692"/>
                        <a14:foregroundMark x1="15870" y1="9114" x2="15870" y2="9114"/>
                        <a14:foregroundMark x1="19022" y1="7107" x2="19022" y2="7107"/>
                        <a14:foregroundMark x1="21848" y1="6020" x2="21848" y2="6020"/>
                        <a14:foregroundMark x1="24239" y1="5853" x2="24239" y2="5853"/>
                        <a14:foregroundMark x1="79130" y1="46237" x2="79130" y2="46237"/>
                        <a14:foregroundMark x1="82826" y1="45485" x2="82826" y2="45485"/>
                        <a14:foregroundMark x1="85978" y1="43227" x2="85978" y2="43227"/>
                        <a14:foregroundMark x1="87609" y1="39967" x2="87609" y2="39967"/>
                        <a14:foregroundMark x1="87065" y1="38796" x2="87065" y2="38796"/>
                        <a14:foregroundMark x1="89674" y1="47492" x2="89674" y2="47492"/>
                        <a14:foregroundMark x1="83370" y1="45234" x2="83370" y2="45234"/>
                        <a14:foregroundMark x1="78913" y1="47659" x2="78913" y2="47659"/>
                        <a14:foregroundMark x1="74130" y1="45652" x2="74130" y2="45652"/>
                        <a14:foregroundMark x1="67283" y1="46070" x2="67283" y2="46070"/>
                        <a14:foregroundMark x1="65000" y1="46237" x2="65000" y2="46237"/>
                        <a14:foregroundMark x1="42671" y1="7519" x2="42671" y2="7519"/>
                        <a14:foregroundMark x1="30945" y1="14787" x2="30945" y2="14787"/>
                        <a14:foregroundMark x1="24756" y1="11278" x2="24756" y2="11278"/>
                        <a14:foregroundMark x1="29316" y1="32331" x2="29316" y2="32331"/>
                        <a14:foregroundMark x1="58306" y1="53383" x2="58306" y2="53383"/>
                        <a14:foregroundMark x1="92508" y1="44361" x2="92508" y2="44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995" y="2716256"/>
            <a:ext cx="1274884" cy="1657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7" b="98579" l="2500" r="94674">
                        <a14:foregroundMark x1="13261" y1="7692" x2="13261" y2="7692"/>
                        <a14:foregroundMark x1="15870" y1="9114" x2="15870" y2="9114"/>
                        <a14:foregroundMark x1="19022" y1="7107" x2="19022" y2="7107"/>
                        <a14:foregroundMark x1="21848" y1="6020" x2="21848" y2="6020"/>
                        <a14:foregroundMark x1="24239" y1="5853" x2="24239" y2="5853"/>
                        <a14:foregroundMark x1="79130" y1="46237" x2="79130" y2="46237"/>
                        <a14:foregroundMark x1="82826" y1="45485" x2="82826" y2="45485"/>
                        <a14:foregroundMark x1="85978" y1="43227" x2="85978" y2="43227"/>
                        <a14:foregroundMark x1="87609" y1="39967" x2="87609" y2="39967"/>
                        <a14:foregroundMark x1="87065" y1="38796" x2="87065" y2="38796"/>
                        <a14:foregroundMark x1="89674" y1="47492" x2="89674" y2="47492"/>
                        <a14:foregroundMark x1="83370" y1="45234" x2="83370" y2="45234"/>
                        <a14:foregroundMark x1="78913" y1="47659" x2="78913" y2="47659"/>
                        <a14:foregroundMark x1="74130" y1="45652" x2="74130" y2="45652"/>
                        <a14:foregroundMark x1="67283" y1="46070" x2="67283" y2="46070"/>
                        <a14:foregroundMark x1="65000" y1="46237" x2="65000" y2="46237"/>
                        <a14:foregroundMark x1="42671" y1="7519" x2="42671" y2="7519"/>
                        <a14:foregroundMark x1="30945" y1="14787" x2="30945" y2="14787"/>
                        <a14:foregroundMark x1="24756" y1="11278" x2="24756" y2="11278"/>
                        <a14:foregroundMark x1="29316" y1="32331" x2="29316" y2="32331"/>
                        <a14:foregroundMark x1="58306" y1="53383" x2="58306" y2="53383"/>
                        <a14:foregroundMark x1="92508" y1="44361" x2="92508" y2="44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" y="4790024"/>
            <a:ext cx="1274884" cy="16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18217 C 0.24115 0.18217 0.43009 0.28519 0.43009 0.41251 C 0.43009 0.53982 0.24115 0.64353 0.00847 0.64353 C -0.22382 0.64353 -0.4121 0.53982 -0.4121 0.41251 C -0.4121 0.28519 -0.22382 0.18217 0.00847 0.18217 Z " pathEditMode="fixed" rAng="0" ptsTypes="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32 -0.18334 C -0.18164 -0.18334 0.0073 -0.08032 0.0073 0.047 C 0.0073 0.17431 -0.18164 0.27802 -0.41432 0.27802 C -0.64661 0.27802 -0.83489 0.17431 -0.83489 0.047 C -0.83489 -0.08032 -0.64661 -0.18334 -0.41432 -0.18334 Z " pathEditMode="fixed" rAng="0" ptsTypes="AAAAA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75 -0.48565 C 0.65443 -0.48565 0.84337 -0.38263 0.84337 -0.25531 C 0.84337 -0.128 0.65443 -0.02429 0.42175 -0.02429 C 0.18946 -0.02429 0.00118 -0.128 0.00118 -0.25531 C 0.00118 -0.38263 0.18946 -0.48565 0.42175 -0.48565 Z " pathEditMode="fixed" rAng="0" ptsTypes="AAAA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ЗАДАЧА 4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2479964" y="2272147"/>
            <a:ext cx="7689273" cy="260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SchbkCyrill BT" panose="02040603050705020303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даними дієтологів білий шоколад є досить калорійний, у 100 г міститься близько 550 к кал. За даними Міністерства охорони здоров’я діти вашого віку повинні витрачати 2400 к кал. Тож вирахуємо скільки плиток білого шоколаду можна з’їсти в день (і більше нічого)</a:t>
            </a:r>
            <a:endParaRPr lang="uk-UA" dirty="0">
              <a:effectLst/>
              <a:latin typeface="CentSchbkCyrill BT" panose="02040603050705020303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pngimg.com/uploads/chocolate/chocolate_PNG971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49" y="-287297"/>
            <a:ext cx="4576924" cy="31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ngimg.com/uploads/chocolate/chocolate_PNG972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4531">
            <a:off x="6233184" y="4216802"/>
            <a:ext cx="2577619" cy="28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2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636" y="916773"/>
            <a:ext cx="8610600" cy="1293028"/>
          </a:xfrm>
        </p:spPr>
        <p:txBody>
          <a:bodyPr/>
          <a:lstStyle/>
          <a:p>
            <a:r>
              <a:rPr lang="uk-UA" dirty="0" err="1"/>
              <a:t>Смайлики</a:t>
            </a:r>
            <a:endParaRPr lang="uk-UA" dirty="0"/>
          </a:p>
        </p:txBody>
      </p:sp>
      <p:pic>
        <p:nvPicPr>
          <p:cNvPr id="3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673">
            <a:off x="1046245" y="1340195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ngimg.com/uploads/chocolate/chocolate_PNG972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379">
            <a:off x="8583468" y="3107328"/>
            <a:ext cx="2409536" cy="2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3902692" y="3438085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0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86" y="429578"/>
            <a:ext cx="10820399" cy="1341272"/>
          </a:xfrm>
        </p:spPr>
        <p:txBody>
          <a:bodyPr/>
          <a:lstStyle/>
          <a:p>
            <a:r>
              <a:rPr lang="uk-UA" b="1" dirty="0"/>
              <a:t>домашнє завдання.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16791" y="2643320"/>
            <a:ext cx="11486187" cy="955675"/>
          </a:xfrm>
        </p:spPr>
        <p:txBody>
          <a:bodyPr/>
          <a:lstStyle/>
          <a:p>
            <a:r>
              <a:rPr lang="uk-UA" sz="2800" i="1" dirty="0">
                <a:solidFill>
                  <a:schemeClr val="tx1"/>
                </a:solidFill>
              </a:rPr>
              <a:t>Повторити теоретичний матеріал про числівники та пропорції.</a:t>
            </a:r>
            <a:endParaRPr lang="uk-UA" sz="2800" dirty="0">
              <a:solidFill>
                <a:schemeClr val="tx1"/>
              </a:solidFill>
            </a:endParaRPr>
          </a:p>
          <a:p>
            <a:endParaRPr lang="uk-UA" dirty="0"/>
          </a:p>
        </p:txBody>
      </p:sp>
      <p:pic>
        <p:nvPicPr>
          <p:cNvPr id="5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673">
            <a:off x="1046246" y="3544579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ngimg.com/uploads/chocolate/chocolate_PNG972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379">
            <a:off x="8485911" y="3579805"/>
            <a:ext cx="2409536" cy="2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4412281" y="4329587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6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4817" y="96710"/>
            <a:ext cx="5475402" cy="1521841"/>
          </a:xfrm>
        </p:spPr>
        <p:txBody>
          <a:bodyPr/>
          <a:lstStyle/>
          <a:p>
            <a:r>
              <a:rPr lang="uk-UA" dirty="0"/>
              <a:t>Символ цукерок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4903645" y="1282046"/>
            <a:ext cx="5712642" cy="13079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latin typeface="CentSchbkCyrill BT" panose="02040603050705020303" pitchFamily="18" charset="-52"/>
              </a:rPr>
              <a:t>	</a:t>
            </a:r>
            <a:endParaRPr lang="uk-UA" dirty="0"/>
          </a:p>
        </p:txBody>
      </p:sp>
      <p:pic>
        <p:nvPicPr>
          <p:cNvPr id="5" name="Picture 4" descr="http://pngimg.com/uploads/chocolate/chocolate_PNG971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9330">
            <a:off x="-111414" y="-135290"/>
            <a:ext cx="2854036" cy="23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8085117" y="4402095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3008">
            <a:off x="2346186" y="4772445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ED0E1C-A305-468C-9438-A5C97AB8BC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95"/>
          <a:stretch/>
        </p:blipFill>
        <p:spPr>
          <a:xfrm>
            <a:off x="3157979" y="1559551"/>
            <a:ext cx="8638730" cy="35014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BE0872-3379-48CF-B4FD-FB0D88BF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855" y="1499160"/>
            <a:ext cx="1226599" cy="4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ВПРАВА 1.</a:t>
            </a:r>
            <a:br>
              <a:rPr lang="uk-UA" dirty="0"/>
            </a:b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1315605" y="2057401"/>
            <a:ext cx="9823450" cy="3921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latin typeface="CentSchbkCyrill BT" panose="02040603050705020303" pitchFamily="18" charset="-52"/>
              </a:rPr>
              <a:t>	Вперше шоколад попав в Україну, а саме в Західну в 1803 році. Привіз його кондитер Домінік </a:t>
            </a:r>
            <a:r>
              <a:rPr lang="uk-UA" sz="2400" dirty="0" err="1">
                <a:latin typeface="CentSchbkCyrill BT" panose="02040603050705020303" pitchFamily="18" charset="-52"/>
              </a:rPr>
              <a:t>Андреоллі</a:t>
            </a:r>
            <a:r>
              <a:rPr lang="uk-UA" sz="2400" dirty="0">
                <a:latin typeface="CentSchbkCyrill BT" panose="02040603050705020303" pitchFamily="18" charset="-52"/>
              </a:rPr>
              <a:t>, який відкрив свою кондитерську на Площі Ринок, 29. У 1882 році вже працювала перша шоколадна фабрика «Бранка», яка випускала 5000 </a:t>
            </a:r>
            <a:r>
              <a:rPr lang="uk-UA" sz="2400" dirty="0" err="1">
                <a:latin typeface="CentSchbkCyrill BT" panose="02040603050705020303" pitchFamily="18" charset="-52"/>
              </a:rPr>
              <a:t>тонн</a:t>
            </a:r>
            <a:r>
              <a:rPr lang="uk-UA" sz="2400" dirty="0">
                <a:latin typeface="CentSchbkCyrill BT" panose="02040603050705020303" pitchFamily="18" charset="-52"/>
              </a:rPr>
              <a:t> </a:t>
            </a:r>
            <a:r>
              <a:rPr lang="uk-UA" sz="2400" dirty="0" err="1">
                <a:latin typeface="CentSchbkCyrill BT" panose="02040603050705020303" pitchFamily="18" charset="-52"/>
              </a:rPr>
              <a:t>чоколяди</a:t>
            </a:r>
            <a:r>
              <a:rPr lang="uk-UA" sz="2400" dirty="0">
                <a:latin typeface="CentSchbkCyrill BT" panose="02040603050705020303" pitchFamily="18" charset="-52"/>
              </a:rPr>
              <a:t> та </a:t>
            </a:r>
            <a:r>
              <a:rPr lang="uk-UA" sz="2400" dirty="0" err="1">
                <a:latin typeface="CentSchbkCyrill BT" panose="02040603050705020303" pitchFamily="18" charset="-52"/>
              </a:rPr>
              <a:t>чоколядних</a:t>
            </a:r>
            <a:r>
              <a:rPr lang="uk-UA" sz="2400" dirty="0">
                <a:latin typeface="CentSchbkCyrill BT" panose="02040603050705020303" pitchFamily="18" charset="-52"/>
              </a:rPr>
              <a:t> цукерок. На ній працювало 200 робітників. Фабрика експортувала щороку 3000 </a:t>
            </a:r>
            <a:r>
              <a:rPr lang="uk-UA" sz="2400" dirty="0" err="1">
                <a:latin typeface="CentSchbkCyrill BT" panose="02040603050705020303" pitchFamily="18" charset="-52"/>
              </a:rPr>
              <a:t>тонн</a:t>
            </a:r>
            <a:r>
              <a:rPr lang="uk-UA" sz="2400" dirty="0">
                <a:latin typeface="CentSchbkCyrill BT" panose="02040603050705020303" pitchFamily="18" charset="-52"/>
              </a:rPr>
              <a:t> шоколаду в Європу. У 1903 році фабрику перейменували на «Світоч», яка працює і до сьогоднішнього дня.</a:t>
            </a:r>
          </a:p>
          <a:p>
            <a:endParaRPr lang="uk-UA" dirty="0"/>
          </a:p>
        </p:txBody>
      </p:sp>
      <p:pic>
        <p:nvPicPr>
          <p:cNvPr id="5" name="Picture 4" descr="http://pngimg.com/uploads/chocolate/chocolate_PNG971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9330">
            <a:off x="-111414" y="-135290"/>
            <a:ext cx="2854036" cy="23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8085117" y="4402095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3008">
            <a:off x="2346186" y="4772445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0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ЗАДАЧА 1.</a:t>
            </a:r>
            <a:br>
              <a:rPr lang="uk-UA" dirty="0"/>
            </a:b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2189018" y="1773382"/>
            <a:ext cx="782781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1 порції чорного шоколаду використовують: 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uk-UA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 темного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какао-порошку;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г цукру;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г вершкового масла.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Сьогодні умовно готуємо одну порцію для однієї людини. Скільки порцій потрібно приготувати для осіб, які присутні в класі? 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потрібно визначити, який відсотковий вміст какао порошку в готовому продукті.</a:t>
            </a:r>
            <a:endParaRPr lang="uk-UA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pngimg.com/uploads/chocolate/chocolate_PNG972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17" y="1446410"/>
            <a:ext cx="322468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ngimg.com/uploads/chocolate/chocolate_PNG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11" y="4421973"/>
            <a:ext cx="2436027" cy="24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6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0915"/>
            <a:ext cx="10820399" cy="2801935"/>
          </a:xfrm>
        </p:spPr>
        <p:txBody>
          <a:bodyPr/>
          <a:lstStyle/>
          <a:p>
            <a:pPr algn="ctr"/>
            <a:r>
              <a:rPr lang="uk-UA" dirty="0"/>
              <a:t>Вправи для очей</a:t>
            </a:r>
          </a:p>
        </p:txBody>
      </p:sp>
      <p:pic>
        <p:nvPicPr>
          <p:cNvPr id="4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673">
            <a:off x="755302" y="2609254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chocolate/chocolate_PNG972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379">
            <a:off x="8812284" y="3254577"/>
            <a:ext cx="2409536" cy="2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4412280" y="4149477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8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ЗАДАЧА 2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2008909" y="2157077"/>
            <a:ext cx="84582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SchbkCyrill BT" panose="02040603050705020303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25 грамів чорного шоколаду на добу – стільки рекомендує Австралійська асоціація дієтологів аби отримати всі позитивні ефекти шоколаду для організму, а також дозу "молекул щастя".</a:t>
            </a:r>
            <a:endParaRPr lang="uk-UA" dirty="0">
              <a:effectLst/>
              <a:latin typeface="CentSchbkCyrill BT" panose="02040603050705020303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SchbkCyrill BT" panose="02040603050705020303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Якщо ми будемо їсти 85 г шоколаду протягом 45 хв. Тобто, якщо ми з’їмо свою порцію шоколаду, то у скільки відсотків ми станемо щасливіші орієнтуючись на інформацію</a:t>
            </a:r>
            <a:endParaRPr lang="uk-UA" dirty="0">
              <a:effectLst/>
              <a:latin typeface="CentSchbkCyrill BT" panose="02040603050705020303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pngimg.com/uploads/chocolate/chocolate_PNG972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163">
            <a:off x="5053691" y="-35204"/>
            <a:ext cx="2368636" cy="23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pngimg.com/uploads/chocolate/chocolate_PNG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52400"/>
            <a:ext cx="2436027" cy="24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92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ЗАДАЧА 3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кутник 2"/>
              <p:cNvSpPr/>
              <p:nvPr/>
            </p:nvSpPr>
            <p:spPr>
              <a:xfrm>
                <a:off x="2022764" y="2399479"/>
                <a:ext cx="9337963" cy="2854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uk-UA" sz="2400" dirty="0">
                    <a:latin typeface="CentSchbkCyrill BT" panose="02040603050705020303" pitchFamily="18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приготування молочного шоколаду беруть 100 грам молока, від молока ще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2400" dirty="0">
                    <a:latin typeface="CentSchbkCyrill BT" panose="02040603050705020303" pitchFamily="18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частину вершкового масла,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uk-UA" sz="2400" dirty="0">
                    <a:latin typeface="CentSchbkCyrill BT" panose="02040603050705020303" pitchFamily="18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частину какао-порошку і 15 грам цукру. Щоб позитивно впливати на організм, шоколад має містити щонайменше 70 відсотків какао. Тож чи корисний молочний шоколад приготовлений за цим рецептом?</a:t>
                </a:r>
                <a:endParaRPr lang="uk-UA" dirty="0">
                  <a:effectLst/>
                  <a:latin typeface="CentSchbkCyrill BT" panose="02040603050705020303" pitchFamily="18" charset="-52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кут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764" y="2399479"/>
                <a:ext cx="9337963" cy="2854243"/>
              </a:xfrm>
              <a:prstGeom prst="rect">
                <a:avLst/>
              </a:prstGeom>
              <a:blipFill>
                <a:blip r:embed="rId2"/>
                <a:stretch>
                  <a:fillRect l="-1044" t="-855" r="-979" b="-170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://pngimg.com/uploads/chocolate/chocolate_PNG971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232333"/>
            <a:ext cx="3544397" cy="216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ngimg.com/uploads/chocolate/chocolate_PNG971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16036"/>
            <a:ext cx="3431577" cy="17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4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Фізкультхвилинка</a:t>
            </a:r>
            <a:br>
              <a:rPr lang="uk-UA" dirty="0"/>
            </a:br>
            <a:endParaRPr lang="uk-UA" dirty="0"/>
          </a:p>
        </p:txBody>
      </p:sp>
      <p:pic>
        <p:nvPicPr>
          <p:cNvPr id="4" name="Picture 4" descr="http://pngimg.com/uploads/chocolate/chocolate_PNG97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673">
            <a:off x="838428" y="2742238"/>
            <a:ext cx="2201002" cy="2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chocolate/chocolate_PNG972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379">
            <a:off x="9095512" y="2854761"/>
            <a:ext cx="2409536" cy="28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ngimg.com/uploads/chocolate/chocolate_PNG971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847">
            <a:off x="4412280" y="4149477"/>
            <a:ext cx="2901537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3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72182" y="3106679"/>
            <a:ext cx="1682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варіант</a:t>
            </a:r>
            <a:endParaRPr lang="uk-UA" sz="28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7517018" y="3106679"/>
            <a:ext cx="180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1І варіант</a:t>
            </a:r>
            <a:endParaRPr lang="uk-U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кутник 4"/>
              <p:cNvSpPr/>
              <p:nvPr/>
            </p:nvSpPr>
            <p:spPr>
              <a:xfrm>
                <a:off x="3754822" y="2921796"/>
                <a:ext cx="482824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Прямокут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822" y="2921796"/>
                <a:ext cx="482824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/>
              <p:cNvSpPr/>
              <p:nvPr/>
            </p:nvSpPr>
            <p:spPr>
              <a:xfrm>
                <a:off x="9319884" y="2921796"/>
                <a:ext cx="482824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uk-U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Прямокут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884" y="2921796"/>
                <a:ext cx="482824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кутник 6"/>
          <p:cNvSpPr/>
          <p:nvPr/>
        </p:nvSpPr>
        <p:spPr>
          <a:xfrm>
            <a:off x="2913502" y="1734188"/>
            <a:ext cx="6440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Провідміняти дробові числівники </a:t>
            </a:r>
            <a:endParaRPr lang="uk-UA" sz="3200" b="1" dirty="0"/>
          </a:p>
        </p:txBody>
      </p:sp>
      <p:pic>
        <p:nvPicPr>
          <p:cNvPr id="10242" name="Picture 2" descr="https://pngimg.com/uploads/chocolate/chocolate_PNG971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712">
            <a:off x="7116899" y="4017568"/>
            <a:ext cx="385078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ngimg.com/uploads/chocolate/chocolate_PNG97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869">
            <a:off x="1279577" y="4135401"/>
            <a:ext cx="36584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04842"/>
      </p:ext>
    </p:extLst>
  </p:cSld>
  <p:clrMapOvr>
    <a:masterClrMapping/>
  </p:clrMapOvr>
</p:sld>
</file>

<file path=ppt/theme/theme1.xml><?xml version="1.0" encoding="utf-8"?>
<a:theme xmlns:a="http://schemas.openxmlformats.org/drawingml/2006/main" name="Туман">
  <a:themeElements>
    <a:clrScheme name="Туман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Туман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уман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318</Words>
  <Application>Microsoft Office PowerPoint</Application>
  <PresentationFormat>Широкий екран</PresentationFormat>
  <Paragraphs>45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CentSchbkCyrill BT</vt:lpstr>
      <vt:lpstr>Century Gothic</vt:lpstr>
      <vt:lpstr>Symbol</vt:lpstr>
      <vt:lpstr>Times New Roman</vt:lpstr>
      <vt:lpstr>Туман</vt:lpstr>
      <vt:lpstr>Інтегрований шоколадно-  мовно-  математичний урок</vt:lpstr>
      <vt:lpstr>Символ цукерок</vt:lpstr>
      <vt:lpstr>ВПРАВА 1. </vt:lpstr>
      <vt:lpstr>ЗАДАЧА 1. </vt:lpstr>
      <vt:lpstr>Вправи для очей</vt:lpstr>
      <vt:lpstr>ЗАДАЧА 2</vt:lpstr>
      <vt:lpstr>ЗАДАЧА 3</vt:lpstr>
      <vt:lpstr>Фізкультхвилинка </vt:lpstr>
      <vt:lpstr>Презентація PowerPoint</vt:lpstr>
      <vt:lpstr>Презентація PowerPoint</vt:lpstr>
      <vt:lpstr>ЗАДАЧА 4</vt:lpstr>
      <vt:lpstr>Смайлики</vt:lpstr>
      <vt:lpstr>домашнє завдання.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Інтегрований шоколадно-  мовно-  математичний урок</dc:title>
  <dc:creator>admin</dc:creator>
  <cp:lastModifiedBy>Наталя</cp:lastModifiedBy>
  <cp:revision>9</cp:revision>
  <dcterms:created xsi:type="dcterms:W3CDTF">2022-11-22T20:25:54Z</dcterms:created>
  <dcterms:modified xsi:type="dcterms:W3CDTF">2023-11-27T19:09:12Z</dcterms:modified>
</cp:coreProperties>
</file>