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83" r:id="rId5"/>
    <p:sldId id="267" r:id="rId6"/>
    <p:sldId id="260" r:id="rId7"/>
    <p:sldId id="274" r:id="rId8"/>
    <p:sldId id="278" r:id="rId9"/>
    <p:sldId id="271" r:id="rId10"/>
    <p:sldId id="280" r:id="rId11"/>
    <p:sldId id="258" r:id="rId12"/>
    <p:sldId id="279" r:id="rId13"/>
    <p:sldId id="275" r:id="rId14"/>
    <p:sldId id="276" r:id="rId15"/>
    <p:sldId id="268" r:id="rId16"/>
    <p:sldId id="281" r:id="rId17"/>
    <p:sldId id="263" r:id="rId18"/>
    <p:sldId id="264" r:id="rId19"/>
    <p:sldId id="265" r:id="rId20"/>
    <p:sldId id="282" r:id="rId21"/>
    <p:sldId id="266" r:id="rId22"/>
    <p:sldId id="273" r:id="rId23"/>
    <p:sldId id="277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9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22.02.2024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85728"/>
            <a:ext cx="8686800" cy="785818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Культура Чернігова у ХІХ столітті</a:t>
            </a:r>
            <a:endParaRPr lang="ru-RU" dirty="0"/>
          </a:p>
        </p:txBody>
      </p:sp>
      <p:pic>
        <p:nvPicPr>
          <p:cNvPr id="4" name="Содержимое 3" descr="1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21295369">
            <a:off x="428596" y="3714752"/>
            <a:ext cx="4379124" cy="2919416"/>
          </a:xfrm>
        </p:spPr>
      </p:pic>
      <p:pic>
        <p:nvPicPr>
          <p:cNvPr id="5" name="Рисунок 4" descr="images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642919">
            <a:off x="5259042" y="3247808"/>
            <a:ext cx="2714644" cy="330071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Рисунок 5" descr="images (5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34755">
            <a:off x="5087053" y="1205877"/>
            <a:ext cx="3577365" cy="2380574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8" name="Рисунок 7" descr="e187a471b497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384353">
            <a:off x="428596" y="1285860"/>
            <a:ext cx="4100338" cy="2595567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Діяльність Чернігівського земства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Чернігівське</a:t>
            </a:r>
            <a:r>
              <a:rPr lang="ru-RU" dirty="0" smtClean="0"/>
              <a:t> земство, яке </a:t>
            </a:r>
            <a:r>
              <a:rPr lang="ru-RU" dirty="0" err="1" smtClean="0"/>
              <a:t>очолював</a:t>
            </a:r>
            <a:r>
              <a:rPr lang="ru-RU" dirty="0" smtClean="0"/>
              <a:t> І. І. Петрункевич, О. Ф. </a:t>
            </a:r>
            <a:r>
              <a:rPr lang="ru-RU" dirty="0" err="1" smtClean="0"/>
              <a:t>Ліндфорс</a:t>
            </a:r>
            <a:r>
              <a:rPr lang="ru-RU" dirty="0" smtClean="0"/>
              <a:t>, О. П. </a:t>
            </a:r>
            <a:r>
              <a:rPr lang="ru-RU" dirty="0" err="1" smtClean="0"/>
              <a:t>Карпинський</a:t>
            </a:r>
            <a:r>
              <a:rPr lang="ru-RU" dirty="0" smtClean="0"/>
              <a:t> </a:t>
            </a:r>
            <a:r>
              <a:rPr lang="ru-RU" dirty="0" err="1" smtClean="0"/>
              <a:t>сприяли</a:t>
            </a:r>
            <a:r>
              <a:rPr lang="ru-RU" dirty="0" smtClean="0"/>
              <a:t> культурному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освітньому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Чернігівщини</a:t>
            </a:r>
            <a:r>
              <a:rPr lang="ru-RU" dirty="0" smtClean="0"/>
              <a:t>. </a:t>
            </a:r>
            <a:r>
              <a:rPr lang="ru-RU" dirty="0" err="1" smtClean="0"/>
              <a:t>Відомо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наприкінці</a:t>
            </a:r>
            <a:r>
              <a:rPr lang="ru-RU" dirty="0" smtClean="0"/>
              <a:t> 70-х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en-US" dirty="0" smtClean="0"/>
              <a:t>X</a:t>
            </a:r>
            <a:r>
              <a:rPr lang="ru-RU" dirty="0" smtClean="0"/>
              <a:t>І</a:t>
            </a:r>
            <a:r>
              <a:rPr lang="en-US" dirty="0" smtClean="0"/>
              <a:t>X </a:t>
            </a:r>
            <a:r>
              <a:rPr lang="ru-RU" dirty="0" err="1" smtClean="0"/>
              <a:t>століття</a:t>
            </a:r>
            <a:r>
              <a:rPr lang="ru-RU" dirty="0" smtClean="0"/>
              <a:t>,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відкрита</a:t>
            </a:r>
            <a:r>
              <a:rPr lang="ru-RU" dirty="0" smtClean="0"/>
              <a:t> </a:t>
            </a:r>
            <a:r>
              <a:rPr lang="ru-RU" dirty="0" err="1" smtClean="0"/>
              <a:t>громадська</a:t>
            </a:r>
            <a:r>
              <a:rPr lang="ru-RU" dirty="0" smtClean="0"/>
              <a:t> </a:t>
            </a:r>
            <a:r>
              <a:rPr lang="ru-RU" dirty="0" err="1" smtClean="0"/>
              <a:t>бібліотека</a:t>
            </a:r>
            <a:r>
              <a:rPr lang="ru-RU" dirty="0" smtClean="0"/>
              <a:t> в </a:t>
            </a:r>
            <a:r>
              <a:rPr lang="ru-RU" dirty="0" err="1" smtClean="0"/>
              <a:t>Чернігові</a:t>
            </a:r>
            <a:r>
              <a:rPr lang="ru-RU" dirty="0" smtClean="0"/>
              <a:t>. Проводились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заходи </a:t>
            </a:r>
            <a:r>
              <a:rPr lang="ru-RU" dirty="0" err="1" smtClean="0"/>
              <a:t>культурно-масового</a:t>
            </a:r>
            <a:r>
              <a:rPr lang="ru-RU" dirty="0" smtClean="0"/>
              <a:t> </a:t>
            </a:r>
            <a:r>
              <a:rPr lang="ru-RU" dirty="0" err="1" smtClean="0"/>
              <a:t>спрямування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Видатні письменники і Чернігів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5767398" cy="4525963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dirty="0" smtClean="0"/>
              <a:t>У </a:t>
            </a:r>
            <a:r>
              <a:rPr lang="ru-RU" dirty="0" err="1" smtClean="0"/>
              <a:t>місті</a:t>
            </a:r>
            <a:r>
              <a:rPr lang="ru-RU" dirty="0" smtClean="0"/>
              <a:t> </a:t>
            </a:r>
            <a:r>
              <a:rPr lang="ru-RU" dirty="0" err="1" smtClean="0"/>
              <a:t>двічі</a:t>
            </a:r>
            <a:r>
              <a:rPr lang="ru-RU" dirty="0" smtClean="0"/>
              <a:t> — </a:t>
            </a:r>
            <a:r>
              <a:rPr lang="ru-RU" dirty="0" err="1" smtClean="0"/>
              <a:t>у</a:t>
            </a:r>
            <a:r>
              <a:rPr lang="ru-RU" dirty="0" smtClean="0"/>
              <a:t> лютому —</a:t>
            </a:r>
          </a:p>
          <a:p>
            <a:pPr algn="just"/>
            <a:r>
              <a:rPr lang="ru-RU" dirty="0" smtClean="0"/>
              <a:t> </a:t>
            </a:r>
            <a:r>
              <a:rPr lang="ru-RU" dirty="0" err="1" smtClean="0"/>
              <a:t>березні</a:t>
            </a:r>
            <a:r>
              <a:rPr lang="ru-RU" dirty="0" smtClean="0"/>
              <a:t> 1846 р.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березні</a:t>
            </a:r>
            <a:r>
              <a:rPr lang="ru-RU" dirty="0" smtClean="0"/>
              <a:t> 1847 р.</a:t>
            </a:r>
          </a:p>
          <a:p>
            <a:pPr algn="just"/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b="1" dirty="0" smtClean="0"/>
              <a:t>Т. Г. Шевченко</a:t>
            </a:r>
            <a:r>
              <a:rPr lang="ru-RU" dirty="0" smtClean="0"/>
              <a:t>.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</a:p>
          <a:p>
            <a:pPr algn="just"/>
            <a:r>
              <a:rPr lang="ru-RU" dirty="0" smtClean="0"/>
              <a:t>як </a:t>
            </a:r>
            <a:r>
              <a:rPr lang="ru-RU" dirty="0" err="1" smtClean="0"/>
              <a:t>співробітник</a:t>
            </a:r>
            <a:r>
              <a:rPr lang="ru-RU" dirty="0" smtClean="0"/>
              <a:t> </a:t>
            </a:r>
            <a:r>
              <a:rPr lang="ru-RU" dirty="0" err="1" smtClean="0"/>
              <a:t>Київської</a:t>
            </a:r>
            <a:endParaRPr lang="ru-RU" dirty="0" smtClean="0"/>
          </a:p>
          <a:p>
            <a:pPr algn="just"/>
            <a:r>
              <a:rPr lang="ru-RU" dirty="0" smtClean="0"/>
              <a:t> </a:t>
            </a:r>
            <a:r>
              <a:rPr lang="ru-RU" dirty="0" err="1" smtClean="0"/>
              <a:t>археографічної</a:t>
            </a:r>
            <a:r>
              <a:rPr lang="ru-RU" dirty="0" smtClean="0"/>
              <a:t> </a:t>
            </a:r>
            <a:r>
              <a:rPr lang="ru-RU" dirty="0" err="1" smtClean="0"/>
              <a:t>комісії</a:t>
            </a:r>
            <a:r>
              <a:rPr lang="ru-RU" dirty="0" smtClean="0"/>
              <a:t> </a:t>
            </a:r>
            <a:r>
              <a:rPr lang="ru-RU" dirty="0" err="1" smtClean="0"/>
              <a:t>приїздив</a:t>
            </a:r>
            <a:r>
              <a:rPr lang="ru-RU" dirty="0" smtClean="0"/>
              <a:t> </a:t>
            </a:r>
          </a:p>
          <a:p>
            <a:pPr algn="just"/>
            <a:r>
              <a:rPr lang="ru-RU" dirty="0" smtClean="0"/>
              <a:t>до </a:t>
            </a:r>
            <a:r>
              <a:rPr lang="ru-RU" dirty="0" err="1" smtClean="0"/>
              <a:t>міста</a:t>
            </a:r>
            <a:r>
              <a:rPr lang="ru-RU" dirty="0" smtClean="0"/>
              <a:t> для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опису</a:t>
            </a:r>
            <a:endParaRPr lang="ru-RU" dirty="0" smtClean="0"/>
          </a:p>
          <a:p>
            <a:pPr algn="just"/>
            <a:r>
              <a:rPr lang="ru-RU" dirty="0" smtClean="0"/>
              <a:t> </a:t>
            </a:r>
            <a:r>
              <a:rPr lang="ru-RU" dirty="0" err="1" smtClean="0"/>
              <a:t>пам’яток</a:t>
            </a:r>
            <a:r>
              <a:rPr lang="ru-RU" dirty="0" smtClean="0"/>
              <a:t> </a:t>
            </a:r>
            <a:r>
              <a:rPr lang="ru-RU" dirty="0" err="1" smtClean="0"/>
              <a:t>старовини</a:t>
            </a:r>
            <a:r>
              <a:rPr lang="ru-RU" dirty="0" smtClean="0"/>
              <a:t>. </a:t>
            </a:r>
          </a:p>
          <a:p>
            <a:pPr algn="just"/>
            <a:r>
              <a:rPr lang="ru-RU" dirty="0" smtClean="0"/>
              <a:t>Тарас Григорович описав </a:t>
            </a:r>
            <a:r>
              <a:rPr lang="ru-RU" dirty="0" err="1" smtClean="0"/>
              <a:t>місце</a:t>
            </a:r>
            <a:endParaRPr lang="ru-RU" dirty="0" smtClean="0"/>
          </a:p>
          <a:p>
            <a:pPr algn="just"/>
            <a:r>
              <a:rPr lang="ru-RU" dirty="0" smtClean="0"/>
              <a:t> </a:t>
            </a:r>
            <a:r>
              <a:rPr lang="ru-RU" dirty="0" err="1" smtClean="0"/>
              <a:t>колишньої</a:t>
            </a:r>
            <a:r>
              <a:rPr lang="ru-RU" dirty="0" smtClean="0"/>
              <a:t> </a:t>
            </a:r>
            <a:r>
              <a:rPr lang="ru-RU" dirty="0" err="1" smtClean="0"/>
              <a:t>фортеці</a:t>
            </a:r>
            <a:r>
              <a:rPr lang="ru-RU" dirty="0" smtClean="0"/>
              <a:t>, курган </a:t>
            </a:r>
          </a:p>
          <a:p>
            <a:pPr algn="just"/>
            <a:r>
              <a:rPr lang="ru-RU" dirty="0" err="1" smtClean="0"/>
              <a:t>Чорну</a:t>
            </a:r>
            <a:r>
              <a:rPr lang="ru-RU" dirty="0" smtClean="0"/>
              <a:t> могилу, ряд </a:t>
            </a:r>
            <a:r>
              <a:rPr lang="ru-RU" dirty="0" err="1" smtClean="0"/>
              <a:t>пам’яток</a:t>
            </a:r>
            <a:endParaRPr lang="ru-RU" dirty="0" smtClean="0"/>
          </a:p>
          <a:p>
            <a:pPr algn="just"/>
            <a:r>
              <a:rPr lang="ru-RU" dirty="0" smtClean="0"/>
              <a:t> </a:t>
            </a:r>
            <a:r>
              <a:rPr lang="ru-RU" dirty="0" err="1" smtClean="0"/>
              <a:t>архітектури</a:t>
            </a:r>
            <a:r>
              <a:rPr lang="ru-RU" dirty="0" smtClean="0"/>
              <a:t>. В </a:t>
            </a:r>
            <a:r>
              <a:rPr lang="ru-RU" dirty="0" err="1" smtClean="0"/>
              <a:t>березні</a:t>
            </a:r>
            <a:r>
              <a:rPr lang="ru-RU" dirty="0" smtClean="0"/>
              <a:t> 1847</a:t>
            </a:r>
          </a:p>
          <a:p>
            <a:pPr algn="just"/>
            <a:r>
              <a:rPr lang="ru-RU" dirty="0" smtClean="0"/>
              <a:t> року Т. Г. Шевченко </a:t>
            </a:r>
            <a:r>
              <a:rPr lang="ru-RU" dirty="0" err="1" smtClean="0"/>
              <a:t>відвідав</a:t>
            </a:r>
            <a:r>
              <a:rPr lang="ru-RU" dirty="0" smtClean="0"/>
              <a:t> </a:t>
            </a:r>
            <a:r>
              <a:rPr lang="ru-RU" dirty="0" err="1" smtClean="0"/>
              <a:t>Чернігів</a:t>
            </a:r>
            <a:endParaRPr lang="ru-RU" dirty="0" smtClean="0"/>
          </a:p>
          <a:p>
            <a:pPr algn="just"/>
            <a:r>
              <a:rPr lang="ru-RU" dirty="0" smtClean="0"/>
              <a:t> </a:t>
            </a:r>
            <a:r>
              <a:rPr lang="ru-RU" dirty="0" err="1" smtClean="0"/>
              <a:t>вдруге</a:t>
            </a:r>
            <a:r>
              <a:rPr lang="ru-RU" dirty="0" smtClean="0"/>
              <a:t> </a:t>
            </a:r>
            <a:r>
              <a:rPr lang="ru-RU" dirty="0" err="1" smtClean="0"/>
              <a:t>проїздом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Седнева</a:t>
            </a:r>
            <a:r>
              <a:rPr lang="ru-RU" dirty="0" smtClean="0"/>
              <a:t> до </a:t>
            </a:r>
            <a:r>
              <a:rPr lang="ru-RU" dirty="0" err="1" smtClean="0"/>
              <a:t>Києва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 </a:t>
            </a:r>
            <a:r>
              <a:rPr lang="ru-RU" dirty="0" err="1" smtClean="0"/>
              <a:t>Перебуваючи</a:t>
            </a:r>
            <a:r>
              <a:rPr lang="ru-RU" dirty="0" smtClean="0"/>
              <a:t> в </a:t>
            </a:r>
            <a:r>
              <a:rPr lang="ru-RU" dirty="0" err="1" smtClean="0"/>
              <a:t>місті</a:t>
            </a:r>
            <a:r>
              <a:rPr lang="ru-RU" dirty="0" smtClean="0"/>
              <a:t>, Т. Г. Шевченко </a:t>
            </a:r>
          </a:p>
          <a:p>
            <a:pPr algn="just"/>
            <a:r>
              <a:rPr lang="ru-RU" dirty="0" err="1" smtClean="0"/>
              <a:t>зустрічався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прогресивною</a:t>
            </a:r>
            <a:r>
              <a:rPr lang="ru-RU" dirty="0" smtClean="0"/>
              <a:t> </a:t>
            </a:r>
            <a:r>
              <a:rPr lang="ru-RU" dirty="0" err="1" smtClean="0"/>
              <a:t>інтелігенцією</a:t>
            </a:r>
            <a:r>
              <a:rPr lang="ru-RU" dirty="0" smtClean="0"/>
              <a:t>, </a:t>
            </a:r>
          </a:p>
          <a:p>
            <a:pPr algn="just"/>
            <a:r>
              <a:rPr lang="ru-RU" dirty="0" err="1" smtClean="0"/>
              <a:t>що</a:t>
            </a:r>
            <a:r>
              <a:rPr lang="ru-RU" dirty="0" smtClean="0"/>
              <a:t> справило на </a:t>
            </a:r>
            <a:r>
              <a:rPr lang="ru-RU" dirty="0" err="1" smtClean="0"/>
              <a:t>неї</a:t>
            </a:r>
            <a:r>
              <a:rPr lang="ru-RU" dirty="0" smtClean="0"/>
              <a:t> </a:t>
            </a:r>
            <a:r>
              <a:rPr lang="ru-RU" dirty="0" err="1" smtClean="0"/>
              <a:t>виняткове</a:t>
            </a:r>
            <a:r>
              <a:rPr lang="ru-RU" dirty="0" smtClean="0"/>
              <a:t> </a:t>
            </a:r>
            <a:r>
              <a:rPr lang="ru-RU" dirty="0" err="1" smtClean="0"/>
              <a:t>враження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4" name="Рисунок 3" descr="Т._Г._Шевченко._Квітень_185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942" y="1285860"/>
            <a:ext cx="3590233" cy="4785561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143248"/>
            <a:ext cx="8229600" cy="2982915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перебування</a:t>
            </a:r>
            <a:r>
              <a:rPr lang="ru-RU" dirty="0" smtClean="0"/>
              <a:t> у </a:t>
            </a:r>
            <a:r>
              <a:rPr lang="ru-RU" dirty="0" err="1" smtClean="0"/>
              <a:t>Чернігові</a:t>
            </a:r>
            <a:r>
              <a:rPr lang="ru-RU" dirty="0" smtClean="0"/>
              <a:t> (1851— 1853 </a:t>
            </a:r>
            <a:r>
              <a:rPr lang="ru-RU" dirty="0" err="1" smtClean="0"/>
              <a:t>рр</a:t>
            </a:r>
            <a:r>
              <a:rPr lang="ru-RU" dirty="0" smtClean="0"/>
              <a:t>.) почала свою </a:t>
            </a:r>
            <a:r>
              <a:rPr lang="ru-RU" dirty="0" err="1" smtClean="0"/>
              <a:t>літературну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видатна</a:t>
            </a:r>
            <a:r>
              <a:rPr lang="ru-RU" dirty="0" smtClean="0"/>
              <a:t> </a:t>
            </a: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письменниця</a:t>
            </a:r>
            <a:r>
              <a:rPr lang="ru-RU" dirty="0" smtClean="0"/>
              <a:t> Марко </a:t>
            </a:r>
            <a:r>
              <a:rPr lang="ru-RU" dirty="0" err="1" smtClean="0"/>
              <a:t>Вовчок</a:t>
            </a:r>
            <a:r>
              <a:rPr lang="ru-RU" dirty="0" smtClean="0"/>
              <a:t>. Разом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чоловіком</a:t>
            </a:r>
            <a:r>
              <a:rPr lang="ru-RU" dirty="0" smtClean="0"/>
              <a:t> </a:t>
            </a:r>
            <a:r>
              <a:rPr lang="ru-RU" dirty="0" err="1" smtClean="0"/>
              <a:t>відомим</a:t>
            </a:r>
            <a:r>
              <a:rPr lang="ru-RU" dirty="0" smtClean="0"/>
              <a:t> </a:t>
            </a:r>
            <a:r>
              <a:rPr lang="ru-RU" dirty="0" err="1" smtClean="0"/>
              <a:t>українським</a:t>
            </a:r>
            <a:r>
              <a:rPr lang="ru-RU" dirty="0" smtClean="0"/>
              <a:t> </a:t>
            </a:r>
            <a:r>
              <a:rPr lang="ru-RU" dirty="0" err="1" smtClean="0"/>
              <a:t>етнографом</a:t>
            </a:r>
            <a:r>
              <a:rPr lang="ru-RU" dirty="0" smtClean="0"/>
              <a:t> О. В. Марковичем вона брала участь у </a:t>
            </a:r>
            <a:r>
              <a:rPr lang="ru-RU" dirty="0" err="1" smtClean="0"/>
              <a:t>прогресивному</a:t>
            </a:r>
            <a:r>
              <a:rPr lang="ru-RU" dirty="0" smtClean="0"/>
              <a:t> </a:t>
            </a:r>
            <a:r>
              <a:rPr lang="ru-RU" dirty="0" err="1" smtClean="0"/>
              <a:t>гуртку</a:t>
            </a:r>
            <a:r>
              <a:rPr lang="ru-RU" dirty="0" smtClean="0"/>
              <a:t> </a:t>
            </a:r>
            <a:r>
              <a:rPr lang="ru-RU" dirty="0" err="1" smtClean="0"/>
              <a:t>істориків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етнографів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заснував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Чернігові</a:t>
            </a:r>
            <a:r>
              <a:rPr lang="ru-RU" dirty="0" smtClean="0"/>
              <a:t> </a:t>
            </a:r>
            <a:r>
              <a:rPr lang="ru-RU" dirty="0" err="1" smtClean="0"/>
              <a:t>український</a:t>
            </a:r>
            <a:r>
              <a:rPr lang="ru-RU" dirty="0" smtClean="0"/>
              <a:t> поет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етнограф</a:t>
            </a:r>
            <a:r>
              <a:rPr lang="ru-RU" dirty="0" smtClean="0"/>
              <a:t> О. В. </a:t>
            </a:r>
            <a:r>
              <a:rPr lang="ru-RU" dirty="0" err="1" smtClean="0"/>
              <a:t>Шишацький-Ілліч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Marko_Vovcho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2198" y="93838"/>
            <a:ext cx="2214578" cy="2908479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5" name="Рисунок 4" descr="Без названия (1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10" y="98742"/>
            <a:ext cx="2143140" cy="2962245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2857488" y="500042"/>
            <a:ext cx="1858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О.В.Маркович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929190" y="2000240"/>
            <a:ext cx="1023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Марко</a:t>
            </a:r>
          </a:p>
          <a:p>
            <a:r>
              <a:rPr lang="uk-UA" dirty="0" smtClean="0"/>
              <a:t>Вовчок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9600" b="1" dirty="0" smtClean="0"/>
              <a:t>Борис </a:t>
            </a:r>
            <a:r>
              <a:rPr lang="ru-RU" sz="9600" b="1" dirty="0" err="1" smtClean="0"/>
              <a:t>Дмитрович</a:t>
            </a:r>
            <a:r>
              <a:rPr lang="ru-RU" sz="9600" b="1" dirty="0" smtClean="0"/>
              <a:t> </a:t>
            </a:r>
            <a:r>
              <a:rPr lang="ru-RU" sz="9600" b="1" dirty="0" err="1" smtClean="0"/>
              <a:t>Грінченко</a:t>
            </a:r>
            <a:endParaRPr lang="ru-RU" sz="9600" b="1" dirty="0" smtClean="0"/>
          </a:p>
          <a:p>
            <a:endParaRPr lang="ru-RU" sz="9600" b="1" dirty="0" smtClean="0"/>
          </a:p>
          <a:p>
            <a:r>
              <a:rPr lang="ru-RU" sz="6200" dirty="0" err="1" smtClean="0"/>
              <a:t>з</a:t>
            </a:r>
            <a:r>
              <a:rPr lang="ru-RU" sz="6200" dirty="0" smtClean="0"/>
              <a:t> </a:t>
            </a:r>
            <a:r>
              <a:rPr lang="ru-RU" sz="6200" dirty="0" smtClean="0"/>
              <a:t>1894 по 1900 </a:t>
            </a:r>
            <a:r>
              <a:rPr lang="ru-RU" sz="6200" dirty="0" err="1" smtClean="0"/>
              <a:t>рік</a:t>
            </a:r>
            <a:r>
              <a:rPr lang="ru-RU" sz="6200" dirty="0" smtClean="0"/>
              <a:t> </a:t>
            </a:r>
            <a:r>
              <a:rPr lang="ru-RU" sz="6200" dirty="0" err="1" smtClean="0"/>
              <a:t>працював</a:t>
            </a:r>
            <a:r>
              <a:rPr lang="ru-RU" sz="6200" dirty="0" smtClean="0"/>
              <a:t> </a:t>
            </a:r>
            <a:r>
              <a:rPr lang="ru-RU" sz="6200" dirty="0" smtClean="0"/>
              <a:t>в </a:t>
            </a:r>
            <a:endParaRPr lang="ru-RU" sz="6200" dirty="0" smtClean="0"/>
          </a:p>
          <a:p>
            <a:r>
              <a:rPr lang="ru-RU" sz="6200" dirty="0" err="1" smtClean="0"/>
              <a:t>Чернігівському</a:t>
            </a:r>
            <a:r>
              <a:rPr lang="ru-RU" sz="6200" dirty="0" smtClean="0"/>
              <a:t>  </a:t>
            </a:r>
            <a:r>
              <a:rPr lang="ru-RU" sz="6200" dirty="0" err="1" smtClean="0"/>
              <a:t>губернському</a:t>
            </a:r>
            <a:r>
              <a:rPr lang="ru-RU" sz="6200" dirty="0" smtClean="0"/>
              <a:t> </a:t>
            </a:r>
            <a:r>
              <a:rPr lang="ru-RU" sz="6200" dirty="0" err="1" smtClean="0"/>
              <a:t>земстві</a:t>
            </a:r>
            <a:r>
              <a:rPr lang="ru-RU" sz="6200" dirty="0" smtClean="0"/>
              <a:t>.</a:t>
            </a:r>
          </a:p>
          <a:p>
            <a:r>
              <a:rPr lang="ru-RU" sz="6200" dirty="0" smtClean="0"/>
              <a:t> У </a:t>
            </a:r>
            <a:r>
              <a:rPr lang="ru-RU" sz="6200" dirty="0" err="1" smtClean="0"/>
              <a:t>Чернігові</a:t>
            </a:r>
            <a:r>
              <a:rPr lang="ru-RU" sz="6200" dirty="0" smtClean="0"/>
              <a:t> Борис </a:t>
            </a:r>
            <a:r>
              <a:rPr lang="ru-RU" sz="6200" dirty="0" err="1" smtClean="0"/>
              <a:t>Грінченко</a:t>
            </a:r>
            <a:r>
              <a:rPr lang="ru-RU" sz="6200" dirty="0" smtClean="0"/>
              <a:t> </a:t>
            </a:r>
          </a:p>
          <a:p>
            <a:r>
              <a:rPr lang="ru-RU" sz="6200" dirty="0" err="1" smtClean="0"/>
              <a:t>працював</a:t>
            </a:r>
            <a:r>
              <a:rPr lang="ru-RU" sz="6200" dirty="0" smtClean="0"/>
              <a:t> </a:t>
            </a:r>
            <a:r>
              <a:rPr lang="ru-RU" sz="6200" dirty="0" err="1" smtClean="0"/>
              <a:t>спочатку</a:t>
            </a:r>
            <a:r>
              <a:rPr lang="ru-RU" sz="6200" dirty="0" smtClean="0"/>
              <a:t> </a:t>
            </a:r>
            <a:r>
              <a:rPr lang="ru-RU" sz="6200" dirty="0" err="1" smtClean="0"/>
              <a:t>діловодом</a:t>
            </a:r>
            <a:endParaRPr lang="ru-RU" sz="6200" dirty="0" smtClean="0"/>
          </a:p>
          <a:p>
            <a:r>
              <a:rPr lang="ru-RU" sz="6200" dirty="0" smtClean="0"/>
              <a:t> </a:t>
            </a:r>
            <a:r>
              <a:rPr lang="ru-RU" sz="6200" dirty="0" err="1" smtClean="0"/>
              <a:t>оціночної</a:t>
            </a:r>
            <a:r>
              <a:rPr lang="ru-RU" sz="6200" dirty="0" smtClean="0"/>
              <a:t> </a:t>
            </a:r>
            <a:r>
              <a:rPr lang="ru-RU" sz="6200" dirty="0" err="1" smtClean="0"/>
              <a:t>комісії</a:t>
            </a:r>
            <a:r>
              <a:rPr lang="ru-RU" sz="6200" dirty="0" smtClean="0"/>
              <a:t> </a:t>
            </a:r>
            <a:r>
              <a:rPr lang="ru-RU" sz="6200" dirty="0" err="1" smtClean="0"/>
              <a:t>губернського</a:t>
            </a:r>
            <a:r>
              <a:rPr lang="ru-RU" sz="6200" dirty="0" smtClean="0"/>
              <a:t> </a:t>
            </a:r>
          </a:p>
          <a:p>
            <a:r>
              <a:rPr lang="ru-RU" sz="6200" dirty="0" smtClean="0"/>
              <a:t>земства, а </a:t>
            </a:r>
            <a:r>
              <a:rPr lang="ru-RU" sz="6200" dirty="0" err="1" smtClean="0"/>
              <a:t>з</a:t>
            </a:r>
            <a:r>
              <a:rPr lang="ru-RU" sz="6200" dirty="0" smtClean="0"/>
              <a:t> 1998 р. </a:t>
            </a:r>
            <a:r>
              <a:rPr lang="ru-RU" sz="6200" dirty="0" err="1" smtClean="0"/>
              <a:t>обійняв</a:t>
            </a:r>
            <a:r>
              <a:rPr lang="ru-RU" sz="6200" dirty="0" smtClean="0"/>
              <a:t> посаду </a:t>
            </a:r>
          </a:p>
          <a:p>
            <a:r>
              <a:rPr lang="ru-RU" sz="6200" dirty="0" smtClean="0"/>
              <a:t>секретаря </a:t>
            </a:r>
            <a:r>
              <a:rPr lang="ru-RU" sz="6200" dirty="0" err="1" smtClean="0"/>
              <a:t>земської</a:t>
            </a:r>
            <a:r>
              <a:rPr lang="ru-RU" sz="6200" dirty="0" smtClean="0"/>
              <a:t> </a:t>
            </a:r>
            <a:r>
              <a:rPr lang="ru-RU" sz="6200" dirty="0" err="1" smtClean="0"/>
              <a:t>управи</a:t>
            </a:r>
            <a:r>
              <a:rPr lang="ru-RU" sz="6200" dirty="0" smtClean="0"/>
              <a:t>. </a:t>
            </a:r>
            <a:endParaRPr lang="ru-RU" sz="6200" dirty="0" smtClean="0"/>
          </a:p>
          <a:p>
            <a:r>
              <a:rPr lang="ru-RU" sz="6200" dirty="0" smtClean="0"/>
              <a:t>Разом </a:t>
            </a:r>
            <a:r>
              <a:rPr lang="ru-RU" sz="6200" dirty="0" err="1" smtClean="0"/>
              <a:t>з</a:t>
            </a:r>
            <a:r>
              <a:rPr lang="ru-RU" sz="6200" dirty="0" smtClean="0"/>
              <a:t> </a:t>
            </a:r>
            <a:r>
              <a:rPr lang="ru-RU" sz="6200" dirty="0" smtClean="0"/>
              <a:t>дружиною вони проводили </a:t>
            </a:r>
            <a:endParaRPr lang="ru-RU" sz="6200" dirty="0" smtClean="0"/>
          </a:p>
          <a:p>
            <a:r>
              <a:rPr lang="ru-RU" sz="6200" dirty="0" err="1" smtClean="0"/>
              <a:t>Велику</a:t>
            </a:r>
            <a:r>
              <a:rPr lang="ru-RU" sz="6200" dirty="0" smtClean="0"/>
              <a:t>  </a:t>
            </a:r>
            <a:r>
              <a:rPr lang="ru-RU" sz="6200" dirty="0" err="1" smtClean="0"/>
              <a:t>просвітницьку</a:t>
            </a:r>
            <a:r>
              <a:rPr lang="ru-RU" sz="6200" dirty="0" smtClean="0"/>
              <a:t> роботу </a:t>
            </a:r>
            <a:r>
              <a:rPr lang="ru-RU" sz="6200" dirty="0" err="1" smtClean="0"/>
              <a:t>і</a:t>
            </a:r>
            <a:r>
              <a:rPr lang="ru-RU" sz="6200" dirty="0" smtClean="0"/>
              <a:t> </a:t>
            </a:r>
            <a:r>
              <a:rPr lang="ru-RU" sz="6200" dirty="0" err="1" smtClean="0"/>
              <a:t>з</a:t>
            </a:r>
            <a:r>
              <a:rPr lang="ru-RU" sz="6200" dirty="0" smtClean="0"/>
              <a:t> </a:t>
            </a:r>
            <a:r>
              <a:rPr lang="ru-RU" sz="6200" dirty="0" err="1" smtClean="0"/>
              <a:t>їх</a:t>
            </a:r>
            <a:endParaRPr lang="ru-RU" sz="6200" dirty="0" smtClean="0"/>
          </a:p>
          <a:p>
            <a:r>
              <a:rPr lang="ru-RU" sz="6200" dirty="0" smtClean="0"/>
              <a:t> </a:t>
            </a:r>
            <a:r>
              <a:rPr lang="ru-RU" sz="6200" dirty="0" err="1" smtClean="0"/>
              <a:t>приїздом</a:t>
            </a:r>
            <a:r>
              <a:rPr lang="ru-RU" sz="6200" dirty="0" smtClean="0"/>
              <a:t> </a:t>
            </a:r>
            <a:r>
              <a:rPr lang="ru-RU" sz="6200" dirty="0" err="1" smtClean="0"/>
              <a:t>змінилася</a:t>
            </a:r>
            <a:r>
              <a:rPr lang="ru-RU" sz="6200" dirty="0" smtClean="0"/>
              <a:t> атмосфера духовного та </a:t>
            </a:r>
          </a:p>
          <a:p>
            <a:r>
              <a:rPr lang="ru-RU" sz="6200" dirty="0" err="1" smtClean="0"/>
              <a:t>літературного</a:t>
            </a:r>
            <a:r>
              <a:rPr lang="ru-RU" sz="6200" dirty="0" smtClean="0"/>
              <a:t> </a:t>
            </a:r>
            <a:r>
              <a:rPr lang="ru-RU" sz="6200" dirty="0" err="1" smtClean="0"/>
              <a:t>життя</a:t>
            </a:r>
            <a:r>
              <a:rPr lang="ru-RU" sz="6200" dirty="0" smtClean="0"/>
              <a:t> </a:t>
            </a:r>
            <a:r>
              <a:rPr lang="ru-RU" sz="6200" dirty="0" err="1" smtClean="0"/>
              <a:t>Чернігова</a:t>
            </a:r>
            <a:r>
              <a:rPr lang="ru-RU" sz="6200" dirty="0" smtClean="0"/>
              <a:t>. </a:t>
            </a:r>
            <a:endParaRPr lang="ru-RU" sz="6200" dirty="0" smtClean="0"/>
          </a:p>
          <a:p>
            <a:endParaRPr lang="uk-UA" sz="6200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ru-RU" dirty="0" smtClean="0"/>
          </a:p>
          <a:p>
            <a:r>
              <a:rPr lang="ru-RU" sz="8000" dirty="0" err="1" smtClean="0"/>
              <a:t>Грінченко</a:t>
            </a:r>
            <a:r>
              <a:rPr lang="ru-RU" sz="8000" dirty="0" smtClean="0"/>
              <a:t> </a:t>
            </a:r>
            <a:r>
              <a:rPr lang="ru-RU" sz="8000" dirty="0" err="1" smtClean="0"/>
              <a:t>відкрив</a:t>
            </a:r>
            <a:r>
              <a:rPr lang="ru-RU" sz="8000" dirty="0" smtClean="0"/>
              <a:t> </a:t>
            </a:r>
            <a:r>
              <a:rPr lang="ru-RU" sz="8000" dirty="0" err="1" smtClean="0"/>
              <a:t>видавництво</a:t>
            </a:r>
            <a:r>
              <a:rPr lang="ru-RU" sz="8000" dirty="0" smtClean="0"/>
              <a:t> в</a:t>
            </a:r>
          </a:p>
          <a:p>
            <a:r>
              <a:rPr lang="ru-RU" sz="8000" dirty="0" smtClean="0"/>
              <a:t> </a:t>
            </a:r>
            <a:r>
              <a:rPr lang="ru-RU" sz="8000" dirty="0" err="1" smtClean="0"/>
              <a:t>якому</a:t>
            </a:r>
            <a:r>
              <a:rPr lang="ru-RU" sz="8000" dirty="0" smtClean="0"/>
              <a:t> </a:t>
            </a:r>
            <a:r>
              <a:rPr lang="ru-RU" sz="8000" dirty="0" err="1" smtClean="0"/>
              <a:t>вийшло</a:t>
            </a:r>
            <a:r>
              <a:rPr lang="ru-RU" sz="8000" dirty="0" smtClean="0"/>
              <a:t> 45 </a:t>
            </a:r>
            <a:r>
              <a:rPr lang="ru-RU" sz="8000" dirty="0" err="1" smtClean="0"/>
              <a:t>видань</a:t>
            </a:r>
            <a:r>
              <a:rPr lang="ru-RU" sz="8000" dirty="0" smtClean="0"/>
              <a:t> </a:t>
            </a:r>
            <a:r>
              <a:rPr lang="ru-RU" sz="8000" dirty="0" err="1" smtClean="0"/>
              <a:t>загальним</a:t>
            </a:r>
            <a:r>
              <a:rPr lang="ru-RU" sz="8000" dirty="0" smtClean="0"/>
              <a:t> накладом 200 тис. прим. </a:t>
            </a:r>
            <a:r>
              <a:rPr lang="ru-RU" sz="8000" dirty="0" err="1" smtClean="0"/>
              <a:t>Серед</a:t>
            </a:r>
            <a:r>
              <a:rPr lang="ru-RU" sz="8000" dirty="0" smtClean="0"/>
              <a:t> </a:t>
            </a:r>
            <a:r>
              <a:rPr lang="ru-RU" sz="8000" dirty="0" err="1" smtClean="0"/>
              <a:t>виданих</a:t>
            </a:r>
            <a:r>
              <a:rPr lang="ru-RU" sz="8000" dirty="0" smtClean="0"/>
              <a:t> книг </a:t>
            </a:r>
            <a:r>
              <a:rPr lang="ru-RU" sz="8000" dirty="0" err="1" smtClean="0"/>
              <a:t>було</a:t>
            </a:r>
            <a:r>
              <a:rPr lang="ru-RU" sz="8000" dirty="0" smtClean="0"/>
              <a:t> </a:t>
            </a:r>
            <a:r>
              <a:rPr lang="ru-RU" sz="8000" dirty="0" err="1" smtClean="0"/>
              <a:t>багато</a:t>
            </a:r>
            <a:r>
              <a:rPr lang="ru-RU" sz="8000" dirty="0" smtClean="0"/>
              <a:t> </a:t>
            </a:r>
            <a:r>
              <a:rPr lang="ru-RU" sz="8000" dirty="0" err="1" smtClean="0"/>
              <a:t>науково-популярних</a:t>
            </a:r>
            <a:r>
              <a:rPr lang="ru-RU" sz="8000" dirty="0" smtClean="0"/>
              <a:t> </a:t>
            </a:r>
            <a:r>
              <a:rPr lang="ru-RU" sz="8000" dirty="0" err="1" smtClean="0"/>
              <a:t>брошур</a:t>
            </a:r>
            <a:r>
              <a:rPr lang="ru-RU" sz="8000" dirty="0" smtClean="0"/>
              <a:t>: </a:t>
            </a:r>
            <a:r>
              <a:rPr lang="ru-RU" sz="8000" b="1" dirty="0" smtClean="0"/>
              <a:t>«Про </a:t>
            </a:r>
            <a:r>
              <a:rPr lang="ru-RU" sz="8000" b="1" dirty="0" err="1" smtClean="0"/>
              <a:t>грім</a:t>
            </a:r>
            <a:r>
              <a:rPr lang="ru-RU" sz="8000" b="1" dirty="0" smtClean="0"/>
              <a:t> та </a:t>
            </a:r>
            <a:r>
              <a:rPr lang="ru-RU" sz="8000" b="1" dirty="0" err="1" smtClean="0"/>
              <a:t>блискавку</a:t>
            </a:r>
            <a:r>
              <a:rPr lang="ru-RU" sz="8000" b="1" dirty="0" smtClean="0"/>
              <a:t>», «Велика </a:t>
            </a:r>
            <a:r>
              <a:rPr lang="ru-RU" sz="8000" b="1" dirty="0" err="1" smtClean="0"/>
              <a:t>пустеля</a:t>
            </a:r>
            <a:r>
              <a:rPr lang="ru-RU" sz="8000" b="1" dirty="0" smtClean="0"/>
              <a:t> Сахара», «</a:t>
            </a:r>
            <a:r>
              <a:rPr lang="ru-RU" sz="8000" b="1" dirty="0" err="1" smtClean="0"/>
              <a:t>Робінзон</a:t>
            </a:r>
            <a:r>
              <a:rPr lang="ru-RU" sz="8000" b="1" dirty="0" smtClean="0"/>
              <a:t>», «</a:t>
            </a:r>
            <a:r>
              <a:rPr lang="ru-RU" sz="8000" b="1" dirty="0" err="1" smtClean="0"/>
              <a:t>Фінляндія</a:t>
            </a:r>
            <a:r>
              <a:rPr lang="ru-RU" sz="8000" b="1" dirty="0" smtClean="0"/>
              <a:t>», </a:t>
            </a:r>
            <a:r>
              <a:rPr lang="ru-RU" sz="8000" dirty="0" smtClean="0"/>
              <a:t>«Жанна </a:t>
            </a:r>
            <a:r>
              <a:rPr lang="ru-RU" sz="8000" dirty="0" err="1" smtClean="0"/>
              <a:t>Д’арк</a:t>
            </a:r>
            <a:r>
              <a:rPr lang="ru-RU" sz="8000" dirty="0" smtClean="0"/>
              <a:t>» та </a:t>
            </a:r>
            <a:r>
              <a:rPr lang="ru-RU" sz="8000" dirty="0" err="1" smtClean="0"/>
              <a:t>ін</a:t>
            </a:r>
            <a:r>
              <a:rPr lang="ru-RU" sz="8000" dirty="0" smtClean="0"/>
              <a:t>., а </a:t>
            </a:r>
            <a:r>
              <a:rPr lang="ru-RU" sz="8000" dirty="0" err="1" smtClean="0"/>
              <a:t>також</a:t>
            </a:r>
            <a:r>
              <a:rPr lang="ru-RU" sz="8000" dirty="0" smtClean="0"/>
              <a:t> </a:t>
            </a:r>
            <a:r>
              <a:rPr lang="ru-RU" sz="8000" dirty="0" err="1" smtClean="0"/>
              <a:t>художніх</a:t>
            </a:r>
            <a:r>
              <a:rPr lang="ru-RU" sz="8000" dirty="0" smtClean="0"/>
              <a:t> </a:t>
            </a:r>
            <a:r>
              <a:rPr lang="ru-RU" sz="8000" dirty="0" err="1" smtClean="0"/>
              <a:t>творів</a:t>
            </a:r>
            <a:r>
              <a:rPr lang="ru-RU" sz="8000" dirty="0" smtClean="0"/>
              <a:t>. </a:t>
            </a:r>
            <a:r>
              <a:rPr lang="ru-RU" sz="8000" dirty="0" err="1" smtClean="0"/>
              <a:t>Це</a:t>
            </a:r>
            <a:r>
              <a:rPr lang="ru-RU" sz="8000" dirty="0" smtClean="0"/>
              <a:t> твори Т. </a:t>
            </a:r>
            <a:r>
              <a:rPr lang="ru-RU" sz="8000" dirty="0" err="1" smtClean="0"/>
              <a:t>Шевченка</a:t>
            </a:r>
            <a:r>
              <a:rPr lang="ru-RU" sz="8000" dirty="0" smtClean="0"/>
              <a:t>, Є. </a:t>
            </a:r>
            <a:r>
              <a:rPr lang="ru-RU" sz="8000" dirty="0" err="1" smtClean="0"/>
              <a:t>Гребінки</a:t>
            </a:r>
            <a:r>
              <a:rPr lang="ru-RU" sz="8000" dirty="0" smtClean="0"/>
              <a:t>, П. </a:t>
            </a:r>
            <a:r>
              <a:rPr lang="ru-RU" sz="8000" dirty="0" err="1" smtClean="0"/>
              <a:t>Грабовського</a:t>
            </a:r>
            <a:r>
              <a:rPr lang="ru-RU" sz="8000" dirty="0" smtClean="0"/>
              <a:t>, М. </a:t>
            </a:r>
            <a:r>
              <a:rPr lang="ru-RU" sz="8000" dirty="0" err="1" smtClean="0"/>
              <a:t>Коцюбинського</a:t>
            </a:r>
            <a:r>
              <a:rPr lang="ru-RU" sz="8000" dirty="0" smtClean="0"/>
              <a:t>, Л. </a:t>
            </a:r>
            <a:r>
              <a:rPr lang="ru-RU" sz="8000" dirty="0" err="1" smtClean="0"/>
              <a:t>Глібова</a:t>
            </a:r>
            <a:r>
              <a:rPr lang="ru-RU" sz="8000" dirty="0" smtClean="0"/>
              <a:t>, М. </a:t>
            </a:r>
            <a:r>
              <a:rPr lang="ru-RU" sz="8000" dirty="0" err="1" smtClean="0"/>
              <a:t>Загірної</a:t>
            </a:r>
            <a:r>
              <a:rPr lang="ru-RU" sz="8000" dirty="0" smtClean="0"/>
              <a:t> та </a:t>
            </a:r>
            <a:r>
              <a:rPr lang="ru-RU" sz="8000" dirty="0" err="1" smtClean="0"/>
              <a:t>ін</a:t>
            </a:r>
            <a:r>
              <a:rPr lang="ru-RU" sz="8000" dirty="0" smtClean="0"/>
              <a:t>.</a:t>
            </a:r>
            <a:endParaRPr lang="ru-RU" sz="8000" dirty="0"/>
          </a:p>
        </p:txBody>
      </p:sp>
      <p:pic>
        <p:nvPicPr>
          <p:cNvPr id="5" name="Рисунок 4" descr="Без названия (1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214290"/>
            <a:ext cx="3595699" cy="4314838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r>
              <a:rPr lang="uk-UA" dirty="0" smtClean="0"/>
              <a:t>З Черніговом і Чернігівщиною пов'язана діяльність Пантелеймона Куліша, Софії </a:t>
            </a:r>
            <a:r>
              <a:rPr lang="uk-UA" dirty="0" err="1" smtClean="0"/>
              <a:t>Русової</a:t>
            </a:r>
            <a:r>
              <a:rPr lang="uk-UA" dirty="0" smtClean="0"/>
              <a:t>.</a:t>
            </a:r>
            <a:endParaRPr lang="ru-RU" dirty="0"/>
          </a:p>
        </p:txBody>
      </p:sp>
      <p:pic>
        <p:nvPicPr>
          <p:cNvPr id="4" name="Рисунок 3" descr="274px-Panteleimon_Kulis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2357430"/>
            <a:ext cx="2609850" cy="3738563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</a:ln>
        </p:spPr>
      </p:pic>
      <p:pic>
        <p:nvPicPr>
          <p:cNvPr id="5" name="Рисунок 4" descr="Без названия (23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728" y="2357430"/>
            <a:ext cx="2645277" cy="3786215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1928794" y="6215082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Софія </a:t>
            </a:r>
            <a:r>
              <a:rPr lang="uk-UA" dirty="0" err="1" smtClean="0"/>
              <a:t>Русова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500694" y="6215082"/>
            <a:ext cx="2819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Пантелеймон Куліш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72254" cy="1143000"/>
          </a:xfrm>
        </p:spPr>
        <p:txBody>
          <a:bodyPr/>
          <a:lstStyle/>
          <a:p>
            <a:r>
              <a:rPr lang="uk-UA" dirty="0" smtClean="0"/>
              <a:t>Видатні люди і Чернігів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З </a:t>
            </a:r>
            <a:r>
              <a:rPr lang="ru-RU" dirty="0" err="1" smtClean="0"/>
              <a:t>Черніговом</a:t>
            </a:r>
            <a:r>
              <a:rPr lang="ru-RU" dirty="0" smtClean="0"/>
              <a:t> </a:t>
            </a:r>
            <a:r>
              <a:rPr lang="ru-RU" dirty="0" err="1" smtClean="0"/>
              <a:t>пов’язане</a:t>
            </a:r>
            <a:r>
              <a:rPr lang="ru-RU" dirty="0" smtClean="0"/>
              <a:t> </a:t>
            </a:r>
            <a:r>
              <a:rPr lang="ru-RU" dirty="0" err="1" smtClean="0"/>
              <a:t>ім’я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відомого</a:t>
            </a:r>
            <a:r>
              <a:rPr lang="ru-RU" dirty="0" smtClean="0"/>
              <a:t> </a:t>
            </a:r>
            <a:r>
              <a:rPr lang="ru-RU" dirty="0" err="1" smtClean="0"/>
              <a:t>письменника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революціонера-демократа</a:t>
            </a:r>
            <a:endParaRPr lang="ru-RU" dirty="0" smtClean="0"/>
          </a:p>
          <a:p>
            <a:r>
              <a:rPr lang="ru-RU" dirty="0" smtClean="0"/>
              <a:t> Г. І. </a:t>
            </a:r>
            <a:r>
              <a:rPr lang="ru-RU" dirty="0" err="1" smtClean="0"/>
              <a:t>Успенського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тут у 1861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закінчив</a:t>
            </a:r>
            <a:r>
              <a:rPr lang="ru-RU" dirty="0" smtClean="0"/>
              <a:t> </a:t>
            </a:r>
            <a:r>
              <a:rPr lang="ru-RU" dirty="0" err="1" smtClean="0"/>
              <a:t>гімназію</a:t>
            </a:r>
            <a:r>
              <a:rPr lang="ru-RU" dirty="0" smtClean="0"/>
              <a:t>.</a:t>
            </a:r>
          </a:p>
          <a:p>
            <a:r>
              <a:rPr lang="ru-RU" dirty="0" smtClean="0"/>
              <a:t> В старших </a:t>
            </a:r>
            <a:r>
              <a:rPr lang="ru-RU" dirty="0" err="1" smtClean="0"/>
              <a:t>класах</a:t>
            </a:r>
            <a:r>
              <a:rPr lang="ru-RU" dirty="0" smtClean="0"/>
              <a:t> </a:t>
            </a:r>
            <a:r>
              <a:rPr lang="ru-RU" dirty="0" err="1" smtClean="0"/>
              <a:t>гімназії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 молодого </a:t>
            </a:r>
            <a:r>
              <a:rPr lang="ru-RU" dirty="0" err="1" smtClean="0"/>
              <a:t>Успенського</a:t>
            </a:r>
            <a:r>
              <a:rPr lang="ru-RU" dirty="0" smtClean="0"/>
              <a:t> </a:t>
            </a:r>
            <a:r>
              <a:rPr lang="ru-RU" dirty="0" err="1" smtClean="0"/>
              <a:t>об’єднувалась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передова</a:t>
            </a:r>
            <a:r>
              <a:rPr lang="ru-RU" dirty="0" smtClean="0"/>
              <a:t> молодь. Вона </a:t>
            </a:r>
            <a:r>
              <a:rPr lang="ru-RU" dirty="0" err="1" smtClean="0"/>
              <a:t>збиралась</a:t>
            </a:r>
            <a:r>
              <a:rPr lang="ru-RU" dirty="0" smtClean="0"/>
              <a:t> у </a:t>
            </a:r>
            <a:r>
              <a:rPr lang="ru-RU" dirty="0" err="1" smtClean="0"/>
              <a:t>квартирі</a:t>
            </a:r>
            <a:r>
              <a:rPr lang="ru-RU" dirty="0" smtClean="0"/>
              <a:t> </a:t>
            </a:r>
            <a:r>
              <a:rPr lang="ru-RU" dirty="0" err="1" smtClean="0"/>
              <a:t>Успенського</a:t>
            </a:r>
            <a:r>
              <a:rPr lang="ru-RU" dirty="0" smtClean="0"/>
              <a:t>, </a:t>
            </a:r>
            <a:r>
              <a:rPr lang="ru-RU" dirty="0" err="1" smtClean="0"/>
              <a:t>куди</a:t>
            </a:r>
            <a:r>
              <a:rPr lang="ru-RU" dirty="0" smtClean="0"/>
              <a:t> приходив </a:t>
            </a:r>
            <a:r>
              <a:rPr lang="ru-RU" dirty="0" err="1" smtClean="0"/>
              <a:t>поет-байкар</a:t>
            </a:r>
            <a:r>
              <a:rPr lang="ru-RU" dirty="0" smtClean="0"/>
              <a:t> Л .І. </a:t>
            </a:r>
            <a:r>
              <a:rPr lang="ru-RU" dirty="0" err="1" smtClean="0"/>
              <a:t>Глібов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працював</a:t>
            </a:r>
            <a:r>
              <a:rPr lang="ru-RU" dirty="0" smtClean="0"/>
              <a:t> </a:t>
            </a:r>
            <a:r>
              <a:rPr lang="ru-RU" dirty="0" err="1" smtClean="0"/>
              <a:t>вчителем</a:t>
            </a:r>
            <a:r>
              <a:rPr lang="ru-RU" dirty="0" smtClean="0"/>
              <a:t> </a:t>
            </a:r>
            <a:r>
              <a:rPr lang="ru-RU" dirty="0" err="1" smtClean="0"/>
              <a:t>гімназії</a:t>
            </a:r>
            <a:r>
              <a:rPr lang="ru-RU" dirty="0" smtClean="0"/>
              <a:t>. </a:t>
            </a:r>
            <a:r>
              <a:rPr lang="ru-RU" dirty="0" err="1" smtClean="0"/>
              <a:t>Успенський</a:t>
            </a:r>
            <a:r>
              <a:rPr lang="ru-RU" dirty="0" smtClean="0"/>
              <a:t> </a:t>
            </a:r>
            <a:r>
              <a:rPr lang="ru-RU" dirty="0" err="1" smtClean="0"/>
              <a:t>редагував</a:t>
            </a:r>
            <a:r>
              <a:rPr lang="ru-RU" dirty="0" smtClean="0"/>
              <a:t> </a:t>
            </a:r>
            <a:r>
              <a:rPr lang="ru-RU" dirty="0" err="1" smtClean="0"/>
              <a:t>щомісячний</a:t>
            </a:r>
            <a:r>
              <a:rPr lang="ru-RU" dirty="0" smtClean="0"/>
              <a:t> </a:t>
            </a:r>
            <a:r>
              <a:rPr lang="ru-RU" dirty="0" err="1" smtClean="0"/>
              <a:t>рукописний</a:t>
            </a:r>
            <a:r>
              <a:rPr lang="ru-RU" dirty="0" smtClean="0"/>
              <a:t> журнал «Молодые побеги».</a:t>
            </a:r>
          </a:p>
          <a:p>
            <a:endParaRPr lang="ru-RU" dirty="0"/>
          </a:p>
        </p:txBody>
      </p:sp>
      <p:pic>
        <p:nvPicPr>
          <p:cNvPr id="4" name="Рисунок 3" descr="Без названия (2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3702" y="285728"/>
            <a:ext cx="2143140" cy="33763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5043494" cy="114300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Михайло Коцюбинський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18110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/>
              <a:t>Навесні</a:t>
            </a:r>
            <a:r>
              <a:rPr lang="ru-RU" dirty="0" smtClean="0"/>
              <a:t> 1898 р. — </a:t>
            </a:r>
            <a:r>
              <a:rPr lang="ru-RU" dirty="0" err="1" smtClean="0"/>
              <a:t>отримавши</a:t>
            </a:r>
            <a:r>
              <a:rPr lang="ru-RU" dirty="0" smtClean="0"/>
              <a:t> роботу </a:t>
            </a:r>
          </a:p>
          <a:p>
            <a:r>
              <a:rPr lang="ru-RU" dirty="0" smtClean="0"/>
              <a:t>в </a:t>
            </a:r>
            <a:r>
              <a:rPr lang="ru-RU" dirty="0" err="1" smtClean="0"/>
              <a:t>Чернігівській</a:t>
            </a:r>
            <a:r>
              <a:rPr lang="ru-RU" dirty="0" smtClean="0"/>
              <a:t> </a:t>
            </a:r>
            <a:r>
              <a:rPr lang="ru-RU" dirty="0" err="1" smtClean="0"/>
              <a:t>земській</a:t>
            </a:r>
            <a:r>
              <a:rPr lang="ru-RU" dirty="0" smtClean="0"/>
              <a:t> </a:t>
            </a:r>
            <a:r>
              <a:rPr lang="ru-RU" dirty="0" err="1" smtClean="0"/>
              <a:t>управі</a:t>
            </a:r>
            <a:r>
              <a:rPr lang="ru-RU" dirty="0" smtClean="0"/>
              <a:t>, </a:t>
            </a:r>
          </a:p>
          <a:p>
            <a:r>
              <a:rPr lang="ru-RU" dirty="0" err="1" smtClean="0"/>
              <a:t>Коцюбинський</a:t>
            </a:r>
            <a:r>
              <a:rPr lang="ru-RU" dirty="0" smtClean="0"/>
              <a:t> </a:t>
            </a:r>
            <a:r>
              <a:rPr lang="ru-RU" dirty="0" err="1" smtClean="0"/>
              <a:t>переїхав</a:t>
            </a:r>
            <a:r>
              <a:rPr lang="ru-RU" dirty="0" smtClean="0"/>
              <a:t> у </a:t>
            </a:r>
            <a:r>
              <a:rPr lang="ru-RU" dirty="0" err="1" smtClean="0"/>
              <a:t>Чернігів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Спочатку</a:t>
            </a:r>
            <a:r>
              <a:rPr lang="ru-RU" dirty="0" smtClean="0"/>
              <a:t> </a:t>
            </a:r>
            <a:r>
              <a:rPr lang="ru-RU" dirty="0" err="1" smtClean="0"/>
              <a:t>займав</a:t>
            </a:r>
            <a:r>
              <a:rPr lang="ru-RU" dirty="0" smtClean="0"/>
              <a:t> посаду </a:t>
            </a:r>
            <a:r>
              <a:rPr lang="ru-RU" dirty="0" err="1" smtClean="0"/>
              <a:t>діловода</a:t>
            </a:r>
            <a:r>
              <a:rPr lang="ru-RU" dirty="0" smtClean="0"/>
              <a:t>, </a:t>
            </a:r>
          </a:p>
          <a:p>
            <a:r>
              <a:rPr lang="ru-RU" dirty="0" err="1" smtClean="0"/>
              <a:t>тимчасово</a:t>
            </a:r>
            <a:r>
              <a:rPr lang="ru-RU" dirty="0" smtClean="0"/>
              <a:t> </a:t>
            </a:r>
            <a:r>
              <a:rPr lang="ru-RU" dirty="0" err="1" smtClean="0"/>
              <a:t>завідував</a:t>
            </a:r>
            <a:r>
              <a:rPr lang="ru-RU" dirty="0" smtClean="0"/>
              <a:t> столом </a:t>
            </a:r>
            <a:r>
              <a:rPr lang="ru-RU" dirty="0" err="1" smtClean="0"/>
              <a:t>народної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та </a:t>
            </a:r>
          </a:p>
          <a:p>
            <a:r>
              <a:rPr lang="ru-RU" dirty="0" err="1" smtClean="0"/>
              <a:t>редагував</a:t>
            </a:r>
            <a:r>
              <a:rPr lang="ru-RU" dirty="0" smtClean="0"/>
              <a:t> «Земский сборник Черниговской губернии». У </a:t>
            </a:r>
            <a:r>
              <a:rPr lang="ru-RU" dirty="0" err="1" smtClean="0"/>
              <a:t>вересні</a:t>
            </a:r>
            <a:r>
              <a:rPr lang="ru-RU" dirty="0" smtClean="0"/>
              <a:t> 1900 </a:t>
            </a:r>
            <a:r>
              <a:rPr lang="ru-RU" dirty="0" err="1" smtClean="0"/>
              <a:t>влаштувався</a:t>
            </a:r>
            <a:r>
              <a:rPr lang="ru-RU" dirty="0" smtClean="0"/>
              <a:t> до </a:t>
            </a:r>
            <a:r>
              <a:rPr lang="ru-RU" dirty="0" err="1" smtClean="0"/>
              <a:t>міського</a:t>
            </a:r>
            <a:r>
              <a:rPr lang="ru-RU" dirty="0" smtClean="0"/>
              <a:t> </a:t>
            </a:r>
            <a:r>
              <a:rPr lang="ru-RU" dirty="0" err="1" smtClean="0"/>
              <a:t>статистичного</a:t>
            </a:r>
            <a:r>
              <a:rPr lang="ru-RU" dirty="0" smtClean="0"/>
              <a:t> бюро, де </a:t>
            </a:r>
            <a:r>
              <a:rPr lang="ru-RU" dirty="0" err="1" smtClean="0"/>
              <a:t>працював</a:t>
            </a:r>
            <a:r>
              <a:rPr lang="ru-RU" dirty="0" smtClean="0"/>
              <a:t> до 1911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Чернігові</a:t>
            </a:r>
            <a:r>
              <a:rPr lang="ru-RU" dirty="0" smtClean="0"/>
              <a:t> </a:t>
            </a:r>
            <a:r>
              <a:rPr lang="ru-RU" dirty="0" err="1" smtClean="0"/>
              <a:t>зустрів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закохався</a:t>
            </a:r>
            <a:r>
              <a:rPr lang="ru-RU" dirty="0" smtClean="0"/>
              <a:t> у </a:t>
            </a:r>
            <a:r>
              <a:rPr lang="ru-RU" u="sng" dirty="0" err="1" smtClean="0"/>
              <a:t>Віру</a:t>
            </a:r>
            <a:r>
              <a:rPr lang="ru-RU" u="sng" dirty="0" smtClean="0"/>
              <a:t> </a:t>
            </a:r>
            <a:r>
              <a:rPr lang="ru-RU" u="sng" dirty="0" err="1" smtClean="0"/>
              <a:t>Устимівну</a:t>
            </a:r>
            <a:r>
              <a:rPr lang="ru-RU" u="sng" dirty="0" smtClean="0"/>
              <a:t> </a:t>
            </a:r>
            <a:r>
              <a:rPr lang="ru-RU" u="sng" dirty="0" err="1" smtClean="0"/>
              <a:t>Дейшу</a:t>
            </a:r>
            <a:r>
              <a:rPr lang="ru-RU" dirty="0" smtClean="0"/>
              <a:t>, яка </a:t>
            </a:r>
            <a:r>
              <a:rPr lang="ru-RU" dirty="0" err="1" smtClean="0"/>
              <a:t>з</a:t>
            </a:r>
            <a:r>
              <a:rPr lang="ru-RU" dirty="0" smtClean="0"/>
              <a:t> часом вона стала </a:t>
            </a:r>
            <a:r>
              <a:rPr lang="ru-RU" dirty="0" err="1" smtClean="0"/>
              <a:t>його</a:t>
            </a:r>
            <a:r>
              <a:rPr lang="ru-RU" dirty="0" smtClean="0"/>
              <a:t> дружиною. Тут </a:t>
            </a:r>
            <a:r>
              <a:rPr lang="ru-RU" dirty="0" err="1" smtClean="0"/>
              <a:t>виросли</a:t>
            </a:r>
            <a:r>
              <a:rPr lang="ru-RU" dirty="0" smtClean="0"/>
              <a:t> </a:t>
            </a:r>
            <a:r>
              <a:rPr lang="ru-RU" dirty="0" err="1" smtClean="0"/>
              <a:t>їхні</a:t>
            </a:r>
            <a:r>
              <a:rPr lang="ru-RU" dirty="0" smtClean="0"/>
              <a:t> </a:t>
            </a:r>
            <a:r>
              <a:rPr lang="ru-RU" dirty="0" err="1" smtClean="0"/>
              <a:t>діти</a:t>
            </a:r>
            <a:r>
              <a:rPr lang="ru-RU" dirty="0" smtClean="0"/>
              <a:t>: </a:t>
            </a:r>
            <a:r>
              <a:rPr lang="ru-RU" dirty="0" err="1" smtClean="0"/>
              <a:t>Юрій</a:t>
            </a:r>
            <a:r>
              <a:rPr lang="ru-RU" dirty="0" smtClean="0"/>
              <a:t>, Оксана, </a:t>
            </a:r>
            <a:r>
              <a:rPr lang="ru-RU" dirty="0" err="1" smtClean="0"/>
              <a:t>Ірина</a:t>
            </a:r>
            <a:r>
              <a:rPr lang="ru-RU" dirty="0" smtClean="0"/>
              <a:t>, Роман. </a:t>
            </a:r>
            <a:r>
              <a:rPr lang="ru-RU" dirty="0" err="1" smtClean="0"/>
              <a:t>Щотижня</a:t>
            </a:r>
            <a:r>
              <a:rPr lang="ru-RU" dirty="0" smtClean="0"/>
              <a:t> у </a:t>
            </a:r>
            <a:r>
              <a:rPr lang="ru-RU" dirty="0" err="1" smtClean="0"/>
              <a:t>будинку</a:t>
            </a:r>
            <a:r>
              <a:rPr lang="ru-RU" dirty="0" smtClean="0"/>
              <a:t> </a:t>
            </a:r>
            <a:r>
              <a:rPr lang="ru-RU" dirty="0" err="1" smtClean="0"/>
              <a:t>письменника</a:t>
            </a:r>
            <a:r>
              <a:rPr lang="ru-RU" dirty="0" smtClean="0"/>
              <a:t> </a:t>
            </a:r>
            <a:r>
              <a:rPr lang="ru-RU" dirty="0" err="1" smtClean="0"/>
              <a:t>збиралась</a:t>
            </a:r>
            <a:r>
              <a:rPr lang="ru-RU" dirty="0" smtClean="0"/>
              <a:t> </a:t>
            </a:r>
            <a:r>
              <a:rPr lang="ru-RU" dirty="0" err="1" smtClean="0"/>
              <a:t>літературна</a:t>
            </a:r>
            <a:r>
              <a:rPr lang="ru-RU" dirty="0" smtClean="0"/>
              <a:t> молодь </a:t>
            </a:r>
            <a:r>
              <a:rPr lang="ru-RU" dirty="0" err="1" smtClean="0"/>
              <a:t>міста</a:t>
            </a:r>
            <a:r>
              <a:rPr lang="ru-RU" dirty="0" smtClean="0"/>
              <a:t> — </a:t>
            </a:r>
            <a:r>
              <a:rPr lang="ru-RU" dirty="0" err="1" smtClean="0"/>
              <a:t>зокрема</a:t>
            </a:r>
            <a:r>
              <a:rPr lang="ru-RU" dirty="0" smtClean="0"/>
              <a:t>, </a:t>
            </a:r>
            <a:r>
              <a:rPr lang="ru-RU" dirty="0" err="1" smtClean="0"/>
              <a:t>відомі</a:t>
            </a:r>
            <a:r>
              <a:rPr lang="ru-RU" dirty="0" smtClean="0"/>
              <a:t> у </a:t>
            </a:r>
            <a:r>
              <a:rPr lang="ru-RU" dirty="0" err="1" smtClean="0"/>
              <a:t>майбутньому</a:t>
            </a:r>
            <a:r>
              <a:rPr lang="ru-RU" dirty="0" smtClean="0"/>
              <a:t> </a:t>
            </a:r>
            <a:r>
              <a:rPr lang="ru-RU" dirty="0" err="1" smtClean="0"/>
              <a:t>письменники</a:t>
            </a:r>
            <a:r>
              <a:rPr lang="ru-RU" dirty="0" smtClean="0"/>
              <a:t> Василь </a:t>
            </a:r>
            <a:r>
              <a:rPr lang="ru-RU" dirty="0" err="1" smtClean="0"/>
              <a:t>Блакитний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Микола</a:t>
            </a:r>
            <a:r>
              <a:rPr lang="ru-RU" dirty="0" smtClean="0"/>
              <a:t> Вороний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навчання</a:t>
            </a:r>
            <a:r>
              <a:rPr lang="ru-RU" dirty="0" smtClean="0"/>
              <a:t> в </a:t>
            </a:r>
            <a:r>
              <a:rPr lang="ru-RU" dirty="0" err="1" smtClean="0"/>
              <a:t>Чернігівській</a:t>
            </a:r>
            <a:r>
              <a:rPr lang="ru-RU" dirty="0" smtClean="0"/>
              <a:t> </a:t>
            </a:r>
            <a:r>
              <a:rPr lang="ru-RU" dirty="0" err="1" smtClean="0"/>
              <a:t>духовній</a:t>
            </a:r>
            <a:r>
              <a:rPr lang="ru-RU" dirty="0" smtClean="0"/>
              <a:t> </a:t>
            </a:r>
            <a:r>
              <a:rPr lang="ru-RU" dirty="0" err="1" smtClean="0"/>
              <a:t>семінарії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«</a:t>
            </a:r>
            <a:r>
              <a:rPr lang="ru-RU" dirty="0" err="1" smtClean="0"/>
              <a:t>суботи</a:t>
            </a:r>
            <a:r>
              <a:rPr lang="ru-RU" dirty="0" smtClean="0"/>
              <a:t>» часто </a:t>
            </a:r>
            <a:r>
              <a:rPr lang="ru-RU" dirty="0" err="1" smtClean="0"/>
              <a:t>відвідував</a:t>
            </a:r>
            <a:r>
              <a:rPr lang="ru-RU" dirty="0" smtClean="0"/>
              <a:t> </a:t>
            </a:r>
            <a:r>
              <a:rPr lang="ru-RU" dirty="0" err="1" smtClean="0"/>
              <a:t>молодий</a:t>
            </a:r>
            <a:r>
              <a:rPr lang="ru-RU" dirty="0" smtClean="0"/>
              <a:t> </a:t>
            </a:r>
            <a:r>
              <a:rPr lang="ru-RU" dirty="0" err="1" smtClean="0"/>
              <a:t>Павло</a:t>
            </a:r>
            <a:r>
              <a:rPr lang="ru-RU" dirty="0" smtClean="0"/>
              <a:t> </a:t>
            </a:r>
            <a:r>
              <a:rPr lang="ru-RU" dirty="0" err="1" smtClean="0"/>
              <a:t>Тичина</a:t>
            </a:r>
            <a:r>
              <a:rPr lang="ru-RU" dirty="0" smtClean="0"/>
              <a:t>. Михайло </a:t>
            </a:r>
            <a:r>
              <a:rPr lang="ru-RU" dirty="0" err="1" smtClean="0"/>
              <a:t>Коцюбинський</a:t>
            </a:r>
            <a:r>
              <a:rPr lang="ru-RU" dirty="0" smtClean="0"/>
              <a:t> </a:t>
            </a:r>
            <a:r>
              <a:rPr lang="ru-RU" dirty="0" err="1" smtClean="0"/>
              <a:t>порадив</a:t>
            </a:r>
            <a:r>
              <a:rPr lang="ru-RU" dirty="0" smtClean="0"/>
              <a:t> </a:t>
            </a:r>
            <a:r>
              <a:rPr lang="ru-RU" dirty="0" err="1" smtClean="0"/>
              <a:t>Михайлові</a:t>
            </a:r>
            <a:r>
              <a:rPr lang="ru-RU" dirty="0" smtClean="0"/>
              <a:t> </a:t>
            </a:r>
            <a:r>
              <a:rPr lang="ru-RU" dirty="0" err="1" smtClean="0"/>
              <a:t>Грушевському</a:t>
            </a:r>
            <a:r>
              <a:rPr lang="ru-RU" dirty="0" smtClean="0"/>
              <a:t> </a:t>
            </a:r>
            <a:r>
              <a:rPr lang="ru-RU" dirty="0" err="1" smtClean="0"/>
              <a:t>вмістити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вірші</a:t>
            </a:r>
            <a:r>
              <a:rPr lang="ru-RU" dirty="0" smtClean="0"/>
              <a:t> в </a:t>
            </a:r>
            <a:r>
              <a:rPr lang="ru-RU" dirty="0" err="1" smtClean="0"/>
              <a:t>часописі</a:t>
            </a:r>
            <a:r>
              <a:rPr lang="ru-RU" dirty="0" smtClean="0"/>
              <a:t> «</a:t>
            </a:r>
            <a:r>
              <a:rPr lang="ru-RU" dirty="0" err="1" smtClean="0"/>
              <a:t>Літературно-науковий</a:t>
            </a:r>
            <a:r>
              <a:rPr lang="ru-RU" dirty="0" smtClean="0"/>
              <a:t> </a:t>
            </a:r>
            <a:r>
              <a:rPr lang="ru-RU" dirty="0" err="1" smtClean="0"/>
              <a:t>вісник</a:t>
            </a:r>
            <a:r>
              <a:rPr lang="ru-RU" dirty="0" smtClean="0"/>
              <a:t> (1912).</a:t>
            </a:r>
            <a:endParaRPr lang="ru-RU" dirty="0"/>
          </a:p>
        </p:txBody>
      </p:sp>
      <p:pic>
        <p:nvPicPr>
          <p:cNvPr id="4" name="Рисунок 3" descr="Без названия (1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421807">
            <a:off x="5502274" y="336349"/>
            <a:ext cx="3319480" cy="2564462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614866" cy="1143000"/>
          </a:xfrm>
        </p:spPr>
        <p:txBody>
          <a:bodyPr/>
          <a:lstStyle/>
          <a:p>
            <a:r>
              <a:rPr lang="uk-UA" dirty="0" smtClean="0"/>
              <a:t>Театр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357718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Значною</a:t>
            </a:r>
            <a:r>
              <a:rPr lang="ru-RU" dirty="0" smtClean="0"/>
              <a:t> </a:t>
            </a:r>
            <a:r>
              <a:rPr lang="ru-RU" dirty="0" err="1" smtClean="0"/>
              <a:t>популярністю</a:t>
            </a:r>
            <a:r>
              <a:rPr lang="ru-RU" dirty="0" smtClean="0"/>
              <a:t> </a:t>
            </a:r>
          </a:p>
          <a:p>
            <a:r>
              <a:rPr lang="ru-RU" dirty="0" smtClean="0"/>
              <a:t>в </a:t>
            </a:r>
            <a:r>
              <a:rPr lang="ru-RU" dirty="0" err="1" smtClean="0"/>
              <a:t>Чернігові</a:t>
            </a:r>
            <a:r>
              <a:rPr lang="ru-RU" dirty="0" smtClean="0"/>
              <a:t> </a:t>
            </a:r>
            <a:r>
              <a:rPr lang="ru-RU" dirty="0" err="1" smtClean="0"/>
              <a:t>користувалися</a:t>
            </a:r>
            <a:r>
              <a:rPr lang="ru-RU" dirty="0" smtClean="0"/>
              <a:t> </a:t>
            </a:r>
            <a:r>
              <a:rPr lang="ru-RU" dirty="0" err="1" smtClean="0"/>
              <a:t>вистави</a:t>
            </a:r>
            <a:r>
              <a:rPr lang="ru-RU" dirty="0" smtClean="0"/>
              <a:t> </a:t>
            </a:r>
            <a:r>
              <a:rPr lang="ru-RU" dirty="0" err="1" smtClean="0"/>
              <a:t>аматорських</a:t>
            </a:r>
            <a:r>
              <a:rPr lang="ru-RU" dirty="0" smtClean="0"/>
              <a:t> </a:t>
            </a:r>
            <a:r>
              <a:rPr lang="ru-RU" dirty="0" err="1" smtClean="0"/>
              <a:t>колективів</a:t>
            </a:r>
            <a:r>
              <a:rPr lang="ru-RU" dirty="0" smtClean="0"/>
              <a:t>. </a:t>
            </a:r>
            <a:endParaRPr lang="en-US" dirty="0" smtClean="0"/>
          </a:p>
          <a:p>
            <a:r>
              <a:rPr lang="ru-RU" dirty="0" smtClean="0"/>
              <a:t>В 1817 </a:t>
            </a:r>
            <a:r>
              <a:rPr lang="ru-RU" dirty="0" err="1" smtClean="0"/>
              <a:t>році</a:t>
            </a:r>
            <a:r>
              <a:rPr lang="ru-RU" dirty="0" smtClean="0"/>
              <a:t> в </a:t>
            </a:r>
            <a:r>
              <a:rPr lang="ru-RU" dirty="0" err="1" smtClean="0"/>
              <a:t>Чернігові</a:t>
            </a:r>
            <a:r>
              <a:rPr lang="ru-RU" dirty="0" smtClean="0"/>
              <a:t> </a:t>
            </a:r>
            <a:r>
              <a:rPr lang="ru-RU" dirty="0" err="1" smtClean="0"/>
              <a:t>гастролювала</a:t>
            </a:r>
            <a:r>
              <a:rPr lang="ru-RU" dirty="0" smtClean="0"/>
              <a:t> театральна трупа Штейна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Полтави</a:t>
            </a:r>
            <a:r>
              <a:rPr lang="ru-RU" dirty="0" smtClean="0"/>
              <a:t>, яку </a:t>
            </a:r>
            <a:r>
              <a:rPr lang="ru-RU" dirty="0" err="1" smtClean="0"/>
              <a:t>очолював</a:t>
            </a:r>
            <a:r>
              <a:rPr lang="ru-RU" dirty="0" smtClean="0"/>
              <a:t> </a:t>
            </a:r>
            <a:r>
              <a:rPr lang="ru-RU" dirty="0" err="1" smtClean="0"/>
              <a:t>письменник</a:t>
            </a:r>
            <a:r>
              <a:rPr lang="ru-RU" dirty="0" smtClean="0"/>
              <a:t> І. П. </a:t>
            </a:r>
            <a:r>
              <a:rPr lang="ru-RU" dirty="0" err="1" smtClean="0"/>
              <a:t>Котляревський</a:t>
            </a:r>
            <a:r>
              <a:rPr lang="ru-RU" dirty="0" smtClean="0"/>
              <a:t>. В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репертуарі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комедії</a:t>
            </a:r>
            <a:r>
              <a:rPr lang="ru-RU" dirty="0" smtClean="0"/>
              <a:t> </a:t>
            </a:r>
            <a:r>
              <a:rPr lang="ru-RU" dirty="0" err="1" smtClean="0"/>
              <a:t>Мольєра</a:t>
            </a:r>
            <a:r>
              <a:rPr lang="ru-RU" dirty="0" smtClean="0"/>
              <a:t>, «Наталка Полтавка», «</a:t>
            </a:r>
            <a:r>
              <a:rPr lang="ru-RU" dirty="0" err="1" smtClean="0"/>
              <a:t>Москаль-чарівник</a:t>
            </a:r>
            <a:r>
              <a:rPr lang="ru-RU" dirty="0" smtClean="0"/>
              <a:t>» </a:t>
            </a:r>
            <a:r>
              <a:rPr lang="ru-RU" dirty="0" err="1" smtClean="0"/>
              <a:t>Котляревського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 У </a:t>
            </a:r>
            <a:r>
              <a:rPr lang="ru-RU" dirty="0" err="1" smtClean="0"/>
              <a:t>виставах</a:t>
            </a:r>
            <a:r>
              <a:rPr lang="ru-RU" dirty="0" smtClean="0"/>
              <a:t> брав участь </a:t>
            </a:r>
            <a:r>
              <a:rPr lang="ru-RU" dirty="0" err="1" smtClean="0"/>
              <a:t>відомий</a:t>
            </a:r>
            <a:r>
              <a:rPr lang="ru-RU" dirty="0" smtClean="0"/>
              <a:t> </a:t>
            </a:r>
            <a:r>
              <a:rPr lang="ru-RU" dirty="0" err="1" smtClean="0"/>
              <a:t>актор</a:t>
            </a:r>
            <a:endParaRPr lang="ru-RU" dirty="0" smtClean="0"/>
          </a:p>
          <a:p>
            <a:r>
              <a:rPr lang="ru-RU" dirty="0" smtClean="0"/>
              <a:t> М. С. </a:t>
            </a:r>
            <a:r>
              <a:rPr lang="ru-RU" dirty="0" err="1" smtClean="0"/>
              <a:t>Щепкін</a:t>
            </a:r>
            <a:r>
              <a:rPr lang="ru-RU" dirty="0" smtClean="0"/>
              <a:t>.</a:t>
            </a:r>
          </a:p>
          <a:p>
            <a:r>
              <a:rPr lang="uk-UA" dirty="0" smtClean="0"/>
              <a:t>Родом з Чернігівщини і видатна актриса – Марія Заньковецька</a:t>
            </a:r>
            <a:endParaRPr lang="ru-RU" dirty="0"/>
          </a:p>
        </p:txBody>
      </p:sp>
      <p:pic>
        <p:nvPicPr>
          <p:cNvPr id="4" name="Рисунок 3" descr="Без названия (39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38" y="285728"/>
            <a:ext cx="4143404" cy="2280555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Розбудова  </a:t>
            </a:r>
            <a:r>
              <a:rPr lang="uk-UA" dirty="0" smtClean="0"/>
              <a:t>міста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3214686"/>
            <a:ext cx="821537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 </a:t>
            </a:r>
            <a:r>
              <a:rPr lang="ru-RU" dirty="0" err="1" smtClean="0"/>
              <a:t>першій</a:t>
            </a:r>
            <a:r>
              <a:rPr lang="ru-RU" dirty="0" smtClean="0"/>
              <a:t> </a:t>
            </a:r>
            <a:r>
              <a:rPr lang="ru-RU" dirty="0" err="1" smtClean="0"/>
              <a:t>половині</a:t>
            </a:r>
            <a:r>
              <a:rPr lang="ru-RU" dirty="0" smtClean="0"/>
              <a:t> </a:t>
            </a:r>
            <a:r>
              <a:rPr lang="en-US" dirty="0" smtClean="0"/>
              <a:t>XIX </a:t>
            </a:r>
            <a:r>
              <a:rPr lang="ru-RU" dirty="0" smtClean="0"/>
              <a:t>ст. </a:t>
            </a:r>
            <a:r>
              <a:rPr lang="ru-RU" dirty="0" err="1" smtClean="0"/>
              <a:t>Чернігів</a:t>
            </a:r>
            <a:r>
              <a:rPr lang="ru-RU" dirty="0" smtClean="0"/>
              <a:t> </a:t>
            </a:r>
            <a:r>
              <a:rPr lang="ru-RU" dirty="0" err="1" smtClean="0"/>
              <a:t>збагатився</a:t>
            </a:r>
            <a:r>
              <a:rPr lang="ru-RU" dirty="0" smtClean="0"/>
              <a:t> рядом </a:t>
            </a:r>
            <a:r>
              <a:rPr lang="ru-RU" dirty="0" err="1" smtClean="0"/>
              <a:t>пам’яток</a:t>
            </a:r>
            <a:r>
              <a:rPr lang="ru-RU" dirty="0" smtClean="0"/>
              <a:t> </a:t>
            </a:r>
            <a:r>
              <a:rPr lang="ru-RU" dirty="0" err="1" smtClean="0"/>
              <a:t>архітектури</a:t>
            </a:r>
            <a:r>
              <a:rPr lang="ru-RU" dirty="0" smtClean="0"/>
              <a:t>. 1804—1806 </a:t>
            </a:r>
            <a:r>
              <a:rPr lang="ru-RU" dirty="0" err="1" smtClean="0"/>
              <a:t>рр</a:t>
            </a:r>
            <a:r>
              <a:rPr lang="ru-RU" dirty="0" smtClean="0"/>
              <a:t>., за проектом </a:t>
            </a:r>
            <a:r>
              <a:rPr lang="ru-RU" dirty="0" err="1" smtClean="0"/>
              <a:t>видатного</a:t>
            </a:r>
            <a:r>
              <a:rPr lang="ru-RU" dirty="0" smtClean="0"/>
              <a:t> </a:t>
            </a:r>
            <a:r>
              <a:rPr lang="ru-RU" dirty="0" err="1" smtClean="0"/>
              <a:t>російського</a:t>
            </a:r>
            <a:r>
              <a:rPr lang="ru-RU" dirty="0" smtClean="0"/>
              <a:t> </a:t>
            </a:r>
            <a:r>
              <a:rPr lang="ru-RU" dirty="0" err="1" smtClean="0"/>
              <a:t>зодчого</a:t>
            </a:r>
            <a:r>
              <a:rPr lang="ru-RU" dirty="0" smtClean="0"/>
              <a:t> А. Захарова, в </a:t>
            </a:r>
            <a:r>
              <a:rPr lang="ru-RU" dirty="0" err="1" smtClean="0"/>
              <a:t>стилі</a:t>
            </a:r>
            <a:r>
              <a:rPr lang="ru-RU" dirty="0" smtClean="0"/>
              <a:t> </a:t>
            </a:r>
            <a:r>
              <a:rPr lang="ru-RU" dirty="0" err="1" smtClean="0"/>
              <a:t>російського</a:t>
            </a:r>
            <a:r>
              <a:rPr lang="ru-RU" dirty="0" smtClean="0"/>
              <a:t> </a:t>
            </a:r>
            <a:r>
              <a:rPr lang="ru-RU" dirty="0" err="1" smtClean="0"/>
              <a:t>класицизму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збудовано</a:t>
            </a:r>
            <a:r>
              <a:rPr lang="ru-RU" dirty="0" smtClean="0"/>
              <a:t> </a:t>
            </a:r>
            <a:r>
              <a:rPr lang="ru-RU" dirty="0" err="1" smtClean="0"/>
              <a:t>будинок</a:t>
            </a:r>
            <a:r>
              <a:rPr lang="ru-RU" dirty="0" smtClean="0"/>
              <a:t> губернатора . </a:t>
            </a:r>
          </a:p>
          <a:p>
            <a:endParaRPr lang="ru-RU" dirty="0" smtClean="0"/>
          </a:p>
          <a:p>
            <a:r>
              <a:rPr lang="ru-RU" dirty="0" smtClean="0"/>
              <a:t>До початку </a:t>
            </a:r>
            <a:r>
              <a:rPr lang="en-US" dirty="0" smtClean="0"/>
              <a:t>XIX </a:t>
            </a:r>
            <a:r>
              <a:rPr lang="ru-RU" dirty="0" smtClean="0"/>
              <a:t>ст. </a:t>
            </a:r>
            <a:r>
              <a:rPr lang="ru-RU" dirty="0" err="1" smtClean="0"/>
              <a:t>належить</a:t>
            </a:r>
            <a:r>
              <a:rPr lang="ru-RU" dirty="0" smtClean="0"/>
              <a:t> </a:t>
            </a:r>
            <a:r>
              <a:rPr lang="ru-RU" dirty="0" err="1" smtClean="0"/>
              <a:t>спорудження</a:t>
            </a:r>
            <a:r>
              <a:rPr lang="ru-RU" dirty="0" smtClean="0"/>
              <a:t> </a:t>
            </a:r>
            <a:r>
              <a:rPr lang="ru-RU" dirty="0" err="1" smtClean="0"/>
              <a:t>торгових</a:t>
            </a:r>
            <a:r>
              <a:rPr lang="ru-RU" dirty="0" smtClean="0"/>
              <a:t> </a:t>
            </a:r>
            <a:r>
              <a:rPr lang="ru-RU" dirty="0" err="1" smtClean="0"/>
              <a:t>рядів</a:t>
            </a:r>
            <a:r>
              <a:rPr lang="ru-RU" dirty="0" smtClean="0"/>
              <a:t>, </a:t>
            </a:r>
            <a:r>
              <a:rPr lang="ru-RU" dirty="0" err="1" smtClean="0"/>
              <a:t>міської</a:t>
            </a:r>
            <a:r>
              <a:rPr lang="ru-RU" dirty="0" smtClean="0"/>
              <a:t> </a:t>
            </a:r>
            <a:r>
              <a:rPr lang="ru-RU" dirty="0" err="1" smtClean="0"/>
              <a:t>лікарні</a:t>
            </a:r>
            <a:r>
              <a:rPr lang="ru-RU" dirty="0" smtClean="0"/>
              <a:t>, </a:t>
            </a:r>
            <a:r>
              <a:rPr lang="ru-RU" dirty="0" err="1" smtClean="0"/>
              <a:t>готелю</a:t>
            </a:r>
            <a:r>
              <a:rPr lang="ru-RU" dirty="0" smtClean="0"/>
              <a:t>. В 1806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кріпосні</a:t>
            </a:r>
            <a:r>
              <a:rPr lang="ru-RU" dirty="0" smtClean="0"/>
              <a:t> вали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частково</a:t>
            </a:r>
            <a:r>
              <a:rPr lang="ru-RU" dirty="0" smtClean="0"/>
              <a:t> </a:t>
            </a:r>
            <a:r>
              <a:rPr lang="ru-RU" dirty="0" err="1" smtClean="0"/>
              <a:t>розкопані</a:t>
            </a:r>
            <a:r>
              <a:rPr lang="ru-RU" dirty="0" smtClean="0"/>
              <a:t>, а на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місці</a:t>
            </a:r>
            <a:r>
              <a:rPr lang="ru-RU" dirty="0" smtClean="0"/>
              <a:t> </a:t>
            </a:r>
            <a:r>
              <a:rPr lang="ru-RU" dirty="0" err="1" smtClean="0"/>
              <a:t>розбили</a:t>
            </a:r>
            <a:r>
              <a:rPr lang="ru-RU" dirty="0" smtClean="0"/>
              <a:t> </a:t>
            </a:r>
            <a:r>
              <a:rPr lang="ru-RU" dirty="0" err="1" smtClean="0"/>
              <a:t>нову</a:t>
            </a:r>
            <a:r>
              <a:rPr lang="ru-RU" dirty="0" smtClean="0"/>
              <a:t> </a:t>
            </a:r>
            <a:r>
              <a:rPr lang="ru-RU" dirty="0" err="1" smtClean="0"/>
              <a:t>адміністративну</a:t>
            </a:r>
            <a:r>
              <a:rPr lang="ru-RU" dirty="0" smtClean="0"/>
              <a:t> </a:t>
            </a:r>
            <a:r>
              <a:rPr lang="ru-RU" dirty="0" err="1" smtClean="0"/>
              <a:t>площу</a:t>
            </a:r>
            <a:r>
              <a:rPr lang="ru-RU" dirty="0" smtClean="0"/>
              <a:t>, </a:t>
            </a:r>
            <a:r>
              <a:rPr lang="ru-RU" dirty="0" err="1" smtClean="0"/>
              <a:t>бульвари</a:t>
            </a:r>
            <a:r>
              <a:rPr lang="ru-RU" dirty="0" smtClean="0"/>
              <a:t>.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залишки</a:t>
            </a:r>
            <a:r>
              <a:rPr lang="ru-RU" dirty="0" smtClean="0"/>
              <a:t> </a:t>
            </a:r>
            <a:r>
              <a:rPr lang="ru-RU" dirty="0" err="1" smtClean="0"/>
              <a:t>валів</a:t>
            </a:r>
            <a:r>
              <a:rPr lang="ru-RU" dirty="0" smtClean="0"/>
              <a:t> </a:t>
            </a:r>
            <a:r>
              <a:rPr lang="ru-RU" dirty="0" err="1" smtClean="0"/>
              <a:t>тривалий</a:t>
            </a:r>
            <a:r>
              <a:rPr lang="ru-RU" dirty="0" smtClean="0"/>
              <a:t> час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зберігались</a:t>
            </a:r>
            <a:r>
              <a:rPr lang="ru-RU" dirty="0" smtClean="0"/>
              <a:t>,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чого</a:t>
            </a:r>
            <a:r>
              <a:rPr lang="ru-RU" dirty="0" smtClean="0"/>
              <a:t> </a:t>
            </a:r>
            <a:r>
              <a:rPr lang="ru-RU" dirty="0" err="1" smtClean="0"/>
              <a:t>територія</a:t>
            </a:r>
            <a:r>
              <a:rPr lang="ru-RU" dirty="0" smtClean="0"/>
              <a:t> </a:t>
            </a:r>
            <a:r>
              <a:rPr lang="ru-RU" dirty="0" err="1" smtClean="0"/>
              <a:t>фортеці</a:t>
            </a:r>
            <a:r>
              <a:rPr lang="ru-RU" dirty="0" smtClean="0"/>
              <a:t> </a:t>
            </a:r>
            <a:r>
              <a:rPr lang="ru-RU" dirty="0" err="1" smtClean="0"/>
              <a:t>дістала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Вал.</a:t>
            </a:r>
            <a:endParaRPr lang="ru-RU" dirty="0"/>
          </a:p>
        </p:txBody>
      </p:sp>
      <p:pic>
        <p:nvPicPr>
          <p:cNvPr id="5" name="Рисунок 4" descr="Без названия (2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714356"/>
            <a:ext cx="3702543" cy="2300304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6" name="Рисунок 5" descr="Без названия (40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7818" y="714356"/>
            <a:ext cx="3500462" cy="2329399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3143248"/>
            <a:ext cx="82868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 30-х роках </a:t>
            </a:r>
            <a:r>
              <a:rPr lang="en-US" dirty="0" smtClean="0"/>
              <a:t>XIX </a:t>
            </a:r>
            <a:r>
              <a:rPr lang="ru-RU" dirty="0" smtClean="0"/>
              <a:t>ст. за проектом </a:t>
            </a:r>
            <a:r>
              <a:rPr lang="ru-RU" dirty="0" err="1" smtClean="0"/>
              <a:t>архітектора</a:t>
            </a:r>
            <a:r>
              <a:rPr lang="ru-RU" dirty="0" smtClean="0"/>
              <a:t> П. </a:t>
            </a:r>
            <a:r>
              <a:rPr lang="ru-RU" dirty="0" err="1" smtClean="0"/>
              <a:t>Демут-Малиновського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споруджено</a:t>
            </a:r>
            <a:r>
              <a:rPr lang="ru-RU" dirty="0" smtClean="0"/>
              <a:t> </a:t>
            </a:r>
            <a:r>
              <a:rPr lang="ru-RU" dirty="0" err="1" smtClean="0"/>
              <a:t>будинок</a:t>
            </a:r>
            <a:r>
              <a:rPr lang="ru-RU" dirty="0" smtClean="0"/>
              <a:t> </a:t>
            </a:r>
            <a:r>
              <a:rPr lang="ru-RU" dirty="0" err="1" smtClean="0"/>
              <a:t>дворянського</a:t>
            </a:r>
            <a:r>
              <a:rPr lang="ru-RU" dirty="0" smtClean="0"/>
              <a:t> </a:t>
            </a:r>
            <a:r>
              <a:rPr lang="ru-RU" dirty="0" err="1" smtClean="0"/>
              <a:t>зібрання</a:t>
            </a:r>
            <a:r>
              <a:rPr lang="ru-RU" dirty="0" smtClean="0"/>
              <a:t>.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пам’ятка</a:t>
            </a:r>
            <a:r>
              <a:rPr lang="ru-RU" dirty="0" smtClean="0"/>
              <a:t> </a:t>
            </a:r>
            <a:r>
              <a:rPr lang="ru-RU" dirty="0" err="1" smtClean="0"/>
              <a:t>архітектури</a:t>
            </a:r>
            <a:r>
              <a:rPr lang="ru-RU" dirty="0" smtClean="0"/>
              <a:t> </a:t>
            </a:r>
            <a:r>
              <a:rPr lang="ru-RU" dirty="0" err="1" smtClean="0"/>
              <a:t>зруйнована</a:t>
            </a:r>
            <a:r>
              <a:rPr lang="ru-RU" dirty="0" smtClean="0"/>
              <a:t> </a:t>
            </a:r>
            <a:r>
              <a:rPr lang="ru-RU" dirty="0" err="1" smtClean="0"/>
              <a:t>німецько-фашистськими</a:t>
            </a:r>
            <a:r>
              <a:rPr lang="ru-RU" dirty="0" smtClean="0"/>
              <a:t> </a:t>
            </a:r>
            <a:r>
              <a:rPr lang="ru-RU" dirty="0" err="1" smtClean="0"/>
              <a:t>загарбниками</a:t>
            </a:r>
            <a:r>
              <a:rPr lang="ru-RU" dirty="0" smtClean="0"/>
              <a:t> в 1941 </a:t>
            </a:r>
            <a:r>
              <a:rPr lang="ru-RU" dirty="0" err="1" smtClean="0"/>
              <a:t>році</a:t>
            </a:r>
            <a:r>
              <a:rPr lang="ru-RU" dirty="0" smtClean="0"/>
              <a:t>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адміністративні</a:t>
            </a:r>
            <a:r>
              <a:rPr lang="ru-RU" dirty="0" smtClean="0"/>
              <a:t> та </a:t>
            </a:r>
            <a:r>
              <a:rPr lang="ru-RU" dirty="0" err="1" smtClean="0"/>
              <a:t>торговельні</a:t>
            </a:r>
            <a:r>
              <a:rPr lang="ru-RU" dirty="0" smtClean="0"/>
              <a:t> </a:t>
            </a:r>
            <a:r>
              <a:rPr lang="ru-RU" dirty="0" err="1" smtClean="0"/>
              <a:t>приміщення</a:t>
            </a:r>
            <a:r>
              <a:rPr lang="ru-RU" dirty="0" smtClean="0"/>
              <a:t> </a:t>
            </a:r>
            <a:r>
              <a:rPr lang="ru-RU" dirty="0" err="1" smtClean="0"/>
              <a:t>здебільшого</a:t>
            </a:r>
            <a:r>
              <a:rPr lang="ru-RU" dirty="0" smtClean="0"/>
              <a:t> </a:t>
            </a:r>
            <a:r>
              <a:rPr lang="ru-RU" dirty="0" err="1" smtClean="0"/>
              <a:t>будувалися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цегли</a:t>
            </a:r>
            <a:r>
              <a:rPr lang="ru-RU" dirty="0" smtClean="0"/>
              <a:t>, то </a:t>
            </a:r>
            <a:r>
              <a:rPr lang="ru-RU" dirty="0" err="1" smtClean="0"/>
              <a:t>житлові</a:t>
            </a:r>
            <a:r>
              <a:rPr lang="ru-RU" dirty="0" smtClean="0"/>
              <a:t> — </a:t>
            </a:r>
            <a:r>
              <a:rPr lang="ru-RU" dirty="0" err="1" smtClean="0"/>
              <a:t>з</a:t>
            </a:r>
            <a:r>
              <a:rPr lang="ru-RU" dirty="0" smtClean="0"/>
              <a:t> дерева. </a:t>
            </a:r>
            <a:r>
              <a:rPr lang="ru-RU" dirty="0" err="1" smtClean="0"/>
              <a:t>Дерев’яні</a:t>
            </a:r>
            <a:r>
              <a:rPr lang="ru-RU" dirty="0" smtClean="0"/>
              <a:t> </a:t>
            </a:r>
            <a:r>
              <a:rPr lang="ru-RU" dirty="0" err="1" smtClean="0"/>
              <a:t>будинки</a:t>
            </a:r>
            <a:r>
              <a:rPr lang="ru-RU" dirty="0" smtClean="0"/>
              <a:t> </a:t>
            </a:r>
            <a:r>
              <a:rPr lang="ru-RU" dirty="0" err="1" smtClean="0"/>
              <a:t>облицьовувались</a:t>
            </a:r>
            <a:r>
              <a:rPr lang="ru-RU" dirty="0" smtClean="0"/>
              <a:t> </a:t>
            </a:r>
            <a:r>
              <a:rPr lang="ru-RU" dirty="0" err="1" smtClean="0"/>
              <a:t>керамічними</a:t>
            </a:r>
            <a:r>
              <a:rPr lang="ru-RU" dirty="0" smtClean="0"/>
              <a:t> плитами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різноманітними</a:t>
            </a:r>
            <a:r>
              <a:rPr lang="ru-RU" dirty="0" smtClean="0"/>
              <a:t> </a:t>
            </a:r>
            <a:r>
              <a:rPr lang="ru-RU" dirty="0" err="1" smtClean="0"/>
              <a:t>малюнками</a:t>
            </a:r>
            <a:r>
              <a:rPr lang="ru-RU" dirty="0" smtClean="0"/>
              <a:t>. </a:t>
            </a:r>
            <a:r>
              <a:rPr lang="ru-RU" dirty="0" err="1" smtClean="0"/>
              <a:t>Чернігівська</a:t>
            </a:r>
            <a:r>
              <a:rPr lang="ru-RU" dirty="0" smtClean="0"/>
              <a:t> </a:t>
            </a:r>
            <a:r>
              <a:rPr lang="ru-RU" dirty="0" err="1" smtClean="0"/>
              <a:t>кераміка</a:t>
            </a:r>
            <a:r>
              <a:rPr lang="ru-RU" dirty="0" smtClean="0"/>
              <a:t> </a:t>
            </a:r>
            <a:r>
              <a:rPr lang="en-US" dirty="0" smtClean="0"/>
              <a:t>XVIII </a:t>
            </a:r>
            <a:r>
              <a:rPr lang="ru-RU" dirty="0" smtClean="0"/>
              <a:t>ст. — початку </a:t>
            </a:r>
            <a:r>
              <a:rPr lang="en-US" dirty="0" smtClean="0"/>
              <a:t>XIX </a:t>
            </a:r>
            <a:r>
              <a:rPr lang="ru-RU" dirty="0" smtClean="0"/>
              <a:t>ст.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зразком</a:t>
            </a:r>
            <a:r>
              <a:rPr lang="ru-RU" dirty="0" smtClean="0"/>
              <a:t> при </a:t>
            </a:r>
            <a:r>
              <a:rPr lang="ru-RU" dirty="0" err="1" smtClean="0"/>
              <a:t>облицюванні</a:t>
            </a:r>
            <a:r>
              <a:rPr lang="ru-RU" dirty="0" smtClean="0"/>
              <a:t> </a:t>
            </a:r>
            <a:r>
              <a:rPr lang="ru-RU" dirty="0" err="1" smtClean="0"/>
              <a:t>будинків</a:t>
            </a:r>
            <a:r>
              <a:rPr lang="ru-RU" dirty="0" smtClean="0"/>
              <a:t> в </a:t>
            </a:r>
            <a:r>
              <a:rPr lang="ru-RU" dirty="0" err="1" smtClean="0"/>
              <a:t>містах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 </a:t>
            </a:r>
            <a:r>
              <a:rPr lang="ru-RU" dirty="0" err="1" smtClean="0"/>
              <a:t>Всього</a:t>
            </a:r>
            <a:r>
              <a:rPr lang="ru-RU" dirty="0" smtClean="0"/>
              <a:t> в 1860 </a:t>
            </a:r>
            <a:r>
              <a:rPr lang="ru-RU" dirty="0" err="1" smtClean="0"/>
              <a:t>році</a:t>
            </a:r>
            <a:r>
              <a:rPr lang="ru-RU" dirty="0" smtClean="0"/>
              <a:t> в </a:t>
            </a:r>
            <a:r>
              <a:rPr lang="ru-RU" dirty="0" err="1" smtClean="0"/>
              <a:t>Чернігові</a:t>
            </a:r>
            <a:r>
              <a:rPr lang="ru-RU" dirty="0" smtClean="0"/>
              <a:t> </a:t>
            </a:r>
            <a:r>
              <a:rPr lang="ru-RU" dirty="0" err="1" smtClean="0"/>
              <a:t>налічувалося</a:t>
            </a:r>
            <a:r>
              <a:rPr lang="ru-RU" dirty="0" smtClean="0"/>
              <a:t> 846 </a:t>
            </a:r>
            <a:r>
              <a:rPr lang="ru-RU" dirty="0" err="1" smtClean="0"/>
              <a:t>будинків</a:t>
            </a:r>
            <a:r>
              <a:rPr lang="ru-RU" dirty="0" smtClean="0"/>
              <a:t>, в т. ч. 772 </a:t>
            </a:r>
            <a:r>
              <a:rPr lang="ru-RU" dirty="0" err="1" smtClean="0"/>
              <a:t>приватних</a:t>
            </a:r>
            <a:r>
              <a:rPr lang="ru-RU" dirty="0" smtClean="0"/>
              <a:t>, 55 духовного </a:t>
            </a:r>
            <a:r>
              <a:rPr lang="ru-RU" dirty="0" err="1" smtClean="0"/>
              <a:t>відомства</a:t>
            </a:r>
            <a:r>
              <a:rPr lang="ru-RU" dirty="0" smtClean="0"/>
              <a:t>, 19 </a:t>
            </a:r>
            <a:r>
              <a:rPr lang="ru-RU" dirty="0" err="1" smtClean="0"/>
              <a:t>казенних</a:t>
            </a:r>
            <a:r>
              <a:rPr lang="ru-RU" dirty="0" smtClean="0"/>
              <a:t>. </a:t>
            </a:r>
            <a:r>
              <a:rPr lang="ru-RU" dirty="0" err="1" smtClean="0"/>
              <a:t>Кам’яних</a:t>
            </a:r>
            <a:r>
              <a:rPr lang="ru-RU" dirty="0" smtClean="0"/>
              <a:t> </a:t>
            </a:r>
            <a:r>
              <a:rPr lang="ru-RU" dirty="0" err="1" smtClean="0"/>
              <a:t>будинків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43, </a:t>
            </a:r>
            <a:r>
              <a:rPr lang="ru-RU" dirty="0" err="1" smtClean="0"/>
              <a:t>з</a:t>
            </a:r>
            <a:r>
              <a:rPr lang="ru-RU" dirty="0" smtClean="0"/>
              <a:t> них 35 — </a:t>
            </a:r>
            <a:r>
              <a:rPr lang="ru-RU" dirty="0" err="1" smtClean="0"/>
              <a:t>двоповерхових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4 — </a:t>
            </a:r>
            <a:r>
              <a:rPr lang="ru-RU" dirty="0" err="1" smtClean="0"/>
              <a:t>триповерхові</a:t>
            </a:r>
            <a:r>
              <a:rPr lang="ru-RU" dirty="0" smtClean="0"/>
              <a:t>. </a:t>
            </a:r>
            <a:r>
              <a:rPr lang="ru-RU" dirty="0" err="1" smtClean="0"/>
              <a:t>реформи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Чернігові</a:t>
            </a:r>
            <a:r>
              <a:rPr lang="ru-RU" dirty="0" smtClean="0"/>
              <a:t> проживало 12 908 </a:t>
            </a:r>
            <a:r>
              <a:rPr lang="ru-RU" dirty="0" err="1" smtClean="0"/>
              <a:t>чоловік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Рисунок 4" descr="Без названия (4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8" y="142852"/>
            <a:ext cx="4901091" cy="3071810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Освіта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85860"/>
            <a:ext cx="8686800" cy="521497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Чернігів</a:t>
            </a:r>
            <a:r>
              <a:rPr lang="ru-RU" dirty="0" smtClean="0"/>
              <a:t>  став  одним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центрів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наприкінці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en-US" dirty="0" smtClean="0"/>
              <a:t>XVII </a:t>
            </a:r>
            <a:r>
              <a:rPr lang="ru-RU" dirty="0" err="1" smtClean="0"/>
              <a:t>століття</a:t>
            </a:r>
            <a:r>
              <a:rPr lang="ru-RU" dirty="0" smtClean="0"/>
              <a:t> . </a:t>
            </a:r>
          </a:p>
          <a:p>
            <a:pPr>
              <a:buNone/>
            </a:pPr>
            <a:r>
              <a:rPr lang="ru-RU" dirty="0" smtClean="0"/>
              <a:t>У </a:t>
            </a:r>
            <a:r>
              <a:rPr lang="ru-RU" dirty="0" err="1" smtClean="0"/>
              <a:t>Чернігові</a:t>
            </a:r>
            <a:r>
              <a:rPr lang="ru-RU" dirty="0" smtClean="0"/>
              <a:t> </a:t>
            </a:r>
            <a:r>
              <a:rPr lang="ru-RU" dirty="0" err="1" smtClean="0"/>
              <a:t>відкрилася</a:t>
            </a:r>
            <a:r>
              <a:rPr lang="ru-RU" dirty="0" smtClean="0"/>
              <a:t> </a:t>
            </a:r>
            <a:r>
              <a:rPr lang="ru-RU" dirty="0" err="1" smtClean="0"/>
              <a:t>парафіяльна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школа. 1786 року таких </a:t>
            </a:r>
            <a:r>
              <a:rPr lang="ru-RU" dirty="0" err="1" smtClean="0"/>
              <a:t>шкіл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err="1" smtClean="0"/>
              <a:t>було</a:t>
            </a:r>
            <a:r>
              <a:rPr lang="ru-RU" dirty="0" smtClean="0"/>
              <a:t> 6</a:t>
            </a:r>
            <a:r>
              <a:rPr lang="ru-RU" dirty="0" smtClean="0"/>
              <a:t>.</a:t>
            </a:r>
            <a:endParaRPr lang="en-US" dirty="0" smtClean="0"/>
          </a:p>
          <a:p>
            <a:endParaRPr lang="en-US" dirty="0" smtClean="0"/>
          </a:p>
          <a:p>
            <a:r>
              <a:rPr lang="ru-RU" dirty="0" smtClean="0"/>
              <a:t>1700 </a:t>
            </a:r>
            <a:r>
              <a:rPr lang="ru-RU" dirty="0" smtClean="0"/>
              <a:t>року почав </a:t>
            </a:r>
            <a:r>
              <a:rPr lang="ru-RU" dirty="0" err="1" smtClean="0"/>
              <a:t>працювати</a:t>
            </a:r>
            <a:endParaRPr lang="en-US" dirty="0" smtClean="0"/>
          </a:p>
          <a:p>
            <a:pPr algn="just"/>
            <a:r>
              <a:rPr lang="ru-RU" dirty="0" smtClean="0"/>
              <a:t> </a:t>
            </a:r>
            <a:r>
              <a:rPr lang="ru-RU" dirty="0" err="1" smtClean="0"/>
              <a:t>середній</a:t>
            </a:r>
            <a:r>
              <a:rPr lang="ru-RU" dirty="0" smtClean="0"/>
              <a:t> </a:t>
            </a:r>
            <a:r>
              <a:rPr lang="ru-RU" dirty="0" err="1" smtClean="0"/>
              <a:t>навчальний</a:t>
            </a:r>
            <a:r>
              <a:rPr lang="ru-RU" dirty="0" smtClean="0"/>
              <a:t> заклад — </a:t>
            </a:r>
            <a:r>
              <a:rPr lang="ru-RU" dirty="0" err="1" smtClean="0"/>
              <a:t>колегіум</a:t>
            </a:r>
            <a:r>
              <a:rPr lang="ru-RU" dirty="0" smtClean="0"/>
              <a:t>, </a:t>
            </a:r>
            <a:r>
              <a:rPr lang="ru-RU" dirty="0" err="1" smtClean="0"/>
              <a:t>навчання</a:t>
            </a:r>
            <a:r>
              <a:rPr lang="ru-RU" dirty="0" smtClean="0"/>
              <a:t> в </a:t>
            </a:r>
            <a:r>
              <a:rPr lang="ru-RU" dirty="0" err="1" smtClean="0"/>
              <a:t>колегіумі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сім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. 1776 року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реорганізували</a:t>
            </a:r>
            <a:r>
              <a:rPr lang="ru-RU" dirty="0" smtClean="0"/>
              <a:t> в </a:t>
            </a:r>
            <a:r>
              <a:rPr lang="ru-RU" dirty="0" err="1" smtClean="0"/>
              <a:t>духовну</a:t>
            </a:r>
            <a:r>
              <a:rPr lang="ru-RU" dirty="0" smtClean="0"/>
              <a:t> </a:t>
            </a:r>
            <a:r>
              <a:rPr lang="ru-RU" dirty="0" err="1" smtClean="0"/>
              <a:t>семінарію</a:t>
            </a:r>
            <a:r>
              <a:rPr lang="ru-RU" dirty="0" smtClean="0"/>
              <a:t>.</a:t>
            </a:r>
            <a:endParaRPr lang="en-US" dirty="0" smtClean="0"/>
          </a:p>
          <a:p>
            <a:pPr algn="just"/>
            <a:r>
              <a:rPr lang="ru-RU" dirty="0" smtClean="0"/>
              <a:t> </a:t>
            </a:r>
            <a:r>
              <a:rPr lang="ru-RU" dirty="0" err="1" smtClean="0"/>
              <a:t>Працювало</a:t>
            </a:r>
            <a:r>
              <a:rPr lang="ru-RU" dirty="0" smtClean="0"/>
              <a:t> в </a:t>
            </a:r>
            <a:r>
              <a:rPr lang="ru-RU" dirty="0" err="1" smtClean="0"/>
              <a:t>Чернігові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перше </a:t>
            </a:r>
            <a:r>
              <a:rPr lang="ru-RU" b="1" dirty="0" err="1" smtClean="0"/>
              <a:t>народне</a:t>
            </a:r>
            <a:r>
              <a:rPr lang="ru-RU" b="1" dirty="0" smtClean="0"/>
              <a:t> училище </a:t>
            </a:r>
            <a:r>
              <a:rPr lang="ru-RU" dirty="0" smtClean="0"/>
              <a:t>(</a:t>
            </a:r>
            <a:r>
              <a:rPr lang="ru-RU" dirty="0" err="1" smtClean="0"/>
              <a:t>головна</a:t>
            </a:r>
            <a:r>
              <a:rPr lang="ru-RU" dirty="0" smtClean="0"/>
              <a:t> народна школа), яка </a:t>
            </a:r>
            <a:r>
              <a:rPr lang="ru-RU" dirty="0" err="1" smtClean="0"/>
              <a:t>складалася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чотирьох</a:t>
            </a:r>
            <a:r>
              <a:rPr lang="ru-RU" dirty="0" smtClean="0"/>
              <a:t> </a:t>
            </a:r>
            <a:r>
              <a:rPr lang="ru-RU" dirty="0" err="1" smtClean="0"/>
              <a:t>класів</a:t>
            </a:r>
            <a:r>
              <a:rPr lang="ru-RU" dirty="0" smtClean="0"/>
              <a:t>.</a:t>
            </a:r>
            <a:endParaRPr lang="en-US" dirty="0" smtClean="0"/>
          </a:p>
          <a:p>
            <a:pPr algn="just"/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відкрито</a:t>
            </a:r>
            <a:r>
              <a:rPr lang="ru-RU" dirty="0" smtClean="0"/>
              <a:t> в </a:t>
            </a:r>
            <a:r>
              <a:rPr lang="ru-RU" dirty="0" err="1" smtClean="0"/>
              <a:t>Чернігові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вільний</a:t>
            </a:r>
            <a:r>
              <a:rPr lang="ru-RU" dirty="0" smtClean="0"/>
              <a:t> </a:t>
            </a:r>
            <a:r>
              <a:rPr lang="ru-RU" dirty="0" err="1" smtClean="0"/>
              <a:t>пансіон</a:t>
            </a:r>
            <a:r>
              <a:rPr lang="ru-RU" dirty="0" smtClean="0"/>
              <a:t>, де </a:t>
            </a:r>
            <a:r>
              <a:rPr lang="ru-RU" dirty="0" err="1" smtClean="0"/>
              <a:t>вчилися</a:t>
            </a:r>
            <a:r>
              <a:rPr lang="ru-RU" dirty="0" smtClean="0"/>
              <a:t> </a:t>
            </a:r>
            <a:r>
              <a:rPr lang="ru-RU" dirty="0" err="1" smtClean="0"/>
              <a:t>дворянські</a:t>
            </a:r>
            <a:r>
              <a:rPr lang="ru-RU" dirty="0" smtClean="0"/>
              <a:t> </a:t>
            </a:r>
            <a:r>
              <a:rPr lang="ru-RU" dirty="0" err="1" smtClean="0"/>
              <a:t>діти</a:t>
            </a:r>
            <a:r>
              <a:rPr lang="ru-RU" dirty="0" smtClean="0"/>
              <a:t> </a:t>
            </a:r>
            <a:r>
              <a:rPr lang="ru-RU" dirty="0" err="1" smtClean="0"/>
              <a:t>чоловічої</a:t>
            </a:r>
            <a:r>
              <a:rPr lang="ru-RU" dirty="0" smtClean="0"/>
              <a:t> </a:t>
            </a:r>
            <a:r>
              <a:rPr lang="ru-RU" dirty="0" err="1" smtClean="0"/>
              <a:t>статі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Рисунок 4" descr="Без названия (2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214290"/>
            <a:ext cx="2933707" cy="3584036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Приватні садиби</a:t>
            </a:r>
            <a:endParaRPr lang="ru-RU" dirty="0"/>
          </a:p>
        </p:txBody>
      </p:sp>
      <p:pic>
        <p:nvPicPr>
          <p:cNvPr id="8" name="Содержимое 7" descr="Без названия (44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1428736"/>
            <a:ext cx="2466975" cy="1847850"/>
          </a:xfrm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9" name="Рисунок 8" descr="Без названия (43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053" y="3643314"/>
            <a:ext cx="3598583" cy="2386017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10" name="Рисунок 9" descr="Без названия (42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0496" y="1357298"/>
            <a:ext cx="4738608" cy="3182131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329246" cy="1143000"/>
          </a:xfrm>
        </p:spPr>
        <p:txBody>
          <a:bodyPr/>
          <a:lstStyle/>
          <a:p>
            <a:r>
              <a:rPr lang="uk-UA" dirty="0" smtClean="0"/>
              <a:t>Перший музей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Autofit/>
          </a:bodyPr>
          <a:lstStyle/>
          <a:p>
            <a:r>
              <a:rPr lang="ru-RU" sz="1600" dirty="0" smtClean="0"/>
              <a:t>Перший </a:t>
            </a:r>
            <a:r>
              <a:rPr lang="ru-RU" sz="1600" dirty="0" err="1" smtClean="0"/>
              <a:t>Чернігівський</a:t>
            </a:r>
            <a:r>
              <a:rPr lang="ru-RU" sz="1600" dirty="0" smtClean="0"/>
              <a:t> </a:t>
            </a:r>
            <a:r>
              <a:rPr lang="ru-RU" sz="1600" dirty="0" err="1" smtClean="0"/>
              <a:t>історичний</a:t>
            </a:r>
            <a:r>
              <a:rPr lang="ru-RU" sz="1600" dirty="0" smtClean="0"/>
              <a:t> музей </a:t>
            </a:r>
          </a:p>
          <a:p>
            <a:r>
              <a:rPr lang="ru-RU" sz="1600" dirty="0" err="1" smtClean="0"/>
              <a:t>заснований</a:t>
            </a:r>
            <a:r>
              <a:rPr lang="ru-RU" sz="1600" dirty="0" smtClean="0"/>
              <a:t> у 1896 </a:t>
            </a:r>
            <a:r>
              <a:rPr lang="ru-RU" sz="1600" dirty="0" err="1" smtClean="0"/>
              <a:t>році</a:t>
            </a:r>
            <a:r>
              <a:rPr lang="ru-RU" sz="1600" dirty="0" smtClean="0"/>
              <a:t>.</a:t>
            </a:r>
            <a:r>
              <a:rPr lang="ru-RU" sz="1600" dirty="0" smtClean="0"/>
              <a:t> </a:t>
            </a:r>
          </a:p>
          <a:p>
            <a:r>
              <a:rPr lang="ru-RU" sz="1600" dirty="0" err="1" smtClean="0"/>
              <a:t>Була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відкрита</a:t>
            </a:r>
            <a:r>
              <a:rPr lang="ru-RU" sz="1600" dirty="0" smtClean="0"/>
              <a:t> </a:t>
            </a:r>
            <a:r>
              <a:rPr lang="ru-RU" sz="1600" dirty="0" err="1" smtClean="0"/>
              <a:t>Чернігівська</a:t>
            </a:r>
            <a:r>
              <a:rPr lang="ru-RU" sz="1600" dirty="0" smtClean="0"/>
              <a:t> </a:t>
            </a:r>
            <a:r>
              <a:rPr lang="ru-RU" sz="1600" dirty="0" err="1" smtClean="0"/>
              <a:t>губернська</a:t>
            </a:r>
            <a:endParaRPr lang="ru-RU" sz="1600" dirty="0" smtClean="0"/>
          </a:p>
          <a:p>
            <a:r>
              <a:rPr lang="ru-RU" sz="1600" dirty="0" smtClean="0"/>
              <a:t> </a:t>
            </a:r>
            <a:r>
              <a:rPr lang="ru-RU" sz="1600" dirty="0" err="1" smtClean="0"/>
              <a:t>вчена</a:t>
            </a:r>
            <a:r>
              <a:rPr lang="ru-RU" sz="1600" dirty="0" smtClean="0"/>
              <a:t> </a:t>
            </a:r>
            <a:r>
              <a:rPr lang="ru-RU" sz="1600" dirty="0" err="1" smtClean="0"/>
              <a:t>архівна</a:t>
            </a:r>
            <a:r>
              <a:rPr lang="ru-RU" sz="1600" dirty="0" smtClean="0"/>
              <a:t> </a:t>
            </a:r>
            <a:r>
              <a:rPr lang="ru-RU" sz="1600" dirty="0" err="1" smtClean="0"/>
              <a:t>комісія</a:t>
            </a:r>
            <a:r>
              <a:rPr lang="ru-RU" sz="1600" dirty="0" smtClean="0"/>
              <a:t> та </a:t>
            </a:r>
            <a:r>
              <a:rPr lang="ru-RU" sz="1600" dirty="0" err="1" smtClean="0"/>
              <a:t>її</a:t>
            </a:r>
            <a:r>
              <a:rPr lang="ru-RU" sz="1600" dirty="0" smtClean="0"/>
              <a:t> </a:t>
            </a:r>
            <a:r>
              <a:rPr lang="ru-RU" sz="1600" dirty="0" err="1" smtClean="0"/>
              <a:t>історичний</a:t>
            </a:r>
            <a:endParaRPr lang="ru-RU" sz="1600" dirty="0" smtClean="0"/>
          </a:p>
          <a:p>
            <a:r>
              <a:rPr lang="ru-RU" sz="1600" dirty="0" smtClean="0"/>
              <a:t> музей, </a:t>
            </a:r>
            <a:r>
              <a:rPr lang="ru-RU" sz="1600" dirty="0" smtClean="0"/>
              <a:t> </a:t>
            </a:r>
            <a:r>
              <a:rPr lang="ru-RU" sz="1600" dirty="0" err="1" smtClean="0"/>
              <a:t>наприкінці</a:t>
            </a:r>
            <a:r>
              <a:rPr lang="ru-RU" sz="1600" dirty="0" smtClean="0"/>
              <a:t> року </a:t>
            </a:r>
            <a:r>
              <a:rPr lang="ru-RU" sz="1600" dirty="0" err="1" smtClean="0"/>
              <a:t>губернська</a:t>
            </a:r>
            <a:r>
              <a:rPr lang="ru-RU" sz="1600" dirty="0" smtClean="0"/>
              <a:t> </a:t>
            </a:r>
          </a:p>
          <a:p>
            <a:r>
              <a:rPr lang="ru-RU" sz="1600" dirty="0" err="1" smtClean="0"/>
              <a:t>земська</a:t>
            </a:r>
            <a:r>
              <a:rPr lang="ru-RU" sz="1600" dirty="0" smtClean="0"/>
              <a:t> управа одержала </a:t>
            </a:r>
            <a:r>
              <a:rPr lang="ru-RU" sz="1600" dirty="0" err="1" smtClean="0"/>
              <a:t>заяву</a:t>
            </a:r>
            <a:r>
              <a:rPr lang="ru-RU" sz="1600" dirty="0" smtClean="0"/>
              <a:t> </a:t>
            </a:r>
          </a:p>
          <a:p>
            <a:r>
              <a:rPr lang="ru-RU" sz="1600" b="1" dirty="0" smtClean="0"/>
              <a:t>Василя </a:t>
            </a:r>
            <a:r>
              <a:rPr lang="ru-RU" sz="1600" b="1" dirty="0" err="1" smtClean="0"/>
              <a:t>Тарновського</a:t>
            </a:r>
            <a:r>
              <a:rPr lang="ru-RU" sz="1600" b="1" dirty="0" smtClean="0"/>
              <a:t> </a:t>
            </a:r>
            <a:r>
              <a:rPr lang="ru-RU" sz="1600" dirty="0" smtClean="0"/>
              <a:t>в </a:t>
            </a:r>
            <a:r>
              <a:rPr lang="ru-RU" sz="1600" dirty="0" err="1" smtClean="0"/>
              <a:t>якій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відомий</a:t>
            </a:r>
            <a:endParaRPr lang="ru-RU" sz="1600" dirty="0" smtClean="0"/>
          </a:p>
          <a:p>
            <a:r>
              <a:rPr lang="ru-RU" sz="1600" dirty="0" smtClean="0"/>
              <a:t> </a:t>
            </a:r>
            <a:r>
              <a:rPr lang="ru-RU" sz="1600" dirty="0" err="1" smtClean="0"/>
              <a:t>громадський</a:t>
            </a:r>
            <a:r>
              <a:rPr lang="ru-RU" sz="1600" dirty="0" smtClean="0"/>
              <a:t> </a:t>
            </a:r>
            <a:r>
              <a:rPr lang="ru-RU" sz="1600" dirty="0" err="1" smtClean="0"/>
              <a:t>діяч</a:t>
            </a:r>
            <a:r>
              <a:rPr lang="ru-RU" sz="1600" dirty="0" smtClean="0"/>
              <a:t>, </a:t>
            </a:r>
            <a:r>
              <a:rPr lang="ru-RU" sz="1600" dirty="0" err="1" smtClean="0"/>
              <a:t>колекціонер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меценат</a:t>
            </a:r>
          </a:p>
          <a:p>
            <a:r>
              <a:rPr lang="ru-RU" sz="1600" dirty="0" smtClean="0"/>
              <a:t> </a:t>
            </a:r>
            <a:r>
              <a:rPr lang="ru-RU" sz="1600" dirty="0" err="1" smtClean="0"/>
              <a:t>пропонував</a:t>
            </a:r>
            <a:r>
              <a:rPr lang="ru-RU" sz="1600" dirty="0" smtClean="0"/>
              <a:t> земству </a:t>
            </a:r>
            <a:r>
              <a:rPr lang="ru-RU" sz="1600" dirty="0" err="1" smtClean="0"/>
              <a:t>прийняти</a:t>
            </a:r>
            <a:r>
              <a:rPr lang="ru-RU" sz="1600" dirty="0" smtClean="0"/>
              <a:t> в </a:t>
            </a:r>
            <a:r>
              <a:rPr lang="ru-RU" sz="1600" dirty="0" err="1" smtClean="0"/>
              <a:t>дарунок</a:t>
            </a:r>
            <a:endParaRPr lang="ru-RU" sz="1600" dirty="0" smtClean="0"/>
          </a:p>
          <a:p>
            <a:r>
              <a:rPr lang="ru-RU" sz="1600" dirty="0" smtClean="0"/>
              <a:t> </a:t>
            </a:r>
            <a:r>
              <a:rPr lang="ru-RU" sz="1600" b="1" dirty="0" err="1" smtClean="0"/>
              <a:t>колекцію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старожитностей</a:t>
            </a:r>
            <a:r>
              <a:rPr lang="ru-RU" sz="1600" b="1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створити</a:t>
            </a:r>
            <a:r>
              <a:rPr lang="ru-RU" sz="1600" dirty="0" smtClean="0"/>
              <a:t> на </a:t>
            </a:r>
            <a:r>
              <a:rPr lang="ru-RU" sz="1600" dirty="0" err="1" smtClean="0"/>
              <a:t>її</a:t>
            </a:r>
            <a:r>
              <a:rPr lang="ru-RU" sz="1600" dirty="0" smtClean="0"/>
              <a:t> </a:t>
            </a:r>
            <a:endParaRPr lang="ru-RU" sz="1600" dirty="0" smtClean="0"/>
          </a:p>
          <a:p>
            <a:r>
              <a:rPr lang="ru-RU" sz="1600" dirty="0" err="1" smtClean="0"/>
              <a:t>основі</a:t>
            </a:r>
            <a:r>
              <a:rPr lang="ru-RU" sz="1600" dirty="0" smtClean="0"/>
              <a:t> </a:t>
            </a:r>
            <a:r>
              <a:rPr lang="ru-RU" sz="1600" dirty="0" err="1" smtClean="0"/>
              <a:t>музей,який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відкрився</a:t>
            </a:r>
            <a:r>
              <a:rPr lang="ru-RU" sz="1600" dirty="0" smtClean="0"/>
              <a:t> у1902 </a:t>
            </a:r>
            <a:r>
              <a:rPr lang="ru-RU" sz="1600" dirty="0" err="1" smtClean="0"/>
              <a:t>році</a:t>
            </a:r>
            <a:r>
              <a:rPr lang="ru-RU" sz="1600" dirty="0" smtClean="0"/>
              <a:t>.</a:t>
            </a:r>
            <a:endParaRPr lang="ru-RU" sz="1600" dirty="0" smtClean="0"/>
          </a:p>
          <a:p>
            <a:r>
              <a:rPr lang="ru-RU" sz="1600" dirty="0" smtClean="0"/>
              <a:t> У</a:t>
            </a:r>
            <a:r>
              <a:rPr lang="ru-RU" sz="1600" dirty="0" smtClean="0"/>
              <a:t> 1900 </a:t>
            </a:r>
            <a:r>
              <a:rPr lang="ru-RU" sz="1600" dirty="0" err="1" smtClean="0"/>
              <a:t>році</a:t>
            </a:r>
            <a:r>
              <a:rPr lang="ru-RU" sz="1600" dirty="0" smtClean="0"/>
              <a:t>, </a:t>
            </a:r>
            <a:r>
              <a:rPr lang="ru-RU" sz="1600" dirty="0" err="1" smtClean="0"/>
              <a:t>Чернігівська</a:t>
            </a:r>
            <a:r>
              <a:rPr lang="ru-RU" sz="1600" dirty="0" smtClean="0"/>
              <a:t> духовна </a:t>
            </a:r>
            <a:r>
              <a:rPr lang="ru-RU" sz="1600" dirty="0" err="1" smtClean="0"/>
              <a:t>консисторія</a:t>
            </a:r>
            <a:r>
              <a:rPr lang="ru-RU" sz="1600" dirty="0" smtClean="0"/>
              <a:t> </a:t>
            </a:r>
            <a:r>
              <a:rPr lang="ru-RU" sz="1600" dirty="0" err="1" smtClean="0"/>
              <a:t>ухвалила</a:t>
            </a:r>
            <a:r>
              <a:rPr lang="ru-RU" sz="1600" dirty="0" smtClean="0"/>
              <a:t> </a:t>
            </a:r>
            <a:r>
              <a:rPr lang="ru-RU" sz="1600" dirty="0" err="1" smtClean="0"/>
              <a:t>рішення</a:t>
            </a:r>
            <a:r>
              <a:rPr lang="ru-RU" sz="1600" dirty="0" smtClean="0"/>
              <a:t> про </a:t>
            </a:r>
            <a:r>
              <a:rPr lang="ru-RU" sz="1600" dirty="0" err="1" smtClean="0"/>
              <a:t>заснування</a:t>
            </a:r>
            <a:r>
              <a:rPr lang="ru-RU" sz="1600" dirty="0" smtClean="0"/>
              <a:t> церковного музею — </a:t>
            </a:r>
            <a:r>
              <a:rPr lang="ru-RU" sz="1600" i="1" dirty="0" err="1" smtClean="0"/>
              <a:t>Чернігівського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єпархіального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сховища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старожитностей</a:t>
            </a:r>
            <a:r>
              <a:rPr lang="ru-RU" sz="1600" dirty="0" smtClean="0"/>
              <a:t>, яке </a:t>
            </a:r>
            <a:r>
              <a:rPr lang="ru-RU" sz="1600" dirty="0" err="1" smtClean="0"/>
              <a:t>розпочало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діяльність</a:t>
            </a:r>
            <a:r>
              <a:rPr lang="ru-RU" sz="1600" dirty="0" smtClean="0"/>
              <a:t> у 1907 </a:t>
            </a:r>
            <a:r>
              <a:rPr lang="ru-RU" sz="1600" dirty="0" err="1" smtClean="0"/>
              <a:t>році</a:t>
            </a:r>
            <a:r>
              <a:rPr lang="ru-RU" sz="1600" dirty="0" smtClean="0"/>
              <a:t>, ставши таким чином </a:t>
            </a:r>
            <a:r>
              <a:rPr lang="ru-RU" sz="1600" dirty="0" err="1" smtClean="0"/>
              <a:t>третім</a:t>
            </a:r>
            <a:r>
              <a:rPr lang="ru-RU" sz="1600" dirty="0" smtClean="0"/>
              <a:t> </a:t>
            </a:r>
            <a:r>
              <a:rPr lang="ru-RU" sz="1600" dirty="0" err="1" smtClean="0"/>
              <a:t>музеєм</a:t>
            </a:r>
            <a:r>
              <a:rPr lang="ru-RU" sz="1600" dirty="0" smtClean="0"/>
              <a:t> </a:t>
            </a:r>
            <a:r>
              <a:rPr lang="ru-RU" sz="1600" dirty="0" err="1" smtClean="0"/>
              <a:t>губернського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міста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1912 року </a:t>
            </a:r>
            <a:r>
              <a:rPr lang="ru-RU" sz="1600" dirty="0" err="1" smtClean="0"/>
              <a:t>стає</a:t>
            </a:r>
            <a:r>
              <a:rPr lang="ru-RU" sz="1600" dirty="0" smtClean="0"/>
              <a:t> </a:t>
            </a:r>
            <a:r>
              <a:rPr lang="ru-RU" sz="1600" dirty="0" err="1" smtClean="0"/>
              <a:t>зберігачем</a:t>
            </a:r>
            <a:r>
              <a:rPr lang="ru-RU" sz="1600" dirty="0" smtClean="0"/>
              <a:t>, </a:t>
            </a:r>
            <a:r>
              <a:rPr lang="ru-RU" sz="1600" dirty="0" err="1" smtClean="0"/>
              <a:t>згодом</a:t>
            </a:r>
            <a:r>
              <a:rPr lang="ru-RU" sz="1600" dirty="0" smtClean="0"/>
              <a:t> — директором музею маляр, скульптор, критик </a:t>
            </a:r>
            <a:r>
              <a:rPr lang="ru-RU" sz="1600" b="1" dirty="0" err="1" smtClean="0"/>
              <a:t>Іван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Рашевський</a:t>
            </a:r>
            <a:r>
              <a:rPr lang="ru-RU" sz="1600" b="1" dirty="0" smtClean="0"/>
              <a:t>.</a:t>
            </a:r>
          </a:p>
          <a:p>
            <a:endParaRPr lang="ru-RU" sz="1600" dirty="0"/>
          </a:p>
        </p:txBody>
      </p:sp>
      <p:pic>
        <p:nvPicPr>
          <p:cNvPr id="5" name="Рисунок 4" descr="Портрет_Василя_Тарновського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6745" y="142852"/>
            <a:ext cx="3111469" cy="4071966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Чернігівські меценати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У </a:t>
            </a:r>
            <a:r>
              <a:rPr lang="ru-RU" dirty="0" smtClean="0"/>
              <a:t> </a:t>
            </a:r>
            <a:r>
              <a:rPr lang="ru-RU" dirty="0" smtClean="0"/>
              <a:t>1877 р. </a:t>
            </a:r>
            <a:r>
              <a:rPr lang="ru-RU" dirty="0" err="1" smtClean="0"/>
              <a:t>зусиллями</a:t>
            </a:r>
            <a:r>
              <a:rPr lang="ru-RU" dirty="0" smtClean="0"/>
              <a:t> </a:t>
            </a:r>
            <a:r>
              <a:rPr lang="ru-RU" dirty="0" err="1" smtClean="0"/>
              <a:t>громадськості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відкрито</a:t>
            </a:r>
            <a:r>
              <a:rPr lang="ru-RU" dirty="0" smtClean="0"/>
              <a:t> </a:t>
            </a:r>
            <a:r>
              <a:rPr lang="ru-RU" dirty="0" err="1" smtClean="0"/>
              <a:t>громадську</a:t>
            </a:r>
            <a:r>
              <a:rPr lang="ru-RU" dirty="0" smtClean="0"/>
              <a:t> </a:t>
            </a:r>
            <a:r>
              <a:rPr lang="ru-RU" dirty="0" err="1" smtClean="0"/>
              <a:t>бібліотеку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 </a:t>
            </a:r>
            <a:r>
              <a:rPr lang="ru-RU" dirty="0" err="1" smtClean="0"/>
              <a:t>Чернігові</a:t>
            </a:r>
            <a:r>
              <a:rPr lang="ru-RU" dirty="0" smtClean="0"/>
              <a:t> </a:t>
            </a:r>
            <a:r>
              <a:rPr lang="ru-RU" dirty="0" err="1" smtClean="0"/>
              <a:t>з'явився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один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найкращих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 </a:t>
            </a:r>
            <a:r>
              <a:rPr lang="ru-RU" dirty="0" err="1" smtClean="0"/>
              <a:t>музеїв</a:t>
            </a:r>
            <a:r>
              <a:rPr lang="ru-RU" dirty="0" smtClean="0"/>
              <a:t>, </a:t>
            </a:r>
            <a:r>
              <a:rPr lang="ru-RU" dirty="0" err="1" smtClean="0"/>
              <a:t>створений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колекції</a:t>
            </a:r>
            <a:r>
              <a:rPr lang="ru-RU" dirty="0" smtClean="0"/>
              <a:t> Василя </a:t>
            </a:r>
            <a:r>
              <a:rPr lang="ru-RU" dirty="0" err="1" smtClean="0"/>
              <a:t>Тарновського</a:t>
            </a:r>
            <a:r>
              <a:rPr lang="ru-RU" dirty="0" smtClean="0"/>
              <a:t>, </a:t>
            </a:r>
            <a:r>
              <a:rPr lang="ru-RU" dirty="0" err="1" smtClean="0"/>
              <a:t>подарованої</a:t>
            </a:r>
            <a:r>
              <a:rPr lang="ru-RU" dirty="0" smtClean="0"/>
              <a:t> ним </a:t>
            </a:r>
            <a:r>
              <a:rPr lang="ru-RU" dirty="0" err="1" smtClean="0"/>
              <a:t>місту</a:t>
            </a:r>
            <a:r>
              <a:rPr lang="ru-RU" dirty="0" smtClean="0"/>
              <a:t> у 1899 р.</a:t>
            </a:r>
          </a:p>
          <a:p>
            <a:r>
              <a:rPr lang="ru-RU" dirty="0" smtClean="0"/>
              <a:t>Василь </a:t>
            </a:r>
            <a:r>
              <a:rPr lang="ru-RU" dirty="0" err="1" smtClean="0"/>
              <a:t>Тарновський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не </a:t>
            </a:r>
            <a:r>
              <a:rPr lang="ru-RU" dirty="0" err="1" smtClean="0"/>
              <a:t>єдиним</a:t>
            </a:r>
            <a:r>
              <a:rPr lang="ru-RU" dirty="0" smtClean="0"/>
              <a:t> меценатом в </a:t>
            </a:r>
            <a:r>
              <a:rPr lang="ru-RU" dirty="0" err="1" smtClean="0"/>
              <a:t>Чернігові</a:t>
            </a:r>
            <a:r>
              <a:rPr lang="ru-RU" dirty="0" smtClean="0"/>
              <a:t>. На </a:t>
            </a:r>
            <a:r>
              <a:rPr lang="ru-RU" dirty="0" err="1" smtClean="0"/>
              <a:t>кошти</a:t>
            </a:r>
            <a:r>
              <a:rPr lang="ru-RU" dirty="0" smtClean="0"/>
              <a:t> </a:t>
            </a:r>
            <a:r>
              <a:rPr lang="ru-RU" dirty="0" err="1" smtClean="0"/>
              <a:t>Судієнків</a:t>
            </a:r>
            <a:r>
              <a:rPr lang="ru-RU" dirty="0" smtClean="0"/>
              <a:t> </a:t>
            </a:r>
            <a:r>
              <a:rPr lang="ru-RU" dirty="0" err="1" smtClean="0"/>
              <a:t>збудували</a:t>
            </a:r>
            <a:r>
              <a:rPr lang="ru-RU" dirty="0" smtClean="0"/>
              <a:t> </a:t>
            </a:r>
            <a:r>
              <a:rPr lang="ru-RU" dirty="0" err="1" smtClean="0"/>
              <a:t>пансіон</a:t>
            </a:r>
            <a:r>
              <a:rPr lang="ru-RU" dirty="0" smtClean="0"/>
              <a:t> </a:t>
            </a:r>
            <a:r>
              <a:rPr lang="ru-RU" dirty="0" err="1" smtClean="0"/>
              <a:t>чоловічої</a:t>
            </a:r>
            <a:r>
              <a:rPr lang="ru-RU" dirty="0" smtClean="0"/>
              <a:t> </a:t>
            </a:r>
            <a:r>
              <a:rPr lang="ru-RU" dirty="0" err="1" smtClean="0"/>
              <a:t>гімназії</a:t>
            </a:r>
            <a:r>
              <a:rPr lang="ru-RU" dirty="0" smtClean="0"/>
              <a:t>, а князь Долгорукий </a:t>
            </a:r>
            <a:r>
              <a:rPr lang="ru-RU" dirty="0" err="1" smtClean="0"/>
              <a:t>спорудив</a:t>
            </a:r>
            <a:r>
              <a:rPr lang="ru-RU" dirty="0" smtClean="0"/>
              <a:t> </a:t>
            </a:r>
            <a:r>
              <a:rPr lang="ru-RU" dirty="0" err="1" smtClean="0"/>
              <a:t>приміщення</a:t>
            </a:r>
            <a:r>
              <a:rPr lang="ru-RU" dirty="0" smtClean="0"/>
              <a:t> </a:t>
            </a:r>
            <a:r>
              <a:rPr lang="ru-RU" dirty="0" err="1" smtClean="0"/>
              <a:t>жіночої</a:t>
            </a:r>
            <a:r>
              <a:rPr lang="ru-RU" dirty="0" smtClean="0"/>
              <a:t> </a:t>
            </a:r>
            <a:r>
              <a:rPr lang="ru-RU" dirty="0" err="1" smtClean="0"/>
              <a:t>гімназії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Перевірте себе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Які навчальні заклади діяли в Чернігові у ХІХ столітті?</a:t>
            </a:r>
          </a:p>
          <a:p>
            <a:r>
              <a:rPr lang="uk-UA" dirty="0" smtClean="0"/>
              <a:t>Які друковані видання читали наші земляки у ХІХ столітті?</a:t>
            </a:r>
          </a:p>
          <a:p>
            <a:r>
              <a:rPr lang="uk-UA" dirty="0" smtClean="0"/>
              <a:t>Які заклади знаходиться зараз у будинках чоловічої та жіночої гімназій?</a:t>
            </a:r>
          </a:p>
          <a:p>
            <a:r>
              <a:rPr lang="uk-UA" dirty="0" smtClean="0"/>
              <a:t>Життя та діяльність яких видатних письменників ХІХ століття пов'язана з Черніговом?</a:t>
            </a:r>
          </a:p>
          <a:p>
            <a:r>
              <a:rPr lang="uk-UA" dirty="0" smtClean="0"/>
              <a:t>Хто подарував свою колекцію Чернігівському музею?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86436" cy="1143000"/>
          </a:xfrm>
        </p:spPr>
        <p:txBody>
          <a:bodyPr/>
          <a:lstStyle/>
          <a:p>
            <a:r>
              <a:rPr lang="uk-UA" dirty="0" smtClean="0"/>
              <a:t>Освіта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429288"/>
          </a:xfrm>
        </p:spPr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pPr>
              <a:buNone/>
            </a:pPr>
            <a:r>
              <a:rPr lang="vi-VN" b="1" dirty="0" smtClean="0"/>
              <a:t>Черні́гівська класична</a:t>
            </a:r>
            <a:endParaRPr lang="en-US" b="1" dirty="0" smtClean="0"/>
          </a:p>
          <a:p>
            <a:pPr>
              <a:buNone/>
            </a:pPr>
            <a:r>
              <a:rPr lang="ru-RU" b="1" dirty="0" smtClean="0"/>
              <a:t>Ч</a:t>
            </a:r>
            <a:r>
              <a:rPr lang="vi-VN" b="1" dirty="0" smtClean="0"/>
              <a:t>оловіча гімна́зія</a:t>
            </a:r>
            <a:r>
              <a:rPr lang="vi-VN" dirty="0" smtClean="0"/>
              <a:t> — </a:t>
            </a:r>
            <a:endParaRPr lang="uk-UA" dirty="0" smtClean="0"/>
          </a:p>
          <a:p>
            <a:pPr>
              <a:buNone/>
            </a:pPr>
            <a:r>
              <a:rPr lang="vi-VN" dirty="0" smtClean="0"/>
              <a:t>заснована</a:t>
            </a:r>
            <a:r>
              <a:rPr lang="vi-VN" dirty="0" smtClean="0"/>
              <a:t> 1805 році, </a:t>
            </a:r>
            <a:endParaRPr lang="en-US" dirty="0" smtClean="0"/>
          </a:p>
          <a:p>
            <a:pPr>
              <a:buNone/>
            </a:pPr>
            <a:r>
              <a:rPr lang="vi-VN" dirty="0" smtClean="0"/>
              <a:t>шляхом </a:t>
            </a:r>
            <a:r>
              <a:rPr lang="vi-VN" dirty="0" smtClean="0"/>
              <a:t>реорганізації</a:t>
            </a:r>
            <a:endParaRPr lang="uk-UA" dirty="0" smtClean="0"/>
          </a:p>
          <a:p>
            <a:pPr>
              <a:buNone/>
            </a:pPr>
            <a:r>
              <a:rPr lang="vi-VN" dirty="0" smtClean="0"/>
              <a:t> Головного народного училища</a:t>
            </a:r>
            <a:r>
              <a:rPr lang="uk-UA" dirty="0" smtClean="0"/>
              <a:t>.</a:t>
            </a:r>
            <a:endParaRPr lang="vi-VN" dirty="0" smtClean="0"/>
          </a:p>
          <a:p>
            <a:pPr>
              <a:buNone/>
            </a:pPr>
            <a:r>
              <a:rPr lang="vi-VN" dirty="0" smtClean="0"/>
              <a:t>Для прискорення відкриття гімназії кн</a:t>
            </a:r>
            <a:r>
              <a:rPr lang="uk-UA" dirty="0" err="1" smtClean="0"/>
              <a:t>язь</a:t>
            </a:r>
            <a:r>
              <a:rPr lang="en-US" dirty="0" smtClean="0"/>
              <a:t> </a:t>
            </a:r>
            <a:r>
              <a:rPr lang="vi-VN" dirty="0" smtClean="0"/>
              <a:t>Куракін</a:t>
            </a:r>
            <a:endParaRPr lang="uk-UA" dirty="0" smtClean="0"/>
          </a:p>
          <a:p>
            <a:pPr>
              <a:buNone/>
            </a:pPr>
            <a:r>
              <a:rPr lang="vi-VN" dirty="0" smtClean="0"/>
              <a:t> (малоросійський губернатор) </a:t>
            </a:r>
            <a:r>
              <a:rPr lang="vi-VN" dirty="0" smtClean="0"/>
              <a:t>відда</a:t>
            </a:r>
            <a:r>
              <a:rPr lang="uk-UA" dirty="0" smtClean="0"/>
              <a:t>в</a:t>
            </a:r>
            <a:r>
              <a:rPr lang="vi-VN" dirty="0" smtClean="0"/>
              <a:t> </a:t>
            </a:r>
            <a:r>
              <a:rPr lang="vi-VN" dirty="0" smtClean="0"/>
              <a:t>приміщення,</a:t>
            </a:r>
            <a:endParaRPr lang="uk-UA" dirty="0" smtClean="0"/>
          </a:p>
          <a:p>
            <a:pPr>
              <a:buNone/>
            </a:pPr>
            <a:r>
              <a:rPr lang="vi-VN" dirty="0" smtClean="0"/>
              <a:t>яке будувалося за рахунок казни і призначалося</a:t>
            </a:r>
            <a:endParaRPr lang="uk-UA" dirty="0" smtClean="0"/>
          </a:p>
          <a:p>
            <a:pPr>
              <a:buNone/>
            </a:pPr>
            <a:r>
              <a:rPr lang="vi-VN" dirty="0" smtClean="0"/>
              <a:t>для перебування в м. Чернігові </a:t>
            </a:r>
            <a:r>
              <a:rPr lang="uk-UA" dirty="0" err="1" smtClean="0"/>
              <a:t>генерал-</a:t>
            </a:r>
            <a:r>
              <a:rPr lang="vi-VN" dirty="0" smtClean="0"/>
              <a:t>губернатора, з </a:t>
            </a:r>
            <a:r>
              <a:rPr lang="vi-VN" dirty="0" smtClean="0"/>
              <a:t>тим щоб були зроблен</a:t>
            </a:r>
            <a:r>
              <a:rPr lang="uk-UA" dirty="0" smtClean="0"/>
              <a:t>і </a:t>
            </a:r>
            <a:r>
              <a:rPr lang="vi-VN" dirty="0" smtClean="0"/>
              <a:t>необхідні</a:t>
            </a:r>
            <a:r>
              <a:rPr lang="uk-UA" dirty="0" smtClean="0"/>
              <a:t> </a:t>
            </a:r>
            <a:r>
              <a:rPr lang="vi-VN" dirty="0" smtClean="0"/>
              <a:t>перебудови </a:t>
            </a:r>
            <a:r>
              <a:rPr lang="vi-VN" dirty="0" smtClean="0"/>
              <a:t>під</a:t>
            </a:r>
            <a:r>
              <a:rPr lang="uk-UA" dirty="0" smtClean="0"/>
              <a:t> </a:t>
            </a:r>
            <a:r>
              <a:rPr lang="vi-VN" dirty="0" smtClean="0"/>
              <a:t>навчальний заклад. </a:t>
            </a:r>
            <a:endParaRPr lang="uk-UA" dirty="0" smtClean="0"/>
          </a:p>
          <a:p>
            <a:pPr>
              <a:buNone/>
            </a:pPr>
            <a:r>
              <a:rPr lang="vi-VN" dirty="0" smtClean="0"/>
              <a:t> </a:t>
            </a:r>
            <a:endParaRPr lang="uk-UA" dirty="0" smtClean="0"/>
          </a:p>
        </p:txBody>
      </p:sp>
      <p:pic>
        <p:nvPicPr>
          <p:cNvPr id="4" name="Рисунок 3" descr="images (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190" y="167011"/>
            <a:ext cx="3935727" cy="261904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Без названия (25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43570" y="285728"/>
            <a:ext cx="3286148" cy="246143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14282" y="357166"/>
            <a:ext cx="8501122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vi-VN" sz="2000" dirty="0" smtClean="0"/>
              <a:t>Споруда</a:t>
            </a:r>
            <a:r>
              <a:rPr lang="en-US" sz="2000" dirty="0" smtClean="0"/>
              <a:t> </a:t>
            </a:r>
            <a:r>
              <a:rPr lang="vi-VN" sz="2000" dirty="0" smtClean="0"/>
              <a:t>була</a:t>
            </a:r>
            <a:r>
              <a:rPr lang="en-US" sz="2000" dirty="0" smtClean="0"/>
              <a:t> </a:t>
            </a:r>
            <a:r>
              <a:rPr lang="vi-VN" sz="2000" dirty="0" smtClean="0"/>
              <a:t>збудована у стилі російського</a:t>
            </a:r>
            <a:endParaRPr lang="en-US" sz="2000" dirty="0" smtClean="0"/>
          </a:p>
          <a:p>
            <a:pPr>
              <a:buNone/>
            </a:pPr>
            <a:r>
              <a:rPr lang="vi-VN" sz="2000" dirty="0" smtClean="0"/>
              <a:t> класицизму</a:t>
            </a:r>
            <a:r>
              <a:rPr lang="en-US" sz="2000" dirty="0" smtClean="0"/>
              <a:t> </a:t>
            </a:r>
            <a:r>
              <a:rPr lang="vi-VN" sz="2000" dirty="0" smtClean="0"/>
              <a:t> за типовим проектом Андріяна</a:t>
            </a:r>
            <a:endParaRPr lang="en-US" sz="2000" dirty="0" smtClean="0"/>
          </a:p>
          <a:p>
            <a:pPr>
              <a:buNone/>
            </a:pPr>
            <a:r>
              <a:rPr lang="vi-VN" sz="2000" dirty="0" smtClean="0"/>
              <a:t> Захарова</a:t>
            </a:r>
            <a:r>
              <a:rPr lang="en-US" sz="2000" dirty="0" smtClean="0"/>
              <a:t>.</a:t>
            </a:r>
            <a:endParaRPr lang="uk-UA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vi-VN" dirty="0" smtClean="0"/>
              <a:t> </a:t>
            </a:r>
            <a:r>
              <a:rPr lang="vi-VN" sz="2000" dirty="0" smtClean="0"/>
              <a:t>Будинок мурований, прямокутний у плані,</a:t>
            </a:r>
            <a:endParaRPr lang="uk-UA" sz="2000" dirty="0" smtClean="0"/>
          </a:p>
          <a:p>
            <a:pPr>
              <a:buNone/>
            </a:pPr>
            <a:r>
              <a:rPr lang="vi-VN" sz="2000" dirty="0" smtClean="0"/>
              <a:t> з виступами-ризалітами з боку</a:t>
            </a:r>
            <a:r>
              <a:rPr lang="uk-UA" sz="2000" dirty="0" smtClean="0"/>
              <a:t> </a:t>
            </a:r>
            <a:r>
              <a:rPr lang="vi-VN" sz="2000" dirty="0" smtClean="0"/>
              <a:t>двору.</a:t>
            </a:r>
            <a:endParaRPr lang="en-US" sz="2000" dirty="0" smtClean="0"/>
          </a:p>
          <a:p>
            <a:pPr>
              <a:buNone/>
            </a:pPr>
            <a:r>
              <a:rPr lang="vi-VN" sz="2000" dirty="0" smtClean="0"/>
              <a:t>На невисокому</a:t>
            </a:r>
            <a:r>
              <a:rPr lang="en-US" sz="2000" dirty="0" smtClean="0"/>
              <a:t> </a:t>
            </a:r>
            <a:r>
              <a:rPr lang="vi-VN" sz="2000" dirty="0" smtClean="0"/>
              <a:t> рустованому стилобаті </a:t>
            </a:r>
            <a:endParaRPr lang="en-US" sz="2000" dirty="0" smtClean="0"/>
          </a:p>
          <a:p>
            <a:pPr>
              <a:buNone/>
            </a:pPr>
            <a:r>
              <a:rPr lang="vi-VN" sz="2000" dirty="0" smtClean="0"/>
              <a:t>першого поверху розміщено</a:t>
            </a:r>
            <a:r>
              <a:rPr lang="en-US" sz="2000" dirty="0" smtClean="0"/>
              <a:t> </a:t>
            </a:r>
            <a:r>
              <a:rPr lang="vi-VN" sz="2000" dirty="0" smtClean="0"/>
              <a:t> розкішний</a:t>
            </a:r>
            <a:endParaRPr lang="en-US" sz="2000" dirty="0" smtClean="0"/>
          </a:p>
          <a:p>
            <a:pPr>
              <a:buNone/>
            </a:pPr>
            <a:r>
              <a:rPr lang="vi-VN" sz="2000" dirty="0" smtClean="0"/>
              <a:t> портик тосканського ордеру, </a:t>
            </a:r>
            <a:r>
              <a:rPr lang="vi-VN" sz="2000" dirty="0" smtClean="0"/>
              <a:t>який</a:t>
            </a:r>
            <a:r>
              <a:rPr lang="uk-UA" sz="2000" dirty="0" smtClean="0"/>
              <a:t> </a:t>
            </a:r>
            <a:r>
              <a:rPr lang="vi-VN" sz="2000" dirty="0" smtClean="0"/>
              <a:t> </a:t>
            </a:r>
            <a:r>
              <a:rPr lang="vi-VN" sz="2000" dirty="0" smtClean="0"/>
              <a:t>завершується</a:t>
            </a:r>
            <a:r>
              <a:rPr lang="en-US" sz="2000" dirty="0" smtClean="0"/>
              <a:t> </a:t>
            </a:r>
            <a:r>
              <a:rPr lang="vi-VN" sz="2000" dirty="0" smtClean="0"/>
              <a:t> горизонтальною лінією аттика.</a:t>
            </a:r>
          </a:p>
          <a:p>
            <a:pPr>
              <a:buNone/>
            </a:pPr>
            <a:r>
              <a:rPr lang="vi-VN" sz="2000" dirty="0" smtClean="0"/>
              <a:t>Чернігівська чоловіча гімназія була відкрита 17-го січня 1805 року в присутності малоросійського генерал-губернатора</a:t>
            </a:r>
            <a:r>
              <a:rPr lang="en-US" sz="2000" dirty="0" smtClean="0"/>
              <a:t> </a:t>
            </a:r>
            <a:r>
              <a:rPr lang="vi-VN" sz="2000" dirty="0" smtClean="0"/>
              <a:t> князя Олексія Борисовича Куракіна. Гімназія </a:t>
            </a:r>
            <a:r>
              <a:rPr lang="vi-VN" sz="2000" dirty="0" smtClean="0"/>
              <a:t>займала два будинки: в одному з них</a:t>
            </a:r>
            <a:r>
              <a:rPr lang="uk-UA" sz="2000" dirty="0" smtClean="0"/>
              <a:t> р</a:t>
            </a:r>
            <a:r>
              <a:rPr lang="vi-VN" sz="2000" dirty="0" smtClean="0"/>
              <a:t>озміщувалися</a:t>
            </a:r>
            <a:r>
              <a:rPr lang="uk-UA" sz="2000" dirty="0" smtClean="0"/>
              <a:t> </a:t>
            </a:r>
            <a:r>
              <a:rPr lang="vi-VN" sz="2000" dirty="0" smtClean="0"/>
              <a:t>навчальні класи</a:t>
            </a:r>
            <a:r>
              <a:rPr lang="uk-UA" sz="2000" dirty="0" smtClean="0"/>
              <a:t> </a:t>
            </a:r>
            <a:r>
              <a:rPr lang="vi-VN" sz="2000" dirty="0" smtClean="0"/>
              <a:t> , в іншому - пансіон для приїжджих учнів.</a:t>
            </a:r>
            <a:endParaRPr lang="uk-UA" sz="2000" dirty="0" smtClean="0"/>
          </a:p>
          <a:p>
            <a:pPr>
              <a:buNone/>
            </a:pPr>
            <a:endParaRPr lang="vi-VN" dirty="0" smtClean="0"/>
          </a:p>
          <a:p>
            <a:pPr>
              <a:buNone/>
            </a:pPr>
            <a:r>
              <a:rPr lang="ru-RU" sz="2000" dirty="0" smtClean="0"/>
              <a:t>У </a:t>
            </a:r>
            <a:r>
              <a:rPr lang="ru-RU" sz="2000" dirty="0" err="1" smtClean="0"/>
              <a:t>наступні</a:t>
            </a:r>
            <a:r>
              <a:rPr lang="ru-RU" sz="2000" dirty="0" smtClean="0"/>
              <a:t> роки почали </a:t>
            </a:r>
            <a:r>
              <a:rPr lang="ru-RU" sz="2000" dirty="0" err="1" smtClean="0"/>
              <a:t>працювати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повітове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парафіяльне</a:t>
            </a:r>
            <a:r>
              <a:rPr lang="ru-RU" sz="2000" dirty="0" smtClean="0"/>
              <a:t> училища. </a:t>
            </a:r>
            <a:r>
              <a:rPr lang="ru-RU" sz="2000" dirty="0" err="1" smtClean="0"/>
              <a:t>Напередодні</a:t>
            </a:r>
            <a:r>
              <a:rPr lang="ru-RU" sz="2000" dirty="0" smtClean="0"/>
              <a:t> </a:t>
            </a:r>
            <a:r>
              <a:rPr lang="ru-RU" sz="2000" dirty="0" err="1" smtClean="0"/>
              <a:t>реформи</a:t>
            </a:r>
            <a:r>
              <a:rPr lang="ru-RU" sz="2000" dirty="0" smtClean="0"/>
              <a:t> 1861 року у </a:t>
            </a:r>
            <a:r>
              <a:rPr lang="ru-RU" sz="2000" dirty="0" err="1" smtClean="0"/>
              <a:t>Чернігові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було</a:t>
            </a:r>
            <a:r>
              <a:rPr lang="ru-RU" sz="2000" dirty="0" smtClean="0"/>
              <a:t> 5 </a:t>
            </a:r>
            <a:r>
              <a:rPr lang="ru-RU" sz="2000" dirty="0" err="1" smtClean="0"/>
              <a:t>навчальних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закладів</a:t>
            </a:r>
            <a:r>
              <a:rPr lang="ru-RU" sz="2000" dirty="0" smtClean="0"/>
              <a:t>: </a:t>
            </a:r>
            <a:r>
              <a:rPr lang="ru-RU" sz="2000" dirty="0" err="1" smtClean="0"/>
              <a:t>гімназія</a:t>
            </a:r>
            <a:r>
              <a:rPr lang="ru-RU" sz="2000" dirty="0" smtClean="0"/>
              <a:t>, три училища </a:t>
            </a:r>
            <a:r>
              <a:rPr lang="ru-RU" sz="2000" dirty="0" err="1" smtClean="0"/>
              <a:t>і</a:t>
            </a:r>
            <a:r>
              <a:rPr lang="ru-RU" sz="2000" dirty="0" smtClean="0"/>
              <a:t> духовна </a:t>
            </a:r>
            <a:r>
              <a:rPr lang="ru-RU" sz="2000" dirty="0" err="1" smtClean="0"/>
              <a:t>семінарія</a:t>
            </a:r>
            <a:r>
              <a:rPr lang="ru-RU" sz="2000" dirty="0" smtClean="0"/>
              <a:t>. В них </a:t>
            </a:r>
            <a:r>
              <a:rPr lang="ru-RU" sz="2000" dirty="0" err="1" smtClean="0"/>
              <a:t>навчалося</a:t>
            </a:r>
            <a:r>
              <a:rPr lang="ru-RU" sz="2000" dirty="0" smtClean="0"/>
              <a:t> 538 </a:t>
            </a:r>
            <a:r>
              <a:rPr lang="ru-RU" sz="2000" dirty="0" err="1" smtClean="0"/>
              <a:t>чоловік</a:t>
            </a:r>
            <a:r>
              <a:rPr lang="ru-RU" sz="2000" dirty="0" smtClean="0"/>
              <a:t>, </a:t>
            </a:r>
            <a:r>
              <a:rPr lang="ru-RU" sz="2000" dirty="0" err="1" smtClean="0"/>
              <a:t>переважно</a:t>
            </a:r>
            <a:r>
              <a:rPr lang="ru-RU" sz="2000" dirty="0" smtClean="0"/>
              <a:t> </a:t>
            </a:r>
            <a:r>
              <a:rPr lang="ru-RU" sz="2000" dirty="0" err="1" smtClean="0"/>
              <a:t>діти</a:t>
            </a:r>
            <a:r>
              <a:rPr lang="ru-RU" sz="2000" dirty="0" smtClean="0"/>
              <a:t> дворян. </a:t>
            </a:r>
            <a:r>
              <a:rPr lang="ru-RU" sz="2000" dirty="0" err="1" smtClean="0"/>
              <a:t>Крім</a:t>
            </a:r>
            <a:r>
              <a:rPr lang="ru-RU" sz="2000" dirty="0" smtClean="0"/>
              <a:t> того, </a:t>
            </a:r>
            <a:r>
              <a:rPr lang="ru-RU" sz="2000" dirty="0" err="1" smtClean="0"/>
              <a:t>було</a:t>
            </a:r>
            <a:r>
              <a:rPr lang="ru-RU" sz="2000" dirty="0" smtClean="0"/>
              <a:t> 3 </a:t>
            </a:r>
            <a:r>
              <a:rPr lang="ru-RU" sz="2000" dirty="0" err="1" smtClean="0"/>
              <a:t>парафіяльні</a:t>
            </a:r>
            <a:r>
              <a:rPr lang="ru-RU" sz="2000" dirty="0" smtClean="0"/>
              <a:t> </a:t>
            </a:r>
            <a:r>
              <a:rPr lang="ru-RU" sz="2000" dirty="0" err="1" smtClean="0"/>
              <a:t>школи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214686"/>
            <a:ext cx="8229600" cy="3357586"/>
          </a:xfrm>
        </p:spPr>
        <p:txBody>
          <a:bodyPr>
            <a:normAutofit fontScale="77500" lnSpcReduction="20000"/>
          </a:bodyPr>
          <a:lstStyle/>
          <a:p>
            <a:r>
              <a:rPr lang="uk-UA" b="1" dirty="0" err="1" smtClean="0"/>
              <a:t>Че</a:t>
            </a:r>
            <a:r>
              <a:rPr lang="vi-VN" b="1" dirty="0" smtClean="0"/>
              <a:t>рні́гівська </a:t>
            </a:r>
            <a:r>
              <a:rPr lang="vi-VN" b="1" dirty="0" smtClean="0"/>
              <a:t>жіно́ча гімна́зія</a:t>
            </a:r>
            <a:r>
              <a:rPr lang="vi-VN" dirty="0" smtClean="0"/>
              <a:t> —</a:t>
            </a:r>
            <a:r>
              <a:rPr lang="uk-UA" dirty="0" smtClean="0"/>
              <a:t> </a:t>
            </a:r>
            <a:r>
              <a:rPr lang="uk-UA" dirty="0" err="1" smtClean="0"/>
              <a:t>зас</a:t>
            </a:r>
            <a:r>
              <a:rPr lang="vi-VN" dirty="0" smtClean="0"/>
              <a:t>нована 1865 року</a:t>
            </a:r>
            <a:r>
              <a:rPr lang="vi-VN" dirty="0" smtClean="0"/>
              <a:t>,</a:t>
            </a:r>
            <a:r>
              <a:rPr lang="uk-UA" dirty="0" smtClean="0"/>
              <a:t> </a:t>
            </a:r>
            <a:r>
              <a:rPr lang="vi-VN" dirty="0" smtClean="0"/>
              <a:t> </a:t>
            </a:r>
            <a:r>
              <a:rPr lang="vi-VN" dirty="0" smtClean="0"/>
              <a:t>як училище першого розряду.</a:t>
            </a:r>
            <a:endParaRPr lang="uk-UA" dirty="0" smtClean="0"/>
          </a:p>
          <a:p>
            <a:r>
              <a:rPr lang="vi-VN" dirty="0" smtClean="0"/>
              <a:t> Навчальний заклад містився в окремому будинку. В перший рік в училищі було тільки 92 учениці.</a:t>
            </a:r>
          </a:p>
          <a:p>
            <a:r>
              <a:rPr lang="vi-VN" dirty="0" smtClean="0"/>
              <a:t>Серед викладачів училища, гімназії що містилась у цьому будинку були: брати Коцюбинські</a:t>
            </a:r>
            <a:r>
              <a:rPr lang="uk-UA" dirty="0" smtClean="0"/>
              <a:t> </a:t>
            </a:r>
            <a:r>
              <a:rPr lang="vi-VN" dirty="0" smtClean="0"/>
              <a:t>вчений Дядиченко</a:t>
            </a:r>
            <a:r>
              <a:rPr lang="uk-UA" dirty="0" smtClean="0"/>
              <a:t>,</a:t>
            </a:r>
            <a:r>
              <a:rPr lang="vi-VN" dirty="0" smtClean="0"/>
              <a:t>композитор Черняк, поет Ігнатенко і багато інших.</a:t>
            </a:r>
          </a:p>
          <a:p>
            <a:endParaRPr lang="ru-RU" dirty="0"/>
          </a:p>
        </p:txBody>
      </p:sp>
      <p:pic>
        <p:nvPicPr>
          <p:cNvPr id="5" name="Рисунок 4" descr="images (1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380" y="714356"/>
            <a:ext cx="3619117" cy="2408358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</a:ln>
        </p:spPr>
      </p:pic>
      <p:pic>
        <p:nvPicPr>
          <p:cNvPr id="6" name="Рисунок 5" descr="Без названия (3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44" y="214290"/>
            <a:ext cx="4929222" cy="2832550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Освіта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1860—1862 </a:t>
            </a:r>
            <a:r>
              <a:rPr lang="ru-RU" dirty="0" err="1" smtClean="0"/>
              <a:t>рр</a:t>
            </a:r>
            <a:r>
              <a:rPr lang="ru-RU" dirty="0" smtClean="0"/>
              <a:t>. у </a:t>
            </a:r>
            <a:r>
              <a:rPr lang="ru-RU" dirty="0" err="1" smtClean="0"/>
              <a:t>місті</a:t>
            </a:r>
            <a:r>
              <a:rPr lang="ru-RU" dirty="0" smtClean="0"/>
              <a:t> </a:t>
            </a:r>
            <a:r>
              <a:rPr lang="ru-RU" dirty="0" err="1" smtClean="0"/>
              <a:t>працювала</a:t>
            </a:r>
            <a:r>
              <a:rPr lang="ru-RU" dirty="0" smtClean="0"/>
              <a:t> «</a:t>
            </a:r>
            <a:r>
              <a:rPr lang="ru-RU" dirty="0" err="1" smtClean="0"/>
              <a:t>недільна</a:t>
            </a:r>
            <a:r>
              <a:rPr lang="ru-RU" dirty="0" smtClean="0"/>
              <a:t> школа» для </a:t>
            </a:r>
            <a:r>
              <a:rPr lang="ru-RU" dirty="0" err="1" smtClean="0"/>
              <a:t>дорослих</a:t>
            </a:r>
            <a:r>
              <a:rPr lang="ru-RU" dirty="0" smtClean="0"/>
              <a:t>, де </a:t>
            </a:r>
            <a:r>
              <a:rPr lang="ru-RU" dirty="0" err="1" smtClean="0"/>
              <a:t>навчалося</a:t>
            </a:r>
            <a:r>
              <a:rPr lang="ru-RU" dirty="0" smtClean="0"/>
              <a:t> до 90 </a:t>
            </a:r>
            <a:r>
              <a:rPr lang="ru-RU" dirty="0" err="1" smtClean="0"/>
              <a:t>осіб</a:t>
            </a:r>
            <a:r>
              <a:rPr lang="ru-RU" dirty="0" smtClean="0"/>
              <a:t>. «</a:t>
            </a:r>
            <a:r>
              <a:rPr lang="ru-RU" dirty="0" err="1" smtClean="0"/>
              <a:t>Недільна</a:t>
            </a:r>
            <a:r>
              <a:rPr lang="ru-RU" dirty="0" smtClean="0"/>
              <a:t> школа» мала </a:t>
            </a:r>
            <a:r>
              <a:rPr lang="ru-RU" dirty="0" err="1" smtClean="0"/>
              <a:t>прогресивний</a:t>
            </a:r>
            <a:r>
              <a:rPr lang="ru-RU" dirty="0" smtClean="0"/>
              <a:t> </a:t>
            </a:r>
            <a:r>
              <a:rPr lang="ru-RU" dirty="0" err="1" smtClean="0"/>
              <a:t>напрям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тому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закрита</a:t>
            </a:r>
            <a:r>
              <a:rPr lang="ru-RU" dirty="0" smtClean="0"/>
              <a:t> </a:t>
            </a:r>
            <a:r>
              <a:rPr lang="ru-RU" dirty="0" err="1" smtClean="0"/>
              <a:t>царськими</a:t>
            </a:r>
            <a:r>
              <a:rPr lang="ru-RU" dirty="0" smtClean="0"/>
              <a:t> властями.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Друковані </a:t>
            </a:r>
            <a:br>
              <a:rPr lang="uk-UA" dirty="0" smtClean="0"/>
            </a:br>
            <a:r>
              <a:rPr lang="uk-UA" dirty="0" smtClean="0"/>
              <a:t>видання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214686"/>
            <a:ext cx="8229600" cy="3286148"/>
          </a:xfrm>
        </p:spPr>
        <p:txBody>
          <a:bodyPr>
            <a:normAutofit fontScale="55000" lnSpcReduction="20000"/>
          </a:bodyPr>
          <a:lstStyle/>
          <a:p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Чернігів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видавничим</a:t>
            </a:r>
            <a:r>
              <a:rPr lang="ru-RU" dirty="0" smtClean="0"/>
              <a:t> центром. </a:t>
            </a:r>
          </a:p>
          <a:p>
            <a:r>
              <a:rPr lang="ru-RU" dirty="0" smtClean="0"/>
              <a:t>До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половини</a:t>
            </a:r>
            <a:r>
              <a:rPr lang="ru-RU" dirty="0" smtClean="0"/>
              <a:t> XIX </a:t>
            </a:r>
            <a:r>
              <a:rPr lang="ru-RU" dirty="0" err="1" smtClean="0"/>
              <a:t>століття</a:t>
            </a:r>
            <a:r>
              <a:rPr lang="ru-RU" dirty="0" smtClean="0"/>
              <a:t> </a:t>
            </a:r>
            <a:r>
              <a:rPr lang="ru-RU" dirty="0" err="1" smtClean="0"/>
              <a:t>належить</a:t>
            </a:r>
            <a:r>
              <a:rPr lang="ru-RU" dirty="0" smtClean="0"/>
              <a:t> початок </a:t>
            </a:r>
            <a:r>
              <a:rPr lang="ru-RU" dirty="0" err="1" smtClean="0"/>
              <a:t>видання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err="1" smtClean="0"/>
              <a:t>часопису</a:t>
            </a:r>
            <a:r>
              <a:rPr lang="ru-RU" dirty="0" smtClean="0"/>
              <a:t> на </a:t>
            </a:r>
            <a:r>
              <a:rPr lang="ru-RU" dirty="0" err="1" smtClean="0"/>
              <a:t>Чернігівщині</a:t>
            </a:r>
            <a:r>
              <a:rPr lang="ru-RU" dirty="0" smtClean="0"/>
              <a:t>. В 1838 </a:t>
            </a:r>
            <a:r>
              <a:rPr lang="ru-RU" dirty="0" err="1" smtClean="0"/>
              <a:t>році</a:t>
            </a:r>
            <a:r>
              <a:rPr lang="ru-RU" dirty="0" smtClean="0"/>
              <a:t> почала </a:t>
            </a:r>
            <a:r>
              <a:rPr lang="ru-RU" dirty="0" err="1" smtClean="0"/>
              <a:t>виходити</a:t>
            </a:r>
            <a:r>
              <a:rPr lang="ru-RU" dirty="0" smtClean="0"/>
              <a:t> газета «</a:t>
            </a:r>
            <a:r>
              <a:rPr lang="ru-RU" b="1" i="1" dirty="0" smtClean="0"/>
              <a:t>Черниговские губернские ведомости</a:t>
            </a:r>
            <a:r>
              <a:rPr lang="ru-RU" dirty="0" smtClean="0"/>
              <a:t>».</a:t>
            </a:r>
          </a:p>
          <a:p>
            <a:r>
              <a:rPr lang="ru-RU" dirty="0" smtClean="0"/>
              <a:t> У </a:t>
            </a:r>
            <a:r>
              <a:rPr lang="ru-RU" dirty="0" err="1" smtClean="0"/>
              <a:t>газеті</a:t>
            </a:r>
            <a:r>
              <a:rPr lang="ru-RU" dirty="0" smtClean="0"/>
              <a:t> </a:t>
            </a:r>
            <a:r>
              <a:rPr lang="ru-RU" dirty="0" err="1" smtClean="0"/>
              <a:t>працювали</a:t>
            </a:r>
            <a:r>
              <a:rPr lang="ru-RU" dirty="0" smtClean="0"/>
              <a:t> </a:t>
            </a:r>
            <a:r>
              <a:rPr lang="ru-RU" dirty="0" err="1" smtClean="0"/>
              <a:t>письменник</a:t>
            </a:r>
            <a:r>
              <a:rPr lang="ru-RU" dirty="0" smtClean="0"/>
              <a:t> </a:t>
            </a:r>
            <a:r>
              <a:rPr lang="ru-RU" dirty="0" err="1" smtClean="0"/>
              <a:t>етнограф</a:t>
            </a:r>
            <a:r>
              <a:rPr lang="ru-RU" dirty="0" smtClean="0"/>
              <a:t> О. В. </a:t>
            </a:r>
            <a:r>
              <a:rPr lang="ru-RU" dirty="0" err="1" smtClean="0"/>
              <a:t>Шишацький-Ілліч</a:t>
            </a:r>
            <a:r>
              <a:rPr lang="ru-RU" dirty="0" smtClean="0"/>
              <a:t>, </a:t>
            </a:r>
            <a:r>
              <a:rPr lang="ru-RU" dirty="0" err="1" smtClean="0"/>
              <a:t>історик</a:t>
            </a:r>
            <a:r>
              <a:rPr lang="ru-RU" dirty="0" smtClean="0"/>
              <a:t> О. М. </a:t>
            </a:r>
            <a:r>
              <a:rPr lang="ru-RU" dirty="0" err="1" smtClean="0"/>
              <a:t>Лазаревський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 .</a:t>
            </a:r>
          </a:p>
          <a:p>
            <a:endParaRPr lang="ru-RU" dirty="0" smtClean="0"/>
          </a:p>
          <a:p>
            <a:r>
              <a:rPr lang="ru-RU" dirty="0" smtClean="0"/>
              <a:t>З 1858 почав </a:t>
            </a:r>
            <a:r>
              <a:rPr lang="ru-RU" dirty="0" err="1" smtClean="0"/>
              <a:t>виходити</a:t>
            </a:r>
            <a:r>
              <a:rPr lang="ru-RU" dirty="0" smtClean="0"/>
              <a:t> орган губернатора — </a:t>
            </a:r>
            <a:r>
              <a:rPr lang="ru-RU" dirty="0" err="1" smtClean="0"/>
              <a:t>тижневик</a:t>
            </a:r>
            <a:r>
              <a:rPr lang="ru-RU" dirty="0" smtClean="0"/>
              <a:t> «</a:t>
            </a:r>
            <a:r>
              <a:rPr lang="ru-RU" b="1" i="1" dirty="0" smtClean="0"/>
              <a:t>Черниговские Ведомости</a:t>
            </a:r>
            <a:r>
              <a:rPr lang="ru-RU" dirty="0" smtClean="0"/>
              <a:t>» .У 1861–1863 </a:t>
            </a:r>
            <a:r>
              <a:rPr lang="ru-RU" dirty="0" err="1" smtClean="0"/>
              <a:t>pp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1861 до 1911 </a:t>
            </a:r>
            <a:r>
              <a:rPr lang="ru-RU" dirty="0" err="1" smtClean="0"/>
              <a:t>виходили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b="1" dirty="0" smtClean="0"/>
              <a:t>«Черниговские </a:t>
            </a:r>
            <a:r>
              <a:rPr lang="ru-RU" b="1" dirty="0" err="1" smtClean="0"/>
              <a:t>єпархиальные</a:t>
            </a:r>
            <a:r>
              <a:rPr lang="ru-RU" b="1" dirty="0" smtClean="0"/>
              <a:t> известия»</a:t>
            </a:r>
            <a:r>
              <a:rPr lang="ru-RU" dirty="0" smtClean="0"/>
              <a:t>, а  в 1866–1872 роках «Записки» </a:t>
            </a:r>
            <a:r>
              <a:rPr lang="ru-RU" dirty="0" err="1" smtClean="0"/>
              <a:t>Чернігівського</a:t>
            </a:r>
            <a:r>
              <a:rPr lang="ru-RU" dirty="0" smtClean="0"/>
              <a:t> </a:t>
            </a:r>
            <a:r>
              <a:rPr lang="ru-RU" dirty="0" err="1" smtClean="0"/>
              <a:t>Статистичного</a:t>
            </a:r>
            <a:r>
              <a:rPr lang="ru-RU" dirty="0" smtClean="0"/>
              <a:t> </a:t>
            </a:r>
            <a:r>
              <a:rPr lang="ru-RU" dirty="0" err="1" smtClean="0"/>
              <a:t>Комітету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5" name="Рисунок 4" descr="1110241932531017_f0_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524141">
            <a:off x="5512917" y="694339"/>
            <a:ext cx="3394956" cy="2059802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</a:ln>
        </p:spPr>
      </p:pic>
      <p:pic>
        <p:nvPicPr>
          <p:cNvPr id="6" name="Рисунок 5" descr="Без названия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303653">
            <a:off x="2659491" y="522438"/>
            <a:ext cx="3269772" cy="2264620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Друковані видання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Відомо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червня</a:t>
            </a:r>
            <a:r>
              <a:rPr lang="ru-RU" dirty="0" smtClean="0"/>
              <a:t> 1861 року у </a:t>
            </a:r>
            <a:r>
              <a:rPr lang="ru-RU" dirty="0" err="1" smtClean="0"/>
              <a:t>Чернігові</a:t>
            </a:r>
            <a:r>
              <a:rPr lang="ru-RU" dirty="0" smtClean="0"/>
              <a:t> </a:t>
            </a:r>
            <a:r>
              <a:rPr lang="ru-RU" dirty="0" err="1" smtClean="0"/>
              <a:t>виходить</a:t>
            </a:r>
            <a:r>
              <a:rPr lang="ru-RU" dirty="0" smtClean="0"/>
              <a:t> </a:t>
            </a:r>
            <a:r>
              <a:rPr lang="ru-RU" b="1" i="1" dirty="0" smtClean="0"/>
              <a:t>«Черниговский листок», </a:t>
            </a:r>
            <a:r>
              <a:rPr lang="ru-RU" dirty="0" err="1" smtClean="0"/>
              <a:t>тижневик</a:t>
            </a:r>
            <a:r>
              <a:rPr lang="ru-RU" dirty="0" smtClean="0"/>
              <a:t> за </a:t>
            </a:r>
            <a:r>
              <a:rPr lang="ru-RU" dirty="0" err="1" smtClean="0"/>
              <a:t>редакцією</a:t>
            </a:r>
            <a:r>
              <a:rPr lang="ru-RU" dirty="0" smtClean="0"/>
              <a:t> </a:t>
            </a:r>
            <a:r>
              <a:rPr lang="ru-RU" dirty="0" err="1" smtClean="0"/>
              <a:t>вчителя</a:t>
            </a:r>
            <a:r>
              <a:rPr lang="ru-RU" dirty="0" smtClean="0"/>
              <a:t> </a:t>
            </a:r>
            <a:r>
              <a:rPr lang="ru-RU" dirty="0" err="1" smtClean="0"/>
              <a:t>гімназії</a:t>
            </a:r>
            <a:r>
              <a:rPr lang="ru-RU" dirty="0" smtClean="0"/>
              <a:t> </a:t>
            </a:r>
          </a:p>
          <a:p>
            <a:r>
              <a:rPr lang="ru-RU" dirty="0" smtClean="0"/>
              <a:t>Л. І. </a:t>
            </a:r>
            <a:r>
              <a:rPr lang="ru-RU" dirty="0" err="1" smtClean="0"/>
              <a:t>Глібова</a:t>
            </a:r>
            <a:r>
              <a:rPr lang="ru-RU" dirty="0" smtClean="0"/>
              <a:t>. </a:t>
            </a:r>
            <a:r>
              <a:rPr lang="ru-RU" dirty="0" err="1" smtClean="0"/>
              <a:t>Цікаво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С. Д. </a:t>
            </a:r>
            <a:r>
              <a:rPr lang="ru-RU" dirty="0" err="1" smtClean="0"/>
              <a:t>Ніс</a:t>
            </a:r>
            <a:r>
              <a:rPr lang="ru-RU" dirty="0" smtClean="0"/>
              <a:t> та Л. І. </a:t>
            </a:r>
            <a:r>
              <a:rPr lang="ru-RU" dirty="0" err="1" smtClean="0"/>
              <a:t>Глібов</a:t>
            </a:r>
            <a:r>
              <a:rPr lang="ru-RU" dirty="0" smtClean="0"/>
              <a:t> </a:t>
            </a:r>
            <a:r>
              <a:rPr lang="ru-RU" dirty="0" err="1" smtClean="0"/>
              <a:t>підтримували</a:t>
            </a:r>
            <a:r>
              <a:rPr lang="ru-RU" dirty="0" smtClean="0"/>
              <a:t> </a:t>
            </a:r>
            <a:r>
              <a:rPr lang="ru-RU" dirty="0" err="1" smtClean="0"/>
              <a:t>зв'язок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редакцією</a:t>
            </a:r>
            <a:r>
              <a:rPr lang="ru-RU" dirty="0" smtClean="0"/>
              <a:t> журналу «Основа». 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, вони </a:t>
            </a:r>
            <a:r>
              <a:rPr lang="ru-RU" dirty="0" err="1" smtClean="0"/>
              <a:t>співпрацювали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громадами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міст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Полтавською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Друковані видання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57224" y="1857364"/>
            <a:ext cx="464347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>
                <a:solidFill>
                  <a:schemeClr val="accent2">
                    <a:lumMod val="50000"/>
                  </a:schemeClr>
                </a:solidFill>
              </a:rPr>
              <a:t>Спеціальним указом П.Валуєва </a:t>
            </a:r>
            <a:r>
              <a:rPr lang="uk-UA" sz="2400" dirty="0" err="1" smtClean="0">
                <a:solidFill>
                  <a:schemeClr val="accent2">
                    <a:lumMod val="50000"/>
                  </a:schemeClr>
                </a:solidFill>
              </a:rPr>
              <a:t>“Чернігівський</a:t>
            </a:r>
            <a:r>
              <a:rPr lang="uk-UA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2400" dirty="0" err="1" smtClean="0">
                <a:solidFill>
                  <a:schemeClr val="accent2">
                    <a:lumMod val="50000"/>
                  </a:schemeClr>
                </a:solidFill>
              </a:rPr>
              <a:t>листок”</a:t>
            </a:r>
            <a:r>
              <a:rPr lang="uk-UA" sz="2400" dirty="0" smtClean="0">
                <a:solidFill>
                  <a:schemeClr val="accent2">
                    <a:lumMod val="50000"/>
                  </a:schemeClr>
                </a:solidFill>
              </a:rPr>
              <a:t> у 1863 році  було</a:t>
            </a:r>
            <a:r>
              <a:rPr lang="uk-UA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2400" dirty="0" smtClean="0">
                <a:solidFill>
                  <a:schemeClr val="accent2">
                    <a:lumMod val="50000"/>
                  </a:schemeClr>
                </a:solidFill>
              </a:rPr>
              <a:t>заборонено. Письменник залишився безробітним, за ним було встановлено нагляд поліції, який тривав понад  п'ятнадцять літ.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7" name="Содержимое 6" descr="leonid-glibov-virsh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43570" y="1214422"/>
            <a:ext cx="2486863" cy="3714752"/>
          </a:xfrm>
          <a:ln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276</TotalTime>
  <Words>974</Words>
  <PresentationFormat>Экран (4:3)</PresentationFormat>
  <Paragraphs>156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Трек</vt:lpstr>
      <vt:lpstr>Культура Чернігова у ХІХ столітті</vt:lpstr>
      <vt:lpstr>Освіта</vt:lpstr>
      <vt:lpstr>Освіта</vt:lpstr>
      <vt:lpstr>Слайд 4</vt:lpstr>
      <vt:lpstr>Слайд 5</vt:lpstr>
      <vt:lpstr>Освіта</vt:lpstr>
      <vt:lpstr>Друковані  видання</vt:lpstr>
      <vt:lpstr>Друковані видання</vt:lpstr>
      <vt:lpstr>Друковані видання</vt:lpstr>
      <vt:lpstr>Діяльність Чернігівського земства</vt:lpstr>
      <vt:lpstr>Видатні письменники і Чернігів</vt:lpstr>
      <vt:lpstr>Слайд 12</vt:lpstr>
      <vt:lpstr>Слайд 13</vt:lpstr>
      <vt:lpstr>Слайд 14</vt:lpstr>
      <vt:lpstr>Видатні люди і Чернігів</vt:lpstr>
      <vt:lpstr>Михайло Коцюбинський</vt:lpstr>
      <vt:lpstr>Театр</vt:lpstr>
      <vt:lpstr>Розбудова  міста</vt:lpstr>
      <vt:lpstr>Слайд 19</vt:lpstr>
      <vt:lpstr>Приватні садиби</vt:lpstr>
      <vt:lpstr>Перший музей</vt:lpstr>
      <vt:lpstr>Чернігівські меценати</vt:lpstr>
      <vt:lpstr>Перевірте себе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Admin</cp:lastModifiedBy>
  <cp:revision>33</cp:revision>
  <dcterms:created xsi:type="dcterms:W3CDTF">2020-05-06T12:11:24Z</dcterms:created>
  <dcterms:modified xsi:type="dcterms:W3CDTF">2024-02-22T18:16:32Z</dcterms:modified>
</cp:coreProperties>
</file>