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3" r:id="rId5"/>
    <p:sldId id="257" r:id="rId6"/>
    <p:sldId id="261" r:id="rId7"/>
    <p:sldId id="260" r:id="rId8"/>
    <p:sldId id="280" r:id="rId9"/>
    <p:sldId id="262" r:id="rId10"/>
    <p:sldId id="268" r:id="rId11"/>
    <p:sldId id="269" r:id="rId12"/>
    <p:sldId id="270" r:id="rId13"/>
    <p:sldId id="264" r:id="rId14"/>
    <p:sldId id="282" r:id="rId15"/>
    <p:sldId id="271" r:id="rId16"/>
    <p:sldId id="273" r:id="rId17"/>
    <p:sldId id="274" r:id="rId18"/>
    <p:sldId id="275" r:id="rId19"/>
    <p:sldId id="265" r:id="rId20"/>
    <p:sldId id="283" r:id="rId21"/>
    <p:sldId id="284" r:id="rId22"/>
    <p:sldId id="266" r:id="rId23"/>
    <p:sldId id="279" r:id="rId24"/>
    <p:sldId id="281" r:id="rId2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3352C-E9DF-4D6F-90D8-CD0A4D8CE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0B9A08-190F-417D-A64B-CFF65B9B2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80318A-EA8A-4785-A40D-8265B882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948742-E5D6-49C5-98DB-B37ED38C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E5B39-1FD2-4EF6-84BD-32C452E7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673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81DD9-AC20-46A8-B885-788979DD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73D0EB-46F8-476D-92D0-D35AE1A81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1A1325-2B23-4FE9-B11A-4454A59A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22807-D16F-45C3-B2E3-400D71B5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9EDEF3-280D-4187-B9C3-C20E6F35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529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5E3543-5543-47E3-8057-C6F7E0B9C8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263E1-BDD7-47C5-837F-62291812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CC24BF-879E-475E-894D-9DBEF1F9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6211E9-84EC-4D48-9F1F-CCB193E4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0F2391-E1D2-46CB-90EE-E6C52FE3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924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C46CD-2CE0-4872-B626-B3B86DCF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BD6534-535C-4356-9AD7-5E4D6C20B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85ECB8-4E8B-4CF0-BF87-254C91ED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5FCCA-5F9B-4DC6-B1DF-5498F10B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1F2C06-3D9D-49A8-925E-CC914614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651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1A4A6-A156-421D-8D08-922FDEDB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318DA4-DF8E-43AE-BE5D-604D8E21D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3ADF47-BD48-4314-B3F8-59E0598A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B46C-08FF-49C0-A2C7-53776AA1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4A8D4-0ACC-4529-829B-C97C9D6C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324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AED29-6649-4FA8-828F-1363EAEC4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BE7A2-4954-4105-88E1-62943A78A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81517A-8E1A-48E1-BAA1-098B07419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BFCF4-D6C0-4D36-8B59-568449CD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2EE724-66AB-4655-92D7-0ABB02E2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F3C16-D5D1-4B0E-87E9-445F48B9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764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22567-AC5D-4616-BEE5-B630712D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098D84-E456-4F4E-B606-66AA7E2AE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B4233A-22CE-4397-B1E8-92E0B8650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DAAE42-CCB6-49C3-B975-B7050AC27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65DAE4-4D78-4668-9D1F-41F1B03E4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64F393-92D8-40D5-B9A9-963B0CB1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7089D5-B916-4351-BF4C-18FAE39B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6BDAD1-D57D-4F5B-B8DE-ABD10FA9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65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B2ABA-E729-4F62-A751-9AF859BE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5CE8A4-277D-4F0D-9F13-F62A915D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5B2136-D8B5-4D8A-9DCB-F54EBE41D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8B642-74CC-4EBD-B995-ADD4EC70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260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D882EF-BC96-4813-BD9B-E3D98688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59EB54-A6EB-4563-8E5A-E63AB45D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F2B908-9208-49D7-872F-BEA079EE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753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04911-88CC-48EF-BDBA-469F73D4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8B8A6-3CE2-4F77-A18A-53B532C9C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4E4B4A-C755-4ACD-B25E-222525010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87409B-6AC4-4633-BDB7-9DA99171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2A9F2F-F6BB-43A1-94B6-E76BA875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E9D22C-7A46-4AE2-9045-FEF554FA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817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313CC-EA79-4DF1-BD59-9DE2A377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5CC810-45A1-4975-8A59-4C06745E4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D11743-FBF9-43B5-8652-B6147B785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87EFB8-EE38-4BA3-8C1C-0F5DF133F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17A320-9635-4C2B-BC05-3F6E3143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F5BB02-E784-48F9-9FF6-7AA9ED19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440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FC824-29AB-41B9-8C6C-647A41A8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02C9C5-C483-4F61-A156-23C593B0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66B45-EDFA-4712-84FE-41447B2FC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B3A0A-B2A5-4D95-9134-E5DEE1AC40DC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72B94-4E2C-4BEE-A9E9-7F2B430C9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13F0E-B4E6-4A3A-A4BE-43F9D237F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67A2-EE54-4333-AAAF-255D77D752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442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1AD0B6-9897-4395-B787-E50500AC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084" y="269178"/>
            <a:ext cx="10085832" cy="315772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Я </a:t>
            </a:r>
            <a:r>
              <a:rPr lang="ru-RU" sz="8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досліджую</a:t>
            </a:r>
            <a:r>
              <a:rPr lang="ru-RU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та </a:t>
            </a:r>
            <a:r>
              <a:rPr lang="uk-UA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експериментую</a:t>
            </a:r>
            <a:endParaRPr lang="ru-UA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56EE64-2B37-480C-A67C-407780B3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76" y="3268994"/>
            <a:ext cx="4651248" cy="33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8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0EB8F46C-5D17-4EB6-9FE0-9793526E01A4}"/>
              </a:ext>
            </a:extLst>
          </p:cNvPr>
          <p:cNvSpPr/>
          <p:nvPr/>
        </p:nvSpPr>
        <p:spPr>
          <a:xfrm>
            <a:off x="0" y="0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2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B531C-3BEF-4665-B9B6-47EC5D14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2844" y="505968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D4F137D-11E7-4915-9AB5-70419942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9932" y="1193374"/>
            <a:ext cx="1134041" cy="34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6D7C9-EDCB-41F7-B10A-5F91A3D54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75" y="3572951"/>
            <a:ext cx="3547872" cy="2858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9587A33-6A12-4808-9AB3-FC4B408F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59034" y="2066858"/>
            <a:ext cx="1292400" cy="223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C51052-6077-45D9-AC4B-CA1801469B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051985" y="214703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29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0EB8F46C-5D17-4EB6-9FE0-9793526E01A4}"/>
              </a:ext>
            </a:extLst>
          </p:cNvPr>
          <p:cNvSpPr/>
          <p:nvPr/>
        </p:nvSpPr>
        <p:spPr>
          <a:xfrm>
            <a:off x="0" y="0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3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B531C-3BEF-4665-B9B6-47EC5D14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4587" y="471403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93D9A-81CC-48F8-991E-F26418F55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08" y="2106549"/>
            <a:ext cx="2286000" cy="438359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A511468-C8BE-4A87-AFB9-7A89DBBD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631269" y="4003565"/>
            <a:ext cx="1292400" cy="223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C6D01B-3CC0-4B82-95F1-6BD3EEE88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020000">
            <a:off x="4280159" y="3118937"/>
            <a:ext cx="4421950" cy="1145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44D16E-D987-4F40-B0AF-7E3C981D5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168641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860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0EB8F46C-5D17-4EB6-9FE0-9793526E01A4}"/>
              </a:ext>
            </a:extLst>
          </p:cNvPr>
          <p:cNvSpPr/>
          <p:nvPr/>
        </p:nvSpPr>
        <p:spPr>
          <a:xfrm>
            <a:off x="0" y="0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4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B531C-3BEF-4665-B9B6-47EC5D14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947" y="331140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0380DF-16EC-4AAD-B4CA-6F1C76655B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8996111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D40C40-22FC-45EB-9D62-6D3D9AAEC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61" y="3429000"/>
            <a:ext cx="2594031" cy="19411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774237-1F5B-4661-903D-3AA4FB92D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03" y="3184790"/>
            <a:ext cx="3048000" cy="2419350"/>
          </a:xfrm>
          <a:prstGeom prst="rect">
            <a:avLst/>
          </a:prstGeom>
        </p:spPr>
      </p:pic>
      <p:sp>
        <p:nvSpPr>
          <p:cNvPr id="11" name="Облако 10">
            <a:extLst>
              <a:ext uri="{FF2B5EF4-FFF2-40B4-BE49-F238E27FC236}">
                <a16:creationId xmlns:a16="http://schemas.microsoft.com/office/drawing/2014/main" id="{13C89668-AEA3-458F-A834-D964CB128993}"/>
              </a:ext>
            </a:extLst>
          </p:cNvPr>
          <p:cNvSpPr/>
          <p:nvPr/>
        </p:nvSpPr>
        <p:spPr>
          <a:xfrm>
            <a:off x="265237" y="2435986"/>
            <a:ext cx="4447605" cy="372472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3C98F55F-D4D7-4BD9-84FB-93F3867BC7FB}"/>
              </a:ext>
            </a:extLst>
          </p:cNvPr>
          <p:cNvSpPr/>
          <p:nvPr/>
        </p:nvSpPr>
        <p:spPr>
          <a:xfrm>
            <a:off x="5170013" y="2378501"/>
            <a:ext cx="4447605" cy="372472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62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3491437F-5387-4106-93A6-33005FCE765B}"/>
              </a:ext>
            </a:extLst>
          </p:cNvPr>
          <p:cNvSpPr/>
          <p:nvPr/>
        </p:nvSpPr>
        <p:spPr>
          <a:xfrm>
            <a:off x="195071" y="109728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5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6B8944-AA12-4D41-9E7C-96C562D38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012" y="2468150"/>
            <a:ext cx="3576341" cy="35763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1173B-6522-42ED-9B88-1DBE79F58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959" y="503670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503263-21F7-469A-9B2E-F54BE1F0A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76" y="3560064"/>
            <a:ext cx="2286000" cy="228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FABAAF-DC61-4CCF-8355-8E3E9D7FAE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6"/>
          <a:stretch/>
        </p:blipFill>
        <p:spPr>
          <a:xfrm>
            <a:off x="865633" y="2893691"/>
            <a:ext cx="1573436" cy="3352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A1AE21-D101-47BE-A3EC-E57DE98E97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065123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76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pic>
        <p:nvPicPr>
          <p:cNvPr id="5" name="Нейропсихологічна гра Майстерні руки (повтори, якщо зможеш)">
            <a:hlinkClick r:id="" action="ppaction://media"/>
            <a:extLst>
              <a:ext uri="{FF2B5EF4-FFF2-40B4-BE49-F238E27FC236}">
                <a16:creationId xmlns:a16="http://schemas.microsoft.com/office/drawing/2014/main" id="{0C9861D9-49BF-4664-B858-911BEEC3B5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309" y="560832"/>
            <a:ext cx="9853868" cy="554280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539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3491437F-5387-4106-93A6-33005FCE765B}"/>
              </a:ext>
            </a:extLst>
          </p:cNvPr>
          <p:cNvSpPr/>
          <p:nvPr/>
        </p:nvSpPr>
        <p:spPr>
          <a:xfrm>
            <a:off x="195071" y="109728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6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1173B-6522-42ED-9B88-1DBE79F5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4212" y="400152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3C9F13-86C2-48C0-A19D-7014BAC92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6734" r="12254" b="10142"/>
          <a:stretch/>
        </p:blipFill>
        <p:spPr>
          <a:xfrm>
            <a:off x="1764121" y="2196012"/>
            <a:ext cx="5965272" cy="43143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E3E5B-AE16-42E2-9538-D5EA15A4E7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b="40685"/>
          <a:stretch/>
        </p:blipFill>
        <p:spPr>
          <a:xfrm flipV="1">
            <a:off x="5631029" y="2548127"/>
            <a:ext cx="2286000" cy="30425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D61C09-E335-4BA7-A4B2-943C91879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1" b="38966"/>
          <a:stretch/>
        </p:blipFill>
        <p:spPr>
          <a:xfrm flipV="1">
            <a:off x="1499614" y="3194618"/>
            <a:ext cx="2379484" cy="32164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488951-2431-4670-A8E5-0B496E0A3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065123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52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3491437F-5387-4106-93A6-33005FCE765B}"/>
              </a:ext>
            </a:extLst>
          </p:cNvPr>
          <p:cNvSpPr/>
          <p:nvPr/>
        </p:nvSpPr>
        <p:spPr>
          <a:xfrm>
            <a:off x="195071" y="109728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7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1173B-6522-42ED-9B88-1DBE79F5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959" y="503670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1C3029-2069-43A0-82F4-7418D3B6F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0"/>
          <a:stretch/>
        </p:blipFill>
        <p:spPr>
          <a:xfrm>
            <a:off x="5273411" y="2676810"/>
            <a:ext cx="1487425" cy="3352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14F2A-3F17-4D2A-B2BE-984F24BC6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0"/>
          <a:stretch/>
        </p:blipFill>
        <p:spPr>
          <a:xfrm>
            <a:off x="6136292" y="2523078"/>
            <a:ext cx="1487425" cy="3352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B06D27-EBBB-4112-9337-00182AA3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35" y="3088149"/>
            <a:ext cx="3048000" cy="2971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2A05DA-D4E3-424E-BDE2-C6FE823C63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065123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48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0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3491437F-5387-4106-93A6-33005FCE765B}"/>
              </a:ext>
            </a:extLst>
          </p:cNvPr>
          <p:cNvSpPr/>
          <p:nvPr/>
        </p:nvSpPr>
        <p:spPr>
          <a:xfrm>
            <a:off x="195071" y="109728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8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1173B-6522-42ED-9B88-1DBE79F5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4983" y="520923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C92B3E9-BFBB-40CB-88B3-96FE500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4" y="4437888"/>
            <a:ext cx="3133344" cy="19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07966C8-4327-4383-8CD1-0A2D5AB4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20" y="4437889"/>
            <a:ext cx="3133344" cy="194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.lenagold.ru/ch/chajn/chajn81.png">
            <a:extLst>
              <a:ext uri="{FF2B5EF4-FFF2-40B4-BE49-F238E27FC236}">
                <a16:creationId xmlns:a16="http://schemas.microsoft.com/office/drawing/2014/main" id="{E5107A00-524E-439C-A04F-1D13CEEC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8880">
            <a:off x="6401810" y="1755560"/>
            <a:ext cx="2277992" cy="238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131C822-22EE-4C7A-92CA-55624D97AC1B}"/>
              </a:ext>
            </a:extLst>
          </p:cNvPr>
          <p:cNvSpPr/>
          <p:nvPr/>
        </p:nvSpPr>
        <p:spPr>
          <a:xfrm>
            <a:off x="509384" y="5410845"/>
            <a:ext cx="298436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accent1">
                    <a:lumMod val="75000"/>
                  </a:schemeClr>
                </a:solidFill>
              </a:rPr>
              <a:t>холодна вода</a:t>
            </a:r>
            <a:endParaRPr lang="ru-UA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C81E8FE-3BB8-483A-A4DB-1F7416720299}"/>
              </a:ext>
            </a:extLst>
          </p:cNvPr>
          <p:cNvSpPr/>
          <p:nvPr/>
        </p:nvSpPr>
        <p:spPr>
          <a:xfrm>
            <a:off x="4859852" y="5345979"/>
            <a:ext cx="298436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accent1">
                    <a:lumMod val="75000"/>
                  </a:schemeClr>
                </a:solidFill>
              </a:rPr>
              <a:t>гаряча вода</a:t>
            </a:r>
            <a:endParaRPr lang="ru-UA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827383-9FC6-4A8D-87BD-AB3CE750FB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220400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88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0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3491437F-5387-4106-93A6-33005FCE765B}"/>
              </a:ext>
            </a:extLst>
          </p:cNvPr>
          <p:cNvSpPr/>
          <p:nvPr/>
        </p:nvSpPr>
        <p:spPr>
          <a:xfrm>
            <a:off x="195071" y="109728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9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1173B-6522-42ED-9B88-1DBE79F5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959" y="538176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0" descr="https://img-fotki.yandex.ru/get/15531/2449448.22/0_10a7f6_a358bd25_orig">
            <a:extLst>
              <a:ext uri="{FF2B5EF4-FFF2-40B4-BE49-F238E27FC236}">
                <a16:creationId xmlns:a16="http://schemas.microsoft.com/office/drawing/2014/main" id="{E279C169-4FD4-4C41-B327-6AE99EFF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1" r="32519" b="39375"/>
          <a:stretch/>
        </p:blipFill>
        <p:spPr bwMode="auto">
          <a:xfrm>
            <a:off x="2612136" y="2579940"/>
            <a:ext cx="1339158" cy="360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34/2839712.44/0_14c7f1_d7bc1c17_orig">
            <a:extLst>
              <a:ext uri="{FF2B5EF4-FFF2-40B4-BE49-F238E27FC236}">
                <a16:creationId xmlns:a16="http://schemas.microsoft.com/office/drawing/2014/main" id="{C719C234-5B68-4F18-82F6-AF23D236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20" y="2305382"/>
            <a:ext cx="2374488" cy="40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AEF9E0-B27C-4216-9DF3-4CFBD936C3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065123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9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0"/>
            <a:ext cx="12184565" cy="6862187"/>
          </a:xfrm>
          <a:prstGeom prst="rect">
            <a:avLst/>
          </a:prstGeom>
        </p:spPr>
      </p:pic>
      <p:sp>
        <p:nvSpPr>
          <p:cNvPr id="9" name="Облако 8">
            <a:extLst>
              <a:ext uri="{FF2B5EF4-FFF2-40B4-BE49-F238E27FC236}">
                <a16:creationId xmlns:a16="http://schemas.microsoft.com/office/drawing/2014/main" id="{FA10A8B8-F6FD-4134-9560-08101B0DF36D}"/>
              </a:ext>
            </a:extLst>
          </p:cNvPr>
          <p:cNvSpPr/>
          <p:nvPr/>
        </p:nvSpPr>
        <p:spPr>
          <a:xfrm>
            <a:off x="3796001" y="1902778"/>
            <a:ext cx="4728099" cy="316992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endParaRPr lang="ru-UA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2DB4B9D0-A8BD-4CB6-B99D-6BEB4B7C66A8}"/>
              </a:ext>
            </a:extLst>
          </p:cNvPr>
          <p:cNvSpPr/>
          <p:nvPr/>
        </p:nvSpPr>
        <p:spPr>
          <a:xfrm>
            <a:off x="195072" y="3225669"/>
            <a:ext cx="306019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прозоре, безбарвне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37357EA-3BAA-4495-945C-FD989ACB9804}"/>
              </a:ext>
            </a:extLst>
          </p:cNvPr>
          <p:cNvSpPr/>
          <p:nvPr/>
        </p:nvSpPr>
        <p:spPr>
          <a:xfrm>
            <a:off x="4205961" y="5470"/>
            <a:ext cx="4040978" cy="164935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при охолодженні стискається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Облако 14">
            <a:extLst>
              <a:ext uri="{FF2B5EF4-FFF2-40B4-BE49-F238E27FC236}">
                <a16:creationId xmlns:a16="http://schemas.microsoft.com/office/drawing/2014/main" id="{FC175239-5769-467C-9685-50290C089482}"/>
              </a:ext>
            </a:extLst>
          </p:cNvPr>
          <p:cNvSpPr/>
          <p:nvPr/>
        </p:nvSpPr>
        <p:spPr>
          <a:xfrm>
            <a:off x="327846" y="1711347"/>
            <a:ext cx="3241028" cy="134975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не має запаху і смаку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Облако 16">
            <a:extLst>
              <a:ext uri="{FF2B5EF4-FFF2-40B4-BE49-F238E27FC236}">
                <a16:creationId xmlns:a16="http://schemas.microsoft.com/office/drawing/2014/main" id="{C9B267D4-6B1D-496B-8EAC-AFFA086580ED}"/>
              </a:ext>
            </a:extLst>
          </p:cNvPr>
          <p:cNvSpPr/>
          <p:nvPr/>
        </p:nvSpPr>
        <p:spPr>
          <a:xfrm>
            <a:off x="8303774" y="143267"/>
            <a:ext cx="306019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легше за воду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Облако 18">
            <a:extLst>
              <a:ext uri="{FF2B5EF4-FFF2-40B4-BE49-F238E27FC236}">
                <a16:creationId xmlns:a16="http://schemas.microsoft.com/office/drawing/2014/main" id="{844066BF-73BC-4A13-82A4-9B038BDE5300}"/>
              </a:ext>
            </a:extLst>
          </p:cNvPr>
          <p:cNvSpPr/>
          <p:nvPr/>
        </p:nvSpPr>
        <p:spPr>
          <a:xfrm>
            <a:off x="8936736" y="1498139"/>
            <a:ext cx="306019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підтримує горіння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Облако 20">
            <a:extLst>
              <a:ext uri="{FF2B5EF4-FFF2-40B4-BE49-F238E27FC236}">
                <a16:creationId xmlns:a16="http://schemas.microsoft.com/office/drawing/2014/main" id="{3DD7A9B5-3728-46D9-A2AF-77DFC4B8B0BB}"/>
              </a:ext>
            </a:extLst>
          </p:cNvPr>
          <p:cNvSpPr/>
          <p:nvPr/>
        </p:nvSpPr>
        <p:spPr>
          <a:xfrm>
            <a:off x="8997696" y="4357449"/>
            <a:ext cx="306019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пружне,</a:t>
            </a:r>
          </a:p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стискається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Облако 22">
            <a:extLst>
              <a:ext uri="{FF2B5EF4-FFF2-40B4-BE49-F238E27FC236}">
                <a16:creationId xmlns:a16="http://schemas.microsoft.com/office/drawing/2014/main" id="{B3B1FFD3-B5B5-4489-AB0C-7F1C21ECE54D}"/>
              </a:ext>
            </a:extLst>
          </p:cNvPr>
          <p:cNvSpPr/>
          <p:nvPr/>
        </p:nvSpPr>
        <p:spPr>
          <a:xfrm>
            <a:off x="2816728" y="5472831"/>
            <a:ext cx="334332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змінює форму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Облако 24">
            <a:extLst>
              <a:ext uri="{FF2B5EF4-FFF2-40B4-BE49-F238E27FC236}">
                <a16:creationId xmlns:a16="http://schemas.microsoft.com/office/drawing/2014/main" id="{667B8F20-C7F1-4C2E-9331-8562FA12587A}"/>
              </a:ext>
            </a:extLst>
          </p:cNvPr>
          <p:cNvSpPr/>
          <p:nvPr/>
        </p:nvSpPr>
        <p:spPr>
          <a:xfrm>
            <a:off x="638224" y="4590380"/>
            <a:ext cx="306019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рухається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Облако 26">
            <a:extLst>
              <a:ext uri="{FF2B5EF4-FFF2-40B4-BE49-F238E27FC236}">
                <a16:creationId xmlns:a16="http://schemas.microsoft.com/office/drawing/2014/main" id="{17F96C49-5D59-4494-A9EC-AF1899947DA3}"/>
              </a:ext>
            </a:extLst>
          </p:cNvPr>
          <p:cNvSpPr/>
          <p:nvPr/>
        </p:nvSpPr>
        <p:spPr>
          <a:xfrm>
            <a:off x="467141" y="143267"/>
            <a:ext cx="3714435" cy="135487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при нагріванні</a:t>
            </a:r>
          </a:p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розширюється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Облако 28">
            <a:extLst>
              <a:ext uri="{FF2B5EF4-FFF2-40B4-BE49-F238E27FC236}">
                <a16:creationId xmlns:a16="http://schemas.microsoft.com/office/drawing/2014/main" id="{F11D0464-3832-49F3-83CB-C73056D896F3}"/>
              </a:ext>
            </a:extLst>
          </p:cNvPr>
          <p:cNvSpPr/>
          <p:nvPr/>
        </p:nvSpPr>
        <p:spPr>
          <a:xfrm>
            <a:off x="8936736" y="3002577"/>
            <a:ext cx="3060192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має вагу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Облако 30">
            <a:extLst>
              <a:ext uri="{FF2B5EF4-FFF2-40B4-BE49-F238E27FC236}">
                <a16:creationId xmlns:a16="http://schemas.microsoft.com/office/drawing/2014/main" id="{AD0703B8-AB86-42E6-AD40-12C91734B823}"/>
              </a:ext>
            </a:extLst>
          </p:cNvPr>
          <p:cNvSpPr/>
          <p:nvPr/>
        </p:nvSpPr>
        <p:spPr>
          <a:xfrm>
            <a:off x="6298936" y="5454451"/>
            <a:ext cx="3223596" cy="12557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займає весь простір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6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60A810-8EDE-4367-9C02-56A06435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" y="558487"/>
            <a:ext cx="4803722" cy="44700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6B221F89-EDE9-4B58-B2F0-3C590F33BD5A}"/>
              </a:ext>
            </a:extLst>
          </p:cNvPr>
          <p:cNvSpPr/>
          <p:nvPr/>
        </p:nvSpPr>
        <p:spPr>
          <a:xfrm rot="5400000">
            <a:off x="5496932" y="-73836"/>
            <a:ext cx="5741024" cy="7005671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A99483B-FFDF-4CA9-991E-E66FE296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936" y="219456"/>
            <a:ext cx="6882342" cy="6638544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1">
                    <a:lumMod val="50000"/>
                  </a:schemeClr>
                </a:solidFill>
              </a:rPr>
              <a:t>Доброго дня, любі другокласники.</a:t>
            </a:r>
            <a:br>
              <a:rPr lang="uk-UA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1">
                    <a:lumMod val="50000"/>
                  </a:schemeClr>
                </a:solidFill>
              </a:rPr>
              <a:t>В цьому році ми разом провели багато цікавих експериментів.</a:t>
            </a:r>
            <a:br>
              <a:rPr lang="uk-UA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1">
                    <a:lumMod val="50000"/>
                  </a:schemeClr>
                </a:solidFill>
              </a:rPr>
              <a:t>А сьогодні я пропоную вам стати експериментаторами і самостійно дослідити властивості однієї дуже цікавої  речовини.</a:t>
            </a:r>
            <a:br>
              <a:rPr lang="uk-UA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1">
                    <a:lumMod val="50000"/>
                  </a:schemeClr>
                </a:solidFill>
              </a:rPr>
              <a:t>                Бажаю успіхів. </a:t>
            </a:r>
            <a:br>
              <a:rPr lang="uk-UA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1">
                    <a:lumMod val="50000"/>
                  </a:schemeClr>
                </a:solidFill>
              </a:rPr>
              <a:t>       Ваш професор </a:t>
            </a:r>
            <a:r>
              <a:rPr lang="uk-UA" sz="3600" dirty="0" err="1">
                <a:solidFill>
                  <a:schemeClr val="accent1">
                    <a:lumMod val="50000"/>
                  </a:schemeClr>
                </a:solidFill>
              </a:rPr>
              <a:t>Колбочкін</a:t>
            </a:r>
            <a:r>
              <a:rPr lang="uk-UA" sz="3600" dirty="0">
                <a:solidFill>
                  <a:schemeClr val="accent1">
                    <a:lumMod val="50000"/>
                  </a:schemeClr>
                </a:solidFill>
              </a:rPr>
              <a:t>.   </a:t>
            </a:r>
            <a:endParaRPr lang="ru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94A24-5DFE-8D03-8B53-02814DDFD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44384-1B3A-03BF-FC6B-480D1C2F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0"/>
            <a:ext cx="12184565" cy="6862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DD87B-E70C-4638-83A9-4FB62C12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2" y="1903609"/>
            <a:ext cx="4756649" cy="456937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B1EBAEC-D21F-7E95-D279-DC2006AC83C1}"/>
              </a:ext>
            </a:extLst>
          </p:cNvPr>
          <p:cNvSpPr/>
          <p:nvPr/>
        </p:nvSpPr>
        <p:spPr>
          <a:xfrm>
            <a:off x="2090928" y="397002"/>
            <a:ext cx="7449312" cy="10607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Спіймаємо вітерець</a:t>
            </a:r>
            <a:endParaRPr lang="ru-UA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2822866-0219-F7DF-DF50-C922F33C2A27}"/>
              </a:ext>
            </a:extLst>
          </p:cNvPr>
          <p:cNvSpPr/>
          <p:nvPr/>
        </p:nvSpPr>
        <p:spPr>
          <a:xfrm>
            <a:off x="323088" y="2568890"/>
            <a:ext cx="4907280" cy="26249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Зробимо вітрячок за зразком</a:t>
            </a:r>
            <a:endParaRPr lang="ru-UA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966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DF19-BA3D-A7C2-08E7-EBA322CBD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42414-3D3E-9FBC-A551-E52ED879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0"/>
            <a:ext cx="12184565" cy="6862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B253CE-DA16-1C65-2814-88EC4B952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1" y="128337"/>
            <a:ext cx="11841298" cy="65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9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40965"/>
            <a:ext cx="12184565" cy="686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29BE41-BE4B-4DD7-AE38-6DE866A7E722}"/>
              </a:ext>
            </a:extLst>
          </p:cNvPr>
          <p:cNvSpPr txBox="1"/>
          <p:nvPr/>
        </p:nvSpPr>
        <p:spPr>
          <a:xfrm>
            <a:off x="628034" y="371700"/>
            <a:ext cx="7294369" cy="1015663"/>
          </a:xfrm>
          <a:prstGeom prst="rect">
            <a:avLst/>
          </a:prstGeom>
          <a:solidFill>
            <a:schemeClr val="accent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6000" b="1" i="1"/>
              <a:t>Результати роботи</a:t>
            </a:r>
            <a:endParaRPr lang="ru-RU" sz="6000" b="1" i="1" dirty="0"/>
          </a:p>
        </p:txBody>
      </p:sp>
      <p:pic>
        <p:nvPicPr>
          <p:cNvPr id="7" name="Picture 6" descr="https://lessonplans-teachers.com/_ld/0/88689981.jpg">
            <a:extLst>
              <a:ext uri="{FF2B5EF4-FFF2-40B4-BE49-F238E27FC236}">
                <a16:creationId xmlns:a16="http://schemas.microsoft.com/office/drawing/2014/main" id="{81D88CB5-F564-4A73-8FA0-FCB328F93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-250" r="8522" b="3539"/>
          <a:stretch/>
        </p:blipFill>
        <p:spPr bwMode="auto">
          <a:xfrm>
            <a:off x="8978038" y="879531"/>
            <a:ext cx="3140840" cy="593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4A8308-2687-4E5F-892B-129ECE4BA48A}"/>
              </a:ext>
            </a:extLst>
          </p:cNvPr>
          <p:cNvSpPr txBox="1"/>
          <p:nvPr/>
        </p:nvSpPr>
        <p:spPr>
          <a:xfrm>
            <a:off x="1426435" y="1407987"/>
            <a:ext cx="76809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нічого так і не дізнався </a:t>
            </a:r>
          </a:p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повітря.</a:t>
            </a:r>
            <a:endParaRPr lang="uk-UA" sz="3600" dirty="0"/>
          </a:p>
          <a:p>
            <a:r>
              <a:rPr lang="uk-UA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 я дещо знаю про повітря.</a:t>
            </a:r>
            <a:endParaRPr lang="uk-UA" sz="3600" dirty="0"/>
          </a:p>
          <a:p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 я все знаю про повітря!!!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375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7D8A41-F101-4D0F-9F21-7A6140B91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85" y="1681731"/>
            <a:ext cx="4402969" cy="1614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32ACB9-E28C-446F-8DDA-9B46F6DE9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12" y="3222750"/>
            <a:ext cx="4514155" cy="16553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8CB47A-131A-49CE-9ABA-AFF107BB36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1" y="4878100"/>
            <a:ext cx="4514155" cy="1655351"/>
          </a:xfrm>
          <a:prstGeom prst="rect">
            <a:avLst/>
          </a:prstGeom>
        </p:spPr>
      </p:pic>
      <p:sp>
        <p:nvSpPr>
          <p:cNvPr id="12" name="Облако 11">
            <a:extLst>
              <a:ext uri="{FF2B5EF4-FFF2-40B4-BE49-F238E27FC236}">
                <a16:creationId xmlns:a16="http://schemas.microsoft.com/office/drawing/2014/main" id="{30C667B6-9990-42B7-ADA2-A7712199DF5C}"/>
              </a:ext>
            </a:extLst>
          </p:cNvPr>
          <p:cNvSpPr/>
          <p:nvPr/>
        </p:nvSpPr>
        <p:spPr>
          <a:xfrm>
            <a:off x="1950720" y="402336"/>
            <a:ext cx="8168640" cy="124322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accent1">
                    <a:lumMod val="75000"/>
                  </a:schemeClr>
                </a:solidFill>
              </a:rPr>
              <a:t>Оберіть цеглинку</a:t>
            </a:r>
            <a:endParaRPr lang="ru-UA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39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grpSp>
        <p:nvGrpSpPr>
          <p:cNvPr id="4" name="Групувати 1">
            <a:extLst>
              <a:ext uri="{FF2B5EF4-FFF2-40B4-BE49-F238E27FC236}">
                <a16:creationId xmlns:a16="http://schemas.microsoft.com/office/drawing/2014/main" id="{736660F3-230B-47C8-8F1E-A89D1DF761D6}"/>
              </a:ext>
            </a:extLst>
          </p:cNvPr>
          <p:cNvGrpSpPr/>
          <p:nvPr/>
        </p:nvGrpSpPr>
        <p:grpSpPr>
          <a:xfrm>
            <a:off x="216770" y="2618720"/>
            <a:ext cx="11758460" cy="3266128"/>
            <a:chOff x="2233765" y="2416091"/>
            <a:chExt cx="7095632" cy="197094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7B91BFF-3441-40E5-B9A2-DF17D865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685" y="3901258"/>
              <a:ext cx="1324712" cy="48577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336AE71-940C-44A1-A760-A75DEF0E6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635" y="3901258"/>
              <a:ext cx="1324712" cy="48577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BCD8548-2E52-463B-9DF3-52928A89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695" y="3901258"/>
              <a:ext cx="1324712" cy="48577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EAC46F3-0BD3-4A17-878F-1B3D4209A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645" y="3901258"/>
              <a:ext cx="1324712" cy="48577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47F4899-26B8-41B1-9046-FE39DCAE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5" y="3901257"/>
              <a:ext cx="1324712" cy="4857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68932A2-E082-42CD-B12B-A53A31EF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765" y="3901256"/>
              <a:ext cx="1324712" cy="48577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492D9E4-5314-4AA0-A655-9564D72D2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477" y="3596493"/>
              <a:ext cx="1324712" cy="485775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184ACBA-7BDC-4F31-A3ED-1FA3CCCB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009" y="3596493"/>
              <a:ext cx="1324712" cy="48577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54B28D6-D8DE-45E0-9A00-D7A97F77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00" y="3596492"/>
              <a:ext cx="1324712" cy="48577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A3C7AF7-F632-4C24-B495-ED056B3D8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129" y="3602023"/>
              <a:ext cx="1324712" cy="48577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9136288-DF02-4F0C-AD69-16003B194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91" y="3591422"/>
              <a:ext cx="1324712" cy="48577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BC1502-4C39-4A39-BF10-81D4A235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892" y="3291728"/>
              <a:ext cx="1324712" cy="48577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0BD60EA-824C-4191-B3C4-D964B5816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991" y="3283940"/>
              <a:ext cx="1324712" cy="485775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B5DC2E1-B476-41BE-91E7-C4A7B07DF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971" y="3289471"/>
              <a:ext cx="1324712" cy="48577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E2A8F31-CB61-4D9C-9BFA-771ECA74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031" y="3289471"/>
              <a:ext cx="1324712" cy="4857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3FAC9D2-B9B2-470C-802E-13B7349C6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63" y="3003434"/>
              <a:ext cx="1324712" cy="48577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070EC26-B4C2-4E56-8E34-1066D6B7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68" y="3003434"/>
              <a:ext cx="1324712" cy="48577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4F31DDD-703D-40DA-8E8A-887ECA2C9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428" y="3002428"/>
              <a:ext cx="1324712" cy="4857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81AAC02-8853-4C91-A52C-ABC43BC5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895" y="2715447"/>
              <a:ext cx="1324712" cy="4857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A81535B-DD29-42C8-B450-4BFA95D1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392" y="2715385"/>
              <a:ext cx="1324712" cy="485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FE22E01-C372-4791-9898-0F612782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877" y="2416091"/>
              <a:ext cx="1324712" cy="485775"/>
            </a:xfrm>
            <a:prstGeom prst="rect">
              <a:avLst/>
            </a:prstGeom>
          </p:spPr>
        </p:pic>
      </p:grpSp>
      <p:sp>
        <p:nvSpPr>
          <p:cNvPr id="2" name="Облако 1">
            <a:extLst>
              <a:ext uri="{FF2B5EF4-FFF2-40B4-BE49-F238E27FC236}">
                <a16:creationId xmlns:a16="http://schemas.microsoft.com/office/drawing/2014/main" id="{B5B244EB-55A1-49F5-BDE4-99164B94D631}"/>
              </a:ext>
            </a:extLst>
          </p:cNvPr>
          <p:cNvSpPr/>
          <p:nvPr/>
        </p:nvSpPr>
        <p:spPr>
          <a:xfrm>
            <a:off x="1950720" y="402336"/>
            <a:ext cx="8168640" cy="124322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accent1">
                    <a:lumMod val="75000"/>
                  </a:schemeClr>
                </a:solidFill>
              </a:rPr>
              <a:t>Створимо пірамідку нашого настрою</a:t>
            </a:r>
            <a:endParaRPr lang="ru-UA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9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84254-5577-41E4-A905-EA36F3BD09B5}"/>
              </a:ext>
            </a:extLst>
          </p:cNvPr>
          <p:cNvSpPr txBox="1"/>
          <p:nvPr/>
        </p:nvSpPr>
        <p:spPr>
          <a:xfrm>
            <a:off x="521208" y="279333"/>
            <a:ext cx="8458200" cy="258532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Куди ступиш — всюди маєш, хоч не бачиш, а вживаєш 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045DD-AF17-4FFC-8D25-81BD3748F56D}"/>
              </a:ext>
            </a:extLst>
          </p:cNvPr>
          <p:cNvSpPr txBox="1"/>
          <p:nvPr/>
        </p:nvSpPr>
        <p:spPr>
          <a:xfrm>
            <a:off x="3447288" y="3099408"/>
            <a:ext cx="8305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оно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таке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велике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що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займає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цілий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світ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воно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таке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маленьке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що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в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найменшу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щілину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зайде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endParaRPr lang="uk-UA" sz="36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21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6099CD8-09D4-4D44-A7F3-367C6106E8DF}"/>
              </a:ext>
            </a:extLst>
          </p:cNvPr>
          <p:cNvSpPr/>
          <p:nvPr/>
        </p:nvSpPr>
        <p:spPr>
          <a:xfrm>
            <a:off x="341376" y="1060705"/>
            <a:ext cx="11753088" cy="165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200" b="1" dirty="0">
                <a:solidFill>
                  <a:srgbClr val="002060"/>
                </a:solidFill>
              </a:rPr>
              <a:t>ПОРА  – РА + ВІТЕР -ЕР + РЯ=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C6777627-8E64-476A-8C7F-FD1262F0C891}"/>
              </a:ext>
            </a:extLst>
          </p:cNvPr>
          <p:cNvSpPr/>
          <p:nvPr/>
        </p:nvSpPr>
        <p:spPr>
          <a:xfrm>
            <a:off x="1316736" y="3622549"/>
            <a:ext cx="9558528" cy="2331719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rgbClr val="C00000"/>
                </a:solidFill>
              </a:rPr>
              <a:t>ПОВІТРЯ</a:t>
            </a:r>
            <a:endParaRPr lang="ru-RU" sz="9600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BDDE8EE-92E6-433A-B565-721468D6AF9A}"/>
              </a:ext>
            </a:extLst>
          </p:cNvPr>
          <p:cNvCxnSpPr/>
          <p:nvPr/>
        </p:nvCxnSpPr>
        <p:spPr>
          <a:xfrm>
            <a:off x="1658112" y="1536192"/>
            <a:ext cx="1036320" cy="6949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2EF4997-5C56-4175-AC40-51FB180EDF40}"/>
              </a:ext>
            </a:extLst>
          </p:cNvPr>
          <p:cNvCxnSpPr/>
          <p:nvPr/>
        </p:nvCxnSpPr>
        <p:spPr>
          <a:xfrm>
            <a:off x="6675120" y="1536192"/>
            <a:ext cx="1036320" cy="6949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A7840B9-B371-437A-AABE-F32C5D03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71" y="0"/>
            <a:ext cx="7793736" cy="4376927"/>
          </a:xfrm>
        </p:spPr>
        <p:txBody>
          <a:bodyPr>
            <a:noAutofit/>
          </a:bodyPr>
          <a:lstStyle/>
          <a:p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ПОВІТРЯ </a:t>
            </a:r>
            <a:b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 ЙОГО ВЛАСТИВОСТІ</a:t>
            </a:r>
            <a:endParaRPr lang="ru-UA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6850B3-D434-46FB-8657-11E7CF35B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5" y="3970405"/>
            <a:ext cx="2643108" cy="2887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F511B9-0A81-4D57-BB68-F257CD02E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7898315" y="169735"/>
            <a:ext cx="4286250" cy="3134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23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40965"/>
            <a:ext cx="12184565" cy="686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29BE41-BE4B-4DD7-AE38-6DE866A7E722}"/>
              </a:ext>
            </a:extLst>
          </p:cNvPr>
          <p:cNvSpPr txBox="1"/>
          <p:nvPr/>
        </p:nvSpPr>
        <p:spPr>
          <a:xfrm>
            <a:off x="628034" y="371700"/>
            <a:ext cx="6010363" cy="1015663"/>
          </a:xfrm>
          <a:prstGeom prst="rect">
            <a:avLst/>
          </a:prstGeom>
          <a:solidFill>
            <a:schemeClr val="accent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6000" b="1" i="1" dirty="0"/>
              <a:t>ПРОГНОЗУВАННЯ</a:t>
            </a:r>
            <a:endParaRPr lang="ru-RU" sz="6000" b="1" i="1" dirty="0"/>
          </a:p>
        </p:txBody>
      </p:sp>
      <p:pic>
        <p:nvPicPr>
          <p:cNvPr id="7" name="Picture 6" descr="https://lessonplans-teachers.com/_ld/0/88689981.jpg">
            <a:extLst>
              <a:ext uri="{FF2B5EF4-FFF2-40B4-BE49-F238E27FC236}">
                <a16:creationId xmlns:a16="http://schemas.microsoft.com/office/drawing/2014/main" id="{81D88CB5-F564-4A73-8FA0-FCB328F93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-250" r="8522" b="3539"/>
          <a:stretch/>
        </p:blipFill>
        <p:spPr bwMode="auto">
          <a:xfrm>
            <a:off x="8978038" y="879531"/>
            <a:ext cx="3140840" cy="593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4A8308-2687-4E5F-892B-129ECE4BA48A}"/>
              </a:ext>
            </a:extLst>
          </p:cNvPr>
          <p:cNvSpPr txBox="1"/>
          <p:nvPr/>
        </p:nvSpPr>
        <p:spPr>
          <a:xfrm>
            <a:off x="268194" y="1887140"/>
            <a:ext cx="92219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нічого не знаю про повітря.</a:t>
            </a:r>
          </a:p>
          <a:p>
            <a:endParaRPr lang="uk-UA" sz="3600" dirty="0"/>
          </a:p>
          <a:p>
            <a:r>
              <a:rPr lang="uk-UA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дещо знаю про повітря.</a:t>
            </a:r>
          </a:p>
          <a:p>
            <a:endParaRPr lang="uk-UA" sz="3600" dirty="0"/>
          </a:p>
          <a:p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все знаю про повітря!!!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67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E81123-232B-4EB6-A09F-1E0BE0C4F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19" y="0"/>
            <a:ext cx="7375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68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9" name="Облако 8">
            <a:extLst>
              <a:ext uri="{FF2B5EF4-FFF2-40B4-BE49-F238E27FC236}">
                <a16:creationId xmlns:a16="http://schemas.microsoft.com/office/drawing/2014/main" id="{511D3FAB-799A-4038-90EB-EC816929920B}"/>
              </a:ext>
            </a:extLst>
          </p:cNvPr>
          <p:cNvSpPr/>
          <p:nvPr/>
        </p:nvSpPr>
        <p:spPr>
          <a:xfrm>
            <a:off x="0" y="602172"/>
            <a:ext cx="12033504" cy="364998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ДОСЛІДЖЕННЯ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5135EF-64AF-431B-9428-8698614E7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76" y="3268994"/>
            <a:ext cx="4651248" cy="33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2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25A6-0F19-4845-AEFD-F26FD8E2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" y="-4187"/>
            <a:ext cx="12184565" cy="6862187"/>
          </a:xfrm>
          <a:prstGeom prst="rect">
            <a:avLst/>
          </a:prstGeom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id="{0EB8F46C-5D17-4EB6-9FE0-9793526E01A4}"/>
              </a:ext>
            </a:extLst>
          </p:cNvPr>
          <p:cNvSpPr/>
          <p:nvPr/>
        </p:nvSpPr>
        <p:spPr>
          <a:xfrm>
            <a:off x="0" y="0"/>
            <a:ext cx="7722293" cy="17386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 1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B531C-3BEF-4665-B9B6-47EC5D14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124" y="461200"/>
            <a:ext cx="2286000" cy="228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B5772D3-97B5-4AF0-9AE7-975FF934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395" y="4110800"/>
            <a:ext cx="2581645" cy="213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0B45C6B-8BB5-4E3C-9291-3799A5EE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14946" y="2629361"/>
            <a:ext cx="1292400" cy="223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D4F137D-11E7-4915-9AB5-70419942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6" y="2300177"/>
            <a:ext cx="1134041" cy="34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05698B-C83B-40A3-B4E9-CEE2B3F936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/>
          <a:stretch/>
        </p:blipFill>
        <p:spPr>
          <a:xfrm>
            <a:off x="5853362" y="3716701"/>
            <a:ext cx="1831294" cy="25246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3FF572-E702-4C1F-A60C-55B999B94E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12223" b="14150"/>
          <a:stretch/>
        </p:blipFill>
        <p:spPr>
          <a:xfrm>
            <a:off x="9065123" y="120251"/>
            <a:ext cx="2286001" cy="2967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1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211</Words>
  <Application>Microsoft Office PowerPoint</Application>
  <PresentationFormat>Широкоэкранный</PresentationFormat>
  <Paragraphs>50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Segoe Print</vt:lpstr>
      <vt:lpstr>Тема Office</vt:lpstr>
      <vt:lpstr>Я досліджую та експериментую</vt:lpstr>
      <vt:lpstr>Доброго дня, любі другокласники. В цьому році ми разом провели багато цікавих експериментів. А сьогодні я пропоную вам стати експериментаторами і самостійно дослідити властивості однієї дуже цікавої  речовини.                 Бажаю успіхів.         Ваш професор Колбочкін.   </vt:lpstr>
      <vt:lpstr>Презентация PowerPoint</vt:lpstr>
      <vt:lpstr>Презентация PowerPoint</vt:lpstr>
      <vt:lpstr>ПОВІТРЯ  ТА ЙОГО ВЛАСТИВОСТІ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досліджую та експериментую</dc:title>
  <dc:creator>Администратор</dc:creator>
  <cp:lastModifiedBy>Администратор</cp:lastModifiedBy>
  <cp:revision>46</cp:revision>
  <dcterms:created xsi:type="dcterms:W3CDTF">2020-10-22T13:33:10Z</dcterms:created>
  <dcterms:modified xsi:type="dcterms:W3CDTF">2024-02-04T14:38:19Z</dcterms:modified>
</cp:coreProperties>
</file>