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3" r:id="rId1"/>
  </p:sldMasterIdLst>
  <p:notesMasterIdLst>
    <p:notesMasterId r:id="rId14"/>
  </p:notesMasterIdLst>
  <p:sldIdLst>
    <p:sldId id="257" r:id="rId2"/>
    <p:sldId id="258" r:id="rId3"/>
    <p:sldId id="259" r:id="rId4"/>
    <p:sldId id="266" r:id="rId5"/>
    <p:sldId id="267" r:id="rId6"/>
    <p:sldId id="260" r:id="rId7"/>
    <p:sldId id="261" r:id="rId8"/>
    <p:sldId id="262" r:id="rId9"/>
    <p:sldId id="269" r:id="rId10"/>
    <p:sldId id="263" r:id="rId11"/>
    <p:sldId id="264" r:id="rId12"/>
    <p:sldId id="270" r:id="rId13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13606-065E-4627-AFDB-CB9321F3ECFA}" type="datetimeFigureOut">
              <a:rPr lang="ru-RU" smtClean="0"/>
              <a:pPr/>
              <a:t>11.02.2024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6D07E-4545-4BAD-AAFB-73FAF81643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C6F4483-6427-4AC6-B5CC-381005A8C8F3}" type="slidenum">
              <a:rPr lang="ru-RU"/>
              <a:pPr/>
              <a:t>1</a:t>
            </a:fld>
            <a:endParaRPr lang="ru-RU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DFE1-FFB8-4694-9D6F-4F13660B561F}" type="datetimeFigureOut">
              <a:rPr lang="ru-RU" smtClean="0"/>
              <a:pPr/>
              <a:t>11.02.2024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D9D6C-5914-4668-8A15-2D58D1D6A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DFE1-FFB8-4694-9D6F-4F13660B561F}" type="datetimeFigureOut">
              <a:rPr lang="ru-RU" smtClean="0"/>
              <a:pPr/>
              <a:t>11.02.2024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9D6C-5914-4668-8A15-2D58D1D6A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DFE1-FFB8-4694-9D6F-4F13660B561F}" type="datetimeFigureOut">
              <a:rPr lang="ru-RU" smtClean="0"/>
              <a:pPr/>
              <a:t>11.02.2024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9D6C-5914-4668-8A15-2D58D1D6A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1.7.12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>
          <a:xfrm>
            <a:off x="6553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fld id="{5F705A61-0DB7-4C53-8BA3-855EB94752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DFE1-FFB8-4694-9D6F-4F13660B561F}" type="datetimeFigureOut">
              <a:rPr lang="ru-RU" smtClean="0"/>
              <a:pPr/>
              <a:t>11.02.2024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B3D9D6C-5914-4668-8A15-2D58D1D6A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DFE1-FFB8-4694-9D6F-4F13660B561F}" type="datetimeFigureOut">
              <a:rPr lang="ru-RU" smtClean="0"/>
              <a:pPr/>
              <a:t>11.02.2024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9D6C-5914-4668-8A15-2D58D1D6A3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DFE1-FFB8-4694-9D6F-4F13660B561F}" type="datetimeFigureOut">
              <a:rPr lang="ru-RU" smtClean="0"/>
              <a:pPr/>
              <a:t>11.02.2024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9D6C-5914-4668-8A15-2D58D1D6A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DFE1-FFB8-4694-9D6F-4F13660B561F}" type="datetimeFigureOut">
              <a:rPr lang="ru-RU" smtClean="0"/>
              <a:pPr/>
              <a:t>11.02.2024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B3D9D6C-5914-4668-8A15-2D58D1D6A3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DFE1-FFB8-4694-9D6F-4F13660B561F}" type="datetimeFigureOut">
              <a:rPr lang="ru-RU" smtClean="0"/>
              <a:pPr/>
              <a:t>11.02.2024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9D6C-5914-4668-8A15-2D58D1D6A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DFE1-FFB8-4694-9D6F-4F13660B561F}" type="datetimeFigureOut">
              <a:rPr lang="ru-RU" smtClean="0"/>
              <a:pPr/>
              <a:t>11.02.2024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9D6C-5914-4668-8A15-2D58D1D6A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DFE1-FFB8-4694-9D6F-4F13660B561F}" type="datetimeFigureOut">
              <a:rPr lang="ru-RU" smtClean="0"/>
              <a:pPr/>
              <a:t>11.02.2024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9D6C-5914-4668-8A15-2D58D1D6A3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2DFE1-FFB8-4694-9D6F-4F13660B561F}" type="datetimeFigureOut">
              <a:rPr lang="ru-RU" smtClean="0"/>
              <a:pPr/>
              <a:t>11.02.2024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D9D6C-5914-4668-8A15-2D58D1D6A3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3D2DFE1-FFB8-4694-9D6F-4F13660B561F}" type="datetimeFigureOut">
              <a:rPr lang="ru-RU" smtClean="0"/>
              <a:pPr/>
              <a:t>11.02.2024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B3D9D6C-5914-4668-8A15-2D58D1D6A31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http://www.zaitseva-irina.ru/archiv/snap/snap0051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7772400" cy="2736850"/>
          </a:xfrm>
          <a:ln/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uk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Використання теореми Піфагора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uk" dirty="0">
                <a:solidFill>
                  <a:srgbClr val="FF0000"/>
                </a:solidFill>
                <a:latin typeface="Calibri" charset="0"/>
              </a:rPr>
              <a:t> </a:t>
            </a:r>
            <a:r>
              <a:rPr lang="uk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СШ № 159 з поглибленним вивченням англійської мови м. Києва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uk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Вчитель Шитикова Я.М.</a:t>
            </a:r>
          </a:p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uk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Київ 2024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" b="1" dirty="0">
                <a:solidFill>
                  <a:schemeClr val="tx1"/>
                </a:solidFill>
                <a:latin typeface="Monotype Corsiva" pitchFamily="66" charset="0"/>
              </a:rPr>
              <a:t>Завдання індійського математика XII століття </a:t>
            </a:r>
            <a:r>
              <a:rPr lang="uk" b="1" dirty="0" err="1">
                <a:solidFill>
                  <a:schemeClr val="tx1"/>
                </a:solidFill>
                <a:latin typeface="Monotype Corsiva" pitchFamily="66" charset="0"/>
              </a:rPr>
              <a:t>Бхаскари</a:t>
            </a:r>
            <a:endParaRPr lang="ru-RU" dirty="0"/>
          </a:p>
        </p:txBody>
      </p:sp>
      <p:pic>
        <p:nvPicPr>
          <p:cNvPr id="3" name="Picture 7" descr="Тополь у реки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>
          <a:xfrm>
            <a:off x="250825" y="1916113"/>
            <a:ext cx="2667000" cy="3816350"/>
          </a:xfrm>
          <a:prstGeom prst="rect">
            <a:avLst/>
          </a:prstGeom>
          <a:noFill/>
          <a:ln/>
        </p:spPr>
      </p:pic>
      <p:sp>
        <p:nvSpPr>
          <p:cNvPr id="4" name="Прямоугольник 3"/>
          <p:cNvSpPr/>
          <p:nvPr/>
        </p:nvSpPr>
        <p:spPr>
          <a:xfrm>
            <a:off x="3779912" y="1772816"/>
            <a:ext cx="45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" sz="2400" b="1" dirty="0">
                <a:latin typeface="Monotype Corsiva" pitchFamily="66" charset="0"/>
              </a:rPr>
              <a:t>На березі річки росла тополя самотня. </a:t>
            </a:r>
            <a:br>
              <a:rPr lang="ru-RU" sz="2400" b="1" dirty="0">
                <a:latin typeface="Monotype Corsiva" pitchFamily="66" charset="0"/>
              </a:rPr>
            </a:br>
            <a:r>
              <a:rPr lang="uk" sz="2400" b="1" dirty="0">
                <a:latin typeface="Monotype Corsiva" pitchFamily="66" charset="0"/>
              </a:rPr>
              <a:t>Раптом вітру порив його ствол надламав. </a:t>
            </a:r>
            <a:br>
              <a:rPr lang="ru-RU" sz="2400" b="1" dirty="0">
                <a:latin typeface="Monotype Corsiva" pitchFamily="66" charset="0"/>
              </a:rPr>
            </a:br>
            <a:r>
              <a:rPr lang="uk" sz="2400" b="1" dirty="0">
                <a:latin typeface="Monotype Corsiva" pitchFamily="66" charset="0"/>
              </a:rPr>
              <a:t>Бідолашна тополя впала. І кут прямий </a:t>
            </a:r>
            <a:br>
              <a:rPr lang="ru-RU" sz="2400" b="1" dirty="0">
                <a:latin typeface="Monotype Corsiva" pitchFamily="66" charset="0"/>
              </a:rPr>
            </a:br>
            <a:r>
              <a:rPr lang="uk" sz="2400" b="1" dirty="0">
                <a:latin typeface="Monotype Corsiva" pitchFamily="66" charset="0"/>
              </a:rPr>
              <a:t>З течією річки його ствол становив. </a:t>
            </a:r>
            <a:br>
              <a:rPr lang="ru-RU" sz="2400" b="1" dirty="0">
                <a:latin typeface="Monotype Corsiva" pitchFamily="66" charset="0"/>
              </a:rPr>
            </a:br>
            <a:r>
              <a:rPr lang="uk" sz="2400" b="1" dirty="0">
                <a:latin typeface="Monotype Corsiva" pitchFamily="66" charset="0"/>
              </a:rPr>
              <a:t>Запам'ятай тепер, що в цьому місці річка </a:t>
            </a:r>
            <a:br>
              <a:rPr lang="ru-RU" sz="2400" b="1" dirty="0">
                <a:latin typeface="Monotype Corsiva" pitchFamily="66" charset="0"/>
              </a:rPr>
            </a:br>
            <a:r>
              <a:rPr lang="uk" sz="2400" b="1" dirty="0">
                <a:latin typeface="Monotype Corsiva" pitchFamily="66" charset="0"/>
              </a:rPr>
              <a:t>В чотири лише фути була широка. </a:t>
            </a:r>
            <a:br>
              <a:rPr lang="ru-RU" sz="2400" b="1" dirty="0">
                <a:latin typeface="Monotype Corsiva" pitchFamily="66" charset="0"/>
              </a:rPr>
            </a:br>
            <a:r>
              <a:rPr lang="uk" sz="2400" b="1" dirty="0">
                <a:latin typeface="Monotype Corsiva" pitchFamily="66" charset="0"/>
              </a:rPr>
              <a:t>Верхівка схилилася біля краю річки. </a:t>
            </a:r>
            <a:br>
              <a:rPr lang="ru-RU" sz="2400" b="1" dirty="0">
                <a:latin typeface="Monotype Corsiva" pitchFamily="66" charset="0"/>
              </a:rPr>
            </a:br>
            <a:r>
              <a:rPr lang="uk" sz="2400" b="1" dirty="0">
                <a:latin typeface="Monotype Corsiva" pitchFamily="66" charset="0"/>
              </a:rPr>
              <a:t>Залишилося три фути всього від стовбура, </a:t>
            </a:r>
            <a:br>
              <a:rPr lang="ru-RU" sz="2400" b="1" dirty="0">
                <a:latin typeface="Monotype Corsiva" pitchFamily="66" charset="0"/>
              </a:rPr>
            </a:br>
            <a:r>
              <a:rPr lang="uk" sz="2400" b="1" dirty="0">
                <a:latin typeface="Monotype Corsiva" pitchFamily="66" charset="0"/>
              </a:rPr>
              <a:t>Прошу тебе, скоро тепер мені скажи: </a:t>
            </a:r>
            <a:br>
              <a:rPr lang="ru-RU" sz="2400" b="1" dirty="0">
                <a:latin typeface="Monotype Corsiva" pitchFamily="66" charset="0"/>
              </a:rPr>
            </a:br>
            <a:r>
              <a:rPr lang="uk" sz="2400" b="1" dirty="0">
                <a:latin typeface="Monotype Corsiva" pitchFamily="66" charset="0"/>
              </a:rPr>
              <a:t>У тополі як велика висота?</a:t>
            </a:r>
            <a:endParaRPr lang="ru-RU" sz="2400" b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" b="1" dirty="0">
                <a:latin typeface="Monotype Corsiva" pitchFamily="66" charset="0"/>
              </a:rPr>
              <a:t>У стародавніх індусів був звичай пропонувати завдання у віршах </a:t>
            </a:r>
            <a:r>
              <a:rPr lang="uk" b="1" dirty="0"/>
              <a:t>:</a:t>
            </a:r>
            <a:r>
              <a:rPr lang="uk" dirty="0"/>
              <a:t> </a:t>
            </a:r>
            <a:endParaRPr lang="ru-RU" dirty="0"/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060848"/>
            <a:ext cx="2951162" cy="28194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635896" y="1340768"/>
            <a:ext cx="493204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" sz="2800" b="1" dirty="0"/>
              <a:t>Над озером тихим, з півфута розміром,</a:t>
            </a:r>
          </a:p>
          <a:p>
            <a:r>
              <a:rPr lang="uk" sz="2800" b="1" dirty="0"/>
              <a:t>Височив лотоса колір.</a:t>
            </a:r>
          </a:p>
          <a:p>
            <a:r>
              <a:rPr lang="uk" sz="2800" b="1" dirty="0"/>
              <a:t>Він зростав самотньо.</a:t>
            </a:r>
          </a:p>
          <a:p>
            <a:r>
              <a:rPr lang="uk" sz="2800" b="1" dirty="0"/>
              <a:t>І вітер поривом відніс його убік. Немає більше квітки над водою.</a:t>
            </a:r>
          </a:p>
          <a:p>
            <a:r>
              <a:rPr lang="uk" sz="2800" b="1" dirty="0"/>
              <a:t>Знайшов же рибалка його навесні</a:t>
            </a:r>
          </a:p>
          <a:p>
            <a:r>
              <a:rPr lang="uk" sz="2800" b="1" dirty="0"/>
              <a:t>За два фути від місця, де ріс.</a:t>
            </a:r>
          </a:p>
          <a:p>
            <a:r>
              <a:rPr lang="uk" sz="2800" b="1" dirty="0"/>
              <a:t>Отже, запропоную я запитання: Яка озера вода глибока?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" dirty="0">
                <a:solidFill>
                  <a:srgbClr val="002060"/>
                </a:solidFill>
              </a:rPr>
              <a:t>Домашнє завдання: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586325-9714-76A5-182D-1E16FB6D6D60}"/>
              </a:ext>
            </a:extLst>
          </p:cNvPr>
          <p:cNvSpPr txBox="1"/>
          <p:nvPr/>
        </p:nvSpPr>
        <p:spPr>
          <a:xfrm>
            <a:off x="301752" y="1916832"/>
            <a:ext cx="8230688" cy="2080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Підготуватися до контрольної роботи: вирішити по збірнику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«Сходинки») </a:t>
            </a:r>
            <a:r>
              <a:rPr lang="uk-UA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</a:t>
            </a:r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104 </a:t>
            </a:r>
            <a:r>
              <a:rPr lang="uk-UA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</a:t>
            </a:r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№1-3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uk-UA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3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UA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980728"/>
            <a:ext cx="338437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uk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уроку:</a:t>
            </a: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2636912"/>
            <a:ext cx="66967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uk" sz="4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Закріпити вміння застосовувати теорему Піфагора для розвʼязування задач. 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</a:tabLst>
            </a:pPr>
            <a:r>
              <a:rPr lang="uk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Закінчіть РЕЧЕННЯ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305342"/>
            <a:ext cx="80648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1313">
              <a:buSzPct val="45000"/>
              <a:buFont typeface="Times New Roman" pitchFamily="16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uk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Сторона прямокутного трикутника, що прилягає до прямого кута, називається...</a:t>
            </a:r>
          </a:p>
          <a:p>
            <a:pPr marL="342900" indent="-341313">
              <a:buSzPct val="45000"/>
              <a:buFont typeface="Times New Roman" pitchFamily="16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uk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Один із кутів прямокутного трикутника, що є прилеглим до гіпотенузи, дорівнює 30. Чому дорівнює другий кут, прилеглий до гіпотенузи?</a:t>
            </a:r>
          </a:p>
          <a:p>
            <a:pPr marL="342900" indent="-341313">
              <a:buSzPct val="45000"/>
              <a:buFont typeface="Times New Roman" pitchFamily="16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uk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 трикутнику АВС кут А – прямий. Значить ВС - ...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1313">
              <a:buSzPct val="45000"/>
              <a:buFont typeface="Times New Roman" pitchFamily="16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uk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Квадрат гіпотенузи у прямокутному трикутнику дорівнює …</a:t>
            </a:r>
          </a:p>
          <a:p>
            <a:pPr marL="342900" indent="-341313">
              <a:buSzPct val="45000"/>
              <a:buFont typeface="Times New Roman" pitchFamily="16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uk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Чим більша похила, тим більше її…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" sz="2700" dirty="0">
                <a:solidFill>
                  <a:schemeClr val="tx1"/>
                </a:solidFill>
              </a:rPr>
              <a:t>Знайдіть відповідність між багатокутниками та формулами для знаходження їх площ:</a:t>
            </a:r>
            <a:br>
              <a:rPr lang="ru-RU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215831"/>
              </p:ext>
            </p:extLst>
          </p:nvPr>
        </p:nvGraphicFramePr>
        <p:xfrm>
          <a:off x="1259632" y="1484784"/>
          <a:ext cx="6077585" cy="2691892"/>
        </p:xfrm>
        <a:graphic>
          <a:graphicData uri="http://schemas.openxmlformats.org/drawingml/2006/table">
            <a:tbl>
              <a:tblPr/>
              <a:tblGrid>
                <a:gridCol w="303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" sz="2800" dirty="0">
                          <a:latin typeface="Times New Roman"/>
                          <a:ea typeface="Calibri"/>
                          <a:cs typeface="Times New Roman"/>
                        </a:rPr>
                        <a:t>1. Прямокутник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" sz="2800" dirty="0">
                          <a:latin typeface="Times New Roman"/>
                          <a:ea typeface="Calibri"/>
                          <a:cs typeface="Times New Roman"/>
                        </a:rPr>
                        <a:t>А. S = </a:t>
                      </a:r>
                      <a:r>
                        <a:rPr lang="uk" sz="2800" dirty="0">
                          <a:latin typeface="Times New Roman"/>
                          <a:ea typeface="Times New Roman"/>
                          <a:cs typeface="Times New Roman"/>
                        </a:rPr>
                        <a:t>½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" sz="2800" dirty="0">
                          <a:latin typeface="Times New Roman"/>
                          <a:ea typeface="Calibri"/>
                          <a:cs typeface="Times New Roman"/>
                        </a:rPr>
                        <a:t>2.Ромб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" sz="2800" dirty="0">
                          <a:latin typeface="Times New Roman"/>
                          <a:ea typeface="Calibri"/>
                          <a:cs typeface="Times New Roman"/>
                        </a:rPr>
                        <a:t>Б. S = a · b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" sz="2800" dirty="0">
                          <a:latin typeface="Times New Roman"/>
                          <a:ea typeface="Calibri"/>
                          <a:cs typeface="Times New Roman"/>
                        </a:rPr>
                        <a:t>3.Паралелограм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" sz="2800" dirty="0">
                          <a:latin typeface="Times New Roman"/>
                          <a:ea typeface="Calibri"/>
                          <a:cs typeface="Times New Roman"/>
                        </a:rPr>
                        <a:t>Ст. S = ½(a + b)·h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" sz="2800" dirty="0">
                          <a:latin typeface="Times New Roman"/>
                          <a:ea typeface="Calibri"/>
                          <a:cs typeface="Times New Roman"/>
                        </a:rPr>
                        <a:t>4. Прямокутний трикутник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" sz="2800" dirty="0">
                          <a:latin typeface="Times New Roman"/>
                          <a:ea typeface="Calibri"/>
                          <a:cs typeface="Times New Roman"/>
                        </a:rPr>
                        <a:t>Г. S = </a:t>
                      </a:r>
                      <a:r>
                        <a:rPr lang="uk" sz="2800" dirty="0" err="1">
                          <a:latin typeface="Times New Roman"/>
                          <a:ea typeface="Calibri"/>
                          <a:cs typeface="Times New Roman"/>
                        </a:rPr>
                        <a:t>a · h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uk" sz="2800" dirty="0">
                          <a:latin typeface="Times New Roman"/>
                          <a:ea typeface="Calibri"/>
                          <a:cs typeface="Times New Roman"/>
                        </a:rPr>
                        <a:t>5.Трапеція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" sz="2800" dirty="0">
                          <a:latin typeface="Times New Roman"/>
                          <a:ea typeface="Calibri"/>
                          <a:cs typeface="Times New Roman"/>
                        </a:rPr>
                        <a:t>Д. S = ½ a · b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1556792"/>
            <a:ext cx="648072" cy="3821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764704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uk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ВІДПОВІДЬ:</a:t>
            </a:r>
            <a:endParaRPr lang="ru-RU" sz="3200" dirty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</a:t>
            </a:r>
            <a:r>
              <a:rPr lang="uk" sz="3200" dirty="0"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lang="uk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</a:t>
            </a:r>
            <a:endParaRPr lang="ru-RU" sz="3200" dirty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uk" sz="3200" dirty="0"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lang="uk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endParaRPr lang="ru-RU" sz="3200" dirty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</a:t>
            </a:r>
            <a:r>
              <a:rPr lang="uk" sz="3200" dirty="0"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lang="uk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</a:t>
            </a:r>
            <a:endParaRPr lang="ru-RU" sz="3200" dirty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</a:t>
            </a:r>
            <a:r>
              <a:rPr lang="uk" sz="3200" dirty="0"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lang="uk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</a:t>
            </a:r>
            <a:endParaRPr lang="ru-RU" sz="3200" dirty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uk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</a:t>
            </a:r>
            <a:r>
              <a:rPr lang="uk" sz="3200" dirty="0">
                <a:latin typeface="Calibri"/>
                <a:ea typeface="Calibri" pitchFamily="34" charset="0"/>
                <a:cs typeface="Times New Roman" pitchFamily="18" charset="0"/>
              </a:rPr>
              <a:t>– </a:t>
            </a:r>
            <a:r>
              <a:rPr lang="uk" sz="32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</a:t>
            </a:r>
            <a:endParaRPr lang="ru-RU" sz="3200" dirty="0"/>
          </a:p>
        </p:txBody>
      </p:sp>
      <p:pic>
        <p:nvPicPr>
          <p:cNvPr id="26627" name="Picture 3" descr="https://pravorub.ru/upload/content/2011/08/29/file_33c6261264a903395865928ed517592f_matemat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836712"/>
            <a:ext cx="4464496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>
            <a:normAutofit fontScale="90000"/>
          </a:bodyPr>
          <a:lstStyle/>
          <a:p>
            <a:pPr algn="ctr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uk" sz="4000" b="1" dirty="0">
                <a:solidFill>
                  <a:srgbClr val="002060"/>
                </a:solidFill>
                <a:latin typeface="Times New Roman" pitchFamily="16" charset="0"/>
              </a:rPr>
              <a:t>Знайти невідому сторону трикутника</a:t>
            </a: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403648" y="2564904"/>
            <a:ext cx="4321175" cy="2663825"/>
          </a:xfrm>
          <a:prstGeom prst="rtTriangle">
            <a:avLst/>
          </a:prstGeom>
          <a:solidFill>
            <a:srgbClr val="C0504D"/>
          </a:solidFill>
          <a:ln w="25560">
            <a:solidFill>
              <a:srgbClr val="8E3B3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5795963" y="2420938"/>
            <a:ext cx="2160587" cy="1584325"/>
          </a:xfrm>
          <a:prstGeom prst="rtTriangle">
            <a:avLst/>
          </a:prstGeom>
          <a:solidFill>
            <a:srgbClr val="9BBB59"/>
          </a:solidFill>
          <a:ln w="25560">
            <a:solidFill>
              <a:srgbClr val="728A4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71550" y="3716338"/>
            <a:ext cx="360363" cy="522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r>
              <a:rPr lang="uk" sz="2800" b="1" dirty="0">
                <a:solidFill>
                  <a:srgbClr val="002060"/>
                </a:solidFill>
                <a:latin typeface="Calibri" charset="0"/>
              </a:rPr>
              <a:t>5</a:t>
            </a: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5435600" y="3068638"/>
            <a:ext cx="287338" cy="522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r>
              <a:rPr lang="uk" sz="2800" b="1" dirty="0" err="1">
                <a:solidFill>
                  <a:srgbClr val="002060"/>
                </a:solidFill>
                <a:latin typeface="Calibri" charset="0"/>
              </a:rPr>
              <a:t>х</a:t>
            </a:r>
            <a:endParaRPr lang="ru-RU" sz="2800" b="1" dirty="0">
              <a:solidFill>
                <a:srgbClr val="002060"/>
              </a:solidFill>
              <a:latin typeface="Calibri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347864" y="3140968"/>
            <a:ext cx="287338" cy="522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r>
              <a:rPr lang="uk" sz="2800" b="1" dirty="0" err="1">
                <a:solidFill>
                  <a:srgbClr val="002060"/>
                </a:solidFill>
                <a:latin typeface="Calibri" charset="0"/>
              </a:rPr>
              <a:t>х</a:t>
            </a:r>
            <a:endParaRPr lang="ru-RU" sz="2800" b="1" dirty="0">
              <a:solidFill>
                <a:srgbClr val="002060"/>
              </a:solidFill>
              <a:latin typeface="Calibri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916238" y="5445125"/>
            <a:ext cx="935037" cy="522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tabLst>
                <a:tab pos="723900" algn="l"/>
              </a:tabLst>
            </a:pPr>
            <a:r>
              <a:rPr lang="uk" sz="2800" b="1" dirty="0">
                <a:solidFill>
                  <a:srgbClr val="002060"/>
                </a:solidFill>
                <a:latin typeface="Calibri" charset="0"/>
              </a:rPr>
              <a:t>12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6516688" y="4149725"/>
            <a:ext cx="503237" cy="522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r>
              <a:rPr lang="uk" sz="2800" b="1" dirty="0">
                <a:solidFill>
                  <a:srgbClr val="002060"/>
                </a:solidFill>
                <a:latin typeface="Calibri" charset="0"/>
              </a:rPr>
              <a:t>4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6661150" y="2852738"/>
            <a:ext cx="647700" cy="522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</a:pPr>
            <a:r>
              <a:rPr lang="uk" sz="2800" b="1" dirty="0">
                <a:solidFill>
                  <a:srgbClr val="002060"/>
                </a:solidFill>
                <a:latin typeface="Calibri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187624" y="2060848"/>
            <a:ext cx="2447925" cy="2879725"/>
          </a:xfrm>
          <a:prstGeom prst="rtTriangle">
            <a:avLst/>
          </a:prstGeom>
          <a:solidFill>
            <a:srgbClr val="4F81BD"/>
          </a:solidFill>
          <a:ln w="25560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23928" y="2204864"/>
            <a:ext cx="457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1313">
              <a:buSzPct val="45000"/>
              <a:buFont typeface="Times New Roman" pitchFamily="16" charset="0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uk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Знайти с-?</a:t>
            </a:r>
          </a:p>
          <a:p>
            <a:pPr marL="342900" indent="-341313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uk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 = 6см; в = 8см.</a:t>
            </a:r>
          </a:p>
          <a:p>
            <a:pPr marL="342900" indent="-341313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1313">
              <a:buSzPct val="45000"/>
              <a:buFont typeface="Times New Roman" pitchFamily="16" charset="0"/>
              <a:buAutoNum type="arabicPeriod" startAt="2"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uk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Знайти а -?</a:t>
            </a:r>
          </a:p>
          <a:p>
            <a:pPr marL="342900" indent="-341313"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r>
              <a:rPr lang="uk" sz="2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 = 5см; в = 3см</a:t>
            </a:r>
            <a:endParaRPr lang="ru-RU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755576" y="3429000"/>
            <a:ext cx="28733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</a:pPr>
            <a:r>
              <a:rPr lang="uk" sz="2400" b="1" dirty="0">
                <a:solidFill>
                  <a:srgbClr val="002060"/>
                </a:solidFill>
                <a:latin typeface="Calibri" charset="0"/>
              </a:rPr>
              <a:t>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2996952"/>
            <a:ext cx="335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" sz="2800" b="1" dirty="0">
                <a:solidFill>
                  <a:srgbClr val="002060"/>
                </a:solidFill>
                <a:latin typeface="Calibri" charset="0"/>
              </a:rPr>
              <a:t>с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91668" y="5085184"/>
            <a:ext cx="3626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" sz="2800" b="1" dirty="0">
                <a:solidFill>
                  <a:srgbClr val="002060"/>
                </a:solidFill>
                <a:latin typeface="Calibri" charset="0"/>
              </a:rPr>
              <a:t>в</a:t>
            </a:r>
            <a:endParaRPr lang="ru-RU" sz="2800" b="1" dirty="0">
              <a:solidFill>
                <a:srgbClr val="002060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827584" y="1844824"/>
            <a:ext cx="3024188" cy="4103687"/>
          </a:xfrm>
          <a:prstGeom prst="diamond">
            <a:avLst/>
          </a:prstGeom>
          <a:solidFill>
            <a:srgbClr val="002060"/>
          </a:solidFill>
          <a:ln w="25560">
            <a:solidFill>
              <a:srgbClr val="377F9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1916832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uk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Дано </a:t>
            </a:r>
            <a:r>
              <a:rPr lang="uk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uk" sz="32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ABCD - ромб,</a:t>
            </a:r>
          </a:p>
          <a:p>
            <a:pPr algn="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uk" sz="32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АС = 12 див, BD = 16 див.</a:t>
            </a:r>
          </a:p>
          <a:p>
            <a:pPr algn="r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r>
              <a:rPr lang="uk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Знайти </a:t>
            </a:r>
            <a:r>
              <a:rPr lang="uk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uk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uk" sz="32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sz="3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717032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uk" sz="6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Розв'яжіть задачу:</a:t>
            </a:r>
            <a:br>
              <a:rPr lang="ru-RU" sz="4400" b="1" dirty="0">
                <a:solidFill>
                  <a:srgbClr val="002060"/>
                </a:solidFill>
                <a:latin typeface="Calibri" charset="0"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763688" y="1556792"/>
            <a:ext cx="43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r>
              <a:rPr lang="uk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635896" y="3573016"/>
            <a:ext cx="1008062" cy="522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tabLst>
                <a:tab pos="723900" algn="l"/>
              </a:tabLst>
            </a:pPr>
            <a:r>
              <a:rPr lang="uk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979712" y="6021288"/>
            <a:ext cx="863600" cy="5222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 algn="ctr" hangingPunct="1">
              <a:lnSpc>
                <a:spcPct val="100000"/>
              </a:lnSpc>
              <a:tabLst>
                <a:tab pos="723900" algn="l"/>
              </a:tabLst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uk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4187825" cy="61912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427984" y="476672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" sz="3600" dirty="0"/>
              <a:t>Для кріплення щогли необхідно встановити 4 троси. Один кінець кожного троса повинен зміцнитися на висоті 12м, інший на землі на відстані 5м від щогли. Чи вистачить 50м троса для кріплення щогли?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118</TotalTime>
  <Words>456</Words>
  <Application>Microsoft Macintosh PowerPoint</Application>
  <PresentationFormat>Экран (4:3)</PresentationFormat>
  <Paragraphs>68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Franklin Gothic Book</vt:lpstr>
      <vt:lpstr>Franklin Gothic Medium</vt:lpstr>
      <vt:lpstr>Monotype Corsiva</vt:lpstr>
      <vt:lpstr>Times New Roman</vt:lpstr>
      <vt:lpstr>Wingdings 2</vt:lpstr>
      <vt:lpstr>Трек</vt:lpstr>
      <vt:lpstr>Використання теореми Піфагора</vt:lpstr>
      <vt:lpstr>Презентация PowerPoint</vt:lpstr>
      <vt:lpstr>Закінчіть РЕЧЕННЯ</vt:lpstr>
      <vt:lpstr>Знайдіть відповідність між багатокутниками та формулами для знаходження їх площ:  </vt:lpstr>
      <vt:lpstr>Презентация PowerPoint</vt:lpstr>
      <vt:lpstr>Знайти невідому сторону трикутника</vt:lpstr>
      <vt:lpstr>Презентация PowerPoint</vt:lpstr>
      <vt:lpstr>Розв'яжіть задачу: </vt:lpstr>
      <vt:lpstr>Презентация PowerPoint</vt:lpstr>
      <vt:lpstr>Завдання індійського математика XII століття Бхаскари</vt:lpstr>
      <vt:lpstr>У стародавніх індусів був звичай пропонувати завдання у віршах : </vt:lpstr>
      <vt:lpstr>Домашнє завдання: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по теореме Пифагора</dc:title>
  <dc:creator>Яна</dc:creator>
  <cp:lastModifiedBy>Yana Shytikova</cp:lastModifiedBy>
  <cp:revision>15</cp:revision>
  <dcterms:created xsi:type="dcterms:W3CDTF">2016-02-02T14:27:10Z</dcterms:created>
  <dcterms:modified xsi:type="dcterms:W3CDTF">2024-02-11T16:39:41Z</dcterms:modified>
</cp:coreProperties>
</file>