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7" r:id="rId2"/>
    <p:sldId id="342" r:id="rId3"/>
    <p:sldId id="320" r:id="rId4"/>
    <p:sldId id="336" r:id="rId5"/>
    <p:sldId id="343" r:id="rId6"/>
    <p:sldId id="352" r:id="rId7"/>
    <p:sldId id="360" r:id="rId8"/>
    <p:sldId id="357" r:id="rId9"/>
    <p:sldId id="345" r:id="rId10"/>
    <p:sldId id="346" r:id="rId11"/>
    <p:sldId id="358" r:id="rId12"/>
    <p:sldId id="351" r:id="rId13"/>
    <p:sldId id="348" r:id="rId14"/>
    <p:sldId id="340" r:id="rId15"/>
    <p:sldId id="338" r:id="rId16"/>
    <p:sldId id="339" r:id="rId17"/>
    <p:sldId id="337" r:id="rId18"/>
    <p:sldId id="341" r:id="rId19"/>
    <p:sldId id="349" r:id="rId20"/>
    <p:sldId id="355" r:id="rId21"/>
    <p:sldId id="353" r:id="rId22"/>
    <p:sldId id="354" r:id="rId23"/>
    <p:sldId id="359" r:id="rId24"/>
    <p:sldId id="356" r:id="rId25"/>
    <p:sldId id="350" r:id="rId26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1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364" autoAdjust="0"/>
  </p:normalViewPr>
  <p:slideViewPr>
    <p:cSldViewPr snapToGrid="0" showGuides="1">
      <p:cViewPr varScale="1">
        <p:scale>
          <a:sx n="112" d="100"/>
          <a:sy n="112" d="100"/>
        </p:scale>
        <p:origin x="1272" y="102"/>
      </p:cViewPr>
      <p:guideLst>
        <p:guide orient="horz" pos="2137"/>
        <p:guide pos="314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8CF7-23D7-4DF9-B1E7-D5FB581A8C76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3354-7E36-43B4-9353-B7C0B77EB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561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8CF7-23D7-4DF9-B1E7-D5FB581A8C76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3354-7E36-43B4-9353-B7C0B77EB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14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8CF7-23D7-4DF9-B1E7-D5FB581A8C76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3354-7E36-43B4-9353-B7C0B77EB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798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8CF7-23D7-4DF9-B1E7-D5FB581A8C76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3354-7E36-43B4-9353-B7C0B77EB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39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8CF7-23D7-4DF9-B1E7-D5FB581A8C76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3354-7E36-43B4-9353-B7C0B77EB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11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8CF7-23D7-4DF9-B1E7-D5FB581A8C76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3354-7E36-43B4-9353-B7C0B77EB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702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8CF7-23D7-4DF9-B1E7-D5FB581A8C76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3354-7E36-43B4-9353-B7C0B77EB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801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8CF7-23D7-4DF9-B1E7-D5FB581A8C76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3354-7E36-43B4-9353-B7C0B77EB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81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8CF7-23D7-4DF9-B1E7-D5FB581A8C76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3354-7E36-43B4-9353-B7C0B77EB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07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8CF7-23D7-4DF9-B1E7-D5FB581A8C76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3354-7E36-43B4-9353-B7C0B77EB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781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8CF7-23D7-4DF9-B1E7-D5FB581A8C76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3354-7E36-43B4-9353-B7C0B77EB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234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88CF7-23D7-4DF9-B1E7-D5FB581A8C76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C3354-7E36-43B4-9353-B7C0B77EB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15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A39F8-7F0A-405C-99C4-3FC7B3B0B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926" y="617140"/>
            <a:ext cx="8420100" cy="5623719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Інтегрований урок </a:t>
            </a:r>
            <a:br>
              <a:rPr lang="uk-UA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</a:br>
            <a:r>
              <a:rPr lang="uk-UA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з математики  та </a:t>
            </a:r>
            <a:br>
              <a:rPr lang="uk-UA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</a:br>
            <a:r>
              <a:rPr lang="uk-UA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Я досліджую світ</a:t>
            </a:r>
            <a:br>
              <a:rPr lang="uk-UA" sz="8000" i="1" dirty="0">
                <a:ln>
                  <a:solidFill>
                    <a:srgbClr val="00B0F0"/>
                  </a:solidFill>
                </a:ln>
                <a:latin typeface="Monotype Corsiva" pitchFamily="66" charset="0"/>
              </a:rPr>
            </a:br>
            <a:r>
              <a:rPr lang="uk-UA" sz="8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“ пригоди краплинки</a:t>
            </a:r>
            <a:r>
              <a:rPr lang="uk-UA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”</a:t>
            </a:r>
            <a:br>
              <a:rPr lang="uk-UA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endParaRPr lang="ru-UA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7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6A0E5D6-1FB4-498D-834F-74B0F2E442FC}"/>
              </a:ext>
            </a:extLst>
          </p:cNvPr>
          <p:cNvSpPr/>
          <p:nvPr/>
        </p:nvSpPr>
        <p:spPr>
          <a:xfrm>
            <a:off x="597348" y="340469"/>
            <a:ext cx="7953265" cy="621597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19825880-F676-44C1-BD72-25D4CB933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0016" y="622569"/>
            <a:ext cx="5658255" cy="59241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11000" b="1" dirty="0">
                <a:latin typeface="+mj-lt"/>
              </a:rPr>
              <a:t>10 – </a:t>
            </a:r>
            <a:r>
              <a:rPr lang="uk-UA" sz="11000" b="1" dirty="0">
                <a:solidFill>
                  <a:srgbClr val="C00000"/>
                </a:solidFill>
                <a:latin typeface="+mj-lt"/>
              </a:rPr>
              <a:t>6</a:t>
            </a:r>
            <a:r>
              <a:rPr lang="uk-UA" sz="11000" b="1" dirty="0">
                <a:latin typeface="+mj-lt"/>
              </a:rPr>
              <a:t> =</a:t>
            </a:r>
          </a:p>
          <a:p>
            <a:pPr marL="0" indent="0">
              <a:buNone/>
            </a:pPr>
            <a:r>
              <a:rPr lang="uk-UA" sz="11000" b="1" dirty="0">
                <a:latin typeface="+mj-lt"/>
              </a:rPr>
              <a:t>  9 – </a:t>
            </a:r>
            <a:r>
              <a:rPr lang="uk-UA" sz="11000" b="1" dirty="0">
                <a:solidFill>
                  <a:srgbClr val="C00000"/>
                </a:solidFill>
                <a:latin typeface="+mj-lt"/>
              </a:rPr>
              <a:t>6</a:t>
            </a:r>
            <a:r>
              <a:rPr lang="uk-UA" sz="11000" b="1" dirty="0">
                <a:latin typeface="+mj-lt"/>
              </a:rPr>
              <a:t> =</a:t>
            </a:r>
          </a:p>
          <a:p>
            <a:pPr marL="0" indent="0">
              <a:buNone/>
            </a:pPr>
            <a:r>
              <a:rPr lang="uk-UA" sz="11000" b="1" dirty="0">
                <a:latin typeface="+mj-lt"/>
              </a:rPr>
              <a:t>  8 – </a:t>
            </a:r>
            <a:r>
              <a:rPr lang="uk-UA" sz="11000" b="1" dirty="0">
                <a:solidFill>
                  <a:srgbClr val="C00000"/>
                </a:solidFill>
                <a:latin typeface="+mj-lt"/>
              </a:rPr>
              <a:t>6</a:t>
            </a:r>
            <a:r>
              <a:rPr lang="uk-UA" sz="11000" b="1" dirty="0">
                <a:latin typeface="+mj-lt"/>
              </a:rPr>
              <a:t> =</a:t>
            </a:r>
          </a:p>
          <a:p>
            <a:pPr marL="0" indent="0">
              <a:buNone/>
            </a:pPr>
            <a:r>
              <a:rPr lang="uk-UA" sz="11000" b="1" dirty="0">
                <a:latin typeface="+mj-lt"/>
              </a:rPr>
              <a:t>  7 – </a:t>
            </a:r>
            <a:r>
              <a:rPr lang="uk-UA" sz="11000" b="1" dirty="0">
                <a:solidFill>
                  <a:srgbClr val="C00000"/>
                </a:solidFill>
                <a:latin typeface="+mj-lt"/>
              </a:rPr>
              <a:t>6</a:t>
            </a:r>
            <a:r>
              <a:rPr lang="uk-UA" sz="11000" b="1" dirty="0">
                <a:latin typeface="+mj-lt"/>
              </a:rPr>
              <a:t> =</a:t>
            </a:r>
          </a:p>
          <a:p>
            <a:pPr marL="0" indent="0">
              <a:buNone/>
            </a:pPr>
            <a:endParaRPr lang="uk-UA" sz="10000" dirty="0"/>
          </a:p>
          <a:p>
            <a:pPr marL="0" indent="0">
              <a:buNone/>
            </a:pPr>
            <a:endParaRPr lang="uk-UA" sz="10000" dirty="0"/>
          </a:p>
          <a:p>
            <a:pPr marL="0" indent="0">
              <a:buNone/>
            </a:pPr>
            <a:endParaRPr lang="ru-UA" sz="10000" dirty="0"/>
          </a:p>
        </p:txBody>
      </p:sp>
      <p:sp>
        <p:nvSpPr>
          <p:cNvPr id="19" name="Объект 18">
            <a:extLst>
              <a:ext uri="{FF2B5EF4-FFF2-40B4-BE49-F238E27FC236}">
                <a16:creationId xmlns:a16="http://schemas.microsoft.com/office/drawing/2014/main" id="{D8996AC5-CBB4-4D4B-9150-4CCF89094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8694" y="476652"/>
            <a:ext cx="1342417" cy="11347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1000" dirty="0"/>
              <a:t>4</a:t>
            </a:r>
            <a:endParaRPr lang="ru-UA" sz="11000" dirty="0"/>
          </a:p>
        </p:txBody>
      </p:sp>
      <p:sp>
        <p:nvSpPr>
          <p:cNvPr id="36" name="Объект 18">
            <a:extLst>
              <a:ext uri="{FF2B5EF4-FFF2-40B4-BE49-F238E27FC236}">
                <a16:creationId xmlns:a16="http://schemas.microsoft.com/office/drawing/2014/main" id="{E1D928F3-DDD3-417A-B4DD-BF8A32B54722}"/>
              </a:ext>
            </a:extLst>
          </p:cNvPr>
          <p:cNvSpPr txBox="1">
            <a:spLocks/>
          </p:cNvSpPr>
          <p:nvPr/>
        </p:nvSpPr>
        <p:spPr>
          <a:xfrm>
            <a:off x="6138150" y="1939715"/>
            <a:ext cx="1342417" cy="11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1000" dirty="0"/>
              <a:t>3</a:t>
            </a:r>
            <a:endParaRPr lang="ru-UA" sz="11000" dirty="0"/>
          </a:p>
        </p:txBody>
      </p:sp>
      <p:sp>
        <p:nvSpPr>
          <p:cNvPr id="37" name="Объект 18">
            <a:extLst>
              <a:ext uri="{FF2B5EF4-FFF2-40B4-BE49-F238E27FC236}">
                <a16:creationId xmlns:a16="http://schemas.microsoft.com/office/drawing/2014/main" id="{661F98D6-A9E5-4B8C-9F48-EA0AE2D61829}"/>
              </a:ext>
            </a:extLst>
          </p:cNvPr>
          <p:cNvSpPr txBox="1">
            <a:spLocks/>
          </p:cNvSpPr>
          <p:nvPr/>
        </p:nvSpPr>
        <p:spPr>
          <a:xfrm>
            <a:off x="6147878" y="3429000"/>
            <a:ext cx="1342417" cy="11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1000" dirty="0"/>
              <a:t>2</a:t>
            </a:r>
            <a:endParaRPr lang="ru-UA" sz="11000" dirty="0"/>
          </a:p>
        </p:txBody>
      </p:sp>
      <p:sp>
        <p:nvSpPr>
          <p:cNvPr id="38" name="Объект 18">
            <a:extLst>
              <a:ext uri="{FF2B5EF4-FFF2-40B4-BE49-F238E27FC236}">
                <a16:creationId xmlns:a16="http://schemas.microsoft.com/office/drawing/2014/main" id="{D6309B48-9A1D-4D96-A001-A63836E35F70}"/>
              </a:ext>
            </a:extLst>
          </p:cNvPr>
          <p:cNvSpPr txBox="1">
            <a:spLocks/>
          </p:cNvSpPr>
          <p:nvPr/>
        </p:nvSpPr>
        <p:spPr>
          <a:xfrm>
            <a:off x="6138150" y="4849438"/>
            <a:ext cx="1342417" cy="11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1000" dirty="0"/>
              <a:t>1</a:t>
            </a:r>
            <a:endParaRPr lang="ru-UA" sz="11000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F7FDF91-FFDE-4D49-8FCE-612451BF5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">
            <a:off x="8521743" y="1151435"/>
            <a:ext cx="1342417" cy="157656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B40CCD2-987B-44AC-96CF-C58AE8735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20000">
            <a:off x="8409564" y="4137040"/>
            <a:ext cx="1342418" cy="157656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AE0247A-CE29-42A5-AF58-368DD8014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34733" y="2294103"/>
            <a:ext cx="1342417" cy="15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8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3CF96A37-C6DC-4620-9E00-405E8FE9E6CE}"/>
              </a:ext>
            </a:extLst>
          </p:cNvPr>
          <p:cNvSpPr txBox="1">
            <a:spLocks/>
          </p:cNvSpPr>
          <p:nvPr/>
        </p:nvSpPr>
        <p:spPr>
          <a:xfrm>
            <a:off x="116261" y="1007466"/>
            <a:ext cx="3625745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9600" dirty="0"/>
              <a:t>8 – 6 =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9600" dirty="0"/>
              <a:t>4 + 6 =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9600" dirty="0"/>
              <a:t>3 + 6 =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F3DE0CF-EB30-4915-9F2A-050A6DE84403}"/>
              </a:ext>
            </a:extLst>
          </p:cNvPr>
          <p:cNvSpPr txBox="1">
            <a:spLocks/>
          </p:cNvSpPr>
          <p:nvPr/>
        </p:nvSpPr>
        <p:spPr>
          <a:xfrm>
            <a:off x="5436945" y="870884"/>
            <a:ext cx="352417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9600"/>
              <a:t>9 – 5 =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9600"/>
              <a:t>3 + 5 =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9600"/>
              <a:t>9 – 6 =</a:t>
            </a:r>
            <a:endParaRPr lang="ru-UA" sz="9600" dirty="0"/>
          </a:p>
        </p:txBody>
      </p:sp>
    </p:spTree>
    <p:extLst>
      <p:ext uri="{BB962C8B-B14F-4D97-AF65-F5344CB8AC3E}">
        <p14:creationId xmlns:p14="http://schemas.microsoft.com/office/powerpoint/2010/main" val="250122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CB3E0-D28E-49C9-A26A-09A400422204}"/>
              </a:ext>
            </a:extLst>
          </p:cNvPr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ПЕРЕВІР СЕБЕ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5228336-34A7-4936-8F1A-F7A1123EF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125467"/>
              </p:ext>
            </p:extLst>
          </p:nvPr>
        </p:nvGraphicFramePr>
        <p:xfrm>
          <a:off x="2700936" y="1484549"/>
          <a:ext cx="3888432" cy="5056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272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72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72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272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272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272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5A3751-8CEA-454E-ACB4-6FA5948ADE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301752" y="680937"/>
            <a:ext cx="1543331" cy="23616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1B14F1-BDB7-401F-A212-AD4B2B48CD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77026" y="3638144"/>
            <a:ext cx="1543331" cy="23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F13057-9E40-41B3-8734-B51866998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261" y="1007466"/>
            <a:ext cx="36257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9600" dirty="0"/>
              <a:t>8 – 6 =</a:t>
            </a:r>
          </a:p>
          <a:p>
            <a:pPr marL="0" indent="0">
              <a:buNone/>
            </a:pPr>
            <a:r>
              <a:rPr lang="uk-UA" sz="9600" dirty="0"/>
              <a:t>4 + 6 =</a:t>
            </a:r>
          </a:p>
          <a:p>
            <a:pPr marL="0" indent="0">
              <a:buNone/>
            </a:pPr>
            <a:r>
              <a:rPr lang="uk-UA" sz="9600" dirty="0"/>
              <a:t>3 + 6 =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31D22E-902D-49EB-A362-09BD7D9DD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6945" y="870884"/>
            <a:ext cx="352417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9600" dirty="0"/>
              <a:t>9 – 5 =</a:t>
            </a:r>
          </a:p>
          <a:p>
            <a:pPr marL="0" indent="0">
              <a:buNone/>
            </a:pPr>
            <a:r>
              <a:rPr lang="uk-UA" sz="9600" dirty="0"/>
              <a:t>3 + 5 =</a:t>
            </a:r>
          </a:p>
          <a:p>
            <a:pPr marL="0" indent="0">
              <a:buNone/>
            </a:pPr>
            <a:r>
              <a:rPr lang="uk-UA" sz="9600" dirty="0"/>
              <a:t>9 – 6 =</a:t>
            </a:r>
            <a:endParaRPr lang="ru-UA" sz="9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0B8CFA-A083-428C-A65B-BF197038C5C7}"/>
              </a:ext>
            </a:extLst>
          </p:cNvPr>
          <p:cNvSpPr/>
          <p:nvPr/>
        </p:nvSpPr>
        <p:spPr>
          <a:xfrm>
            <a:off x="3742006" y="1083212"/>
            <a:ext cx="727050" cy="886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dirty="0">
                <a:solidFill>
                  <a:srgbClr val="C00000"/>
                </a:solidFill>
              </a:rPr>
              <a:t>2</a:t>
            </a:r>
            <a:endParaRPr lang="ru-UA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C6C69A-9134-477E-9543-03EAEC7EE79C}"/>
              </a:ext>
            </a:extLst>
          </p:cNvPr>
          <p:cNvSpPr/>
          <p:nvPr/>
        </p:nvSpPr>
        <p:spPr>
          <a:xfrm>
            <a:off x="3386143" y="2593692"/>
            <a:ext cx="1438777" cy="886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dirty="0">
                <a:solidFill>
                  <a:srgbClr val="C00000"/>
                </a:solidFill>
              </a:rPr>
              <a:t>10</a:t>
            </a:r>
            <a:endParaRPr lang="ru-UA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05ABA5-4617-459B-B12F-A32C5E8B8654}"/>
              </a:ext>
            </a:extLst>
          </p:cNvPr>
          <p:cNvSpPr/>
          <p:nvPr/>
        </p:nvSpPr>
        <p:spPr>
          <a:xfrm>
            <a:off x="3702372" y="4035380"/>
            <a:ext cx="727050" cy="886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dirty="0">
                <a:solidFill>
                  <a:srgbClr val="C00000"/>
                </a:solidFill>
              </a:rPr>
              <a:t>9</a:t>
            </a:r>
            <a:endParaRPr lang="ru-UA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6DDDEE-A101-499C-BC8A-95C2695D484C}"/>
              </a:ext>
            </a:extLst>
          </p:cNvPr>
          <p:cNvSpPr/>
          <p:nvPr/>
        </p:nvSpPr>
        <p:spPr>
          <a:xfrm>
            <a:off x="8901666" y="1070439"/>
            <a:ext cx="727050" cy="886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dirty="0">
                <a:solidFill>
                  <a:srgbClr val="C00000"/>
                </a:solidFill>
              </a:rPr>
              <a:t>4</a:t>
            </a:r>
            <a:endParaRPr lang="ru-UA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EDD8A4E-07F9-4F51-8D3E-79CA784424B5}"/>
              </a:ext>
            </a:extLst>
          </p:cNvPr>
          <p:cNvSpPr/>
          <p:nvPr/>
        </p:nvSpPr>
        <p:spPr>
          <a:xfrm>
            <a:off x="8881852" y="2494095"/>
            <a:ext cx="727050" cy="886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dirty="0">
                <a:solidFill>
                  <a:srgbClr val="C00000"/>
                </a:solidFill>
              </a:rPr>
              <a:t>8</a:t>
            </a:r>
            <a:endParaRPr lang="ru-UA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740F028-F2F0-4325-8B46-9FB24EB89E2F}"/>
              </a:ext>
            </a:extLst>
          </p:cNvPr>
          <p:cNvSpPr/>
          <p:nvPr/>
        </p:nvSpPr>
        <p:spPr>
          <a:xfrm>
            <a:off x="8901666" y="3917751"/>
            <a:ext cx="727050" cy="886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dirty="0">
                <a:solidFill>
                  <a:srgbClr val="C00000"/>
                </a:solidFill>
              </a:rPr>
              <a:t>3</a:t>
            </a:r>
            <a:endParaRPr lang="ru-UA" dirty="0">
              <a:solidFill>
                <a:srgbClr val="C0000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6AF31C-8989-4324-A4DC-5508C7900C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17498" y="4446774"/>
            <a:ext cx="1543331" cy="23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9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5E7159-C408-4FFB-A40A-D6A9FDCF4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571634" y="-101810"/>
            <a:ext cx="6565232" cy="65652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057C8C-4F55-40D6-A249-1DA23344B3D5}"/>
              </a:ext>
            </a:extLst>
          </p:cNvPr>
          <p:cNvSpPr/>
          <p:nvPr/>
        </p:nvSpPr>
        <p:spPr>
          <a:xfrm>
            <a:off x="3174274" y="2651760"/>
            <a:ext cx="2403566" cy="2312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7FDB5FC-C872-463E-9466-7ACA248CEA21}"/>
              </a:ext>
            </a:extLst>
          </p:cNvPr>
          <p:cNvSpPr/>
          <p:nvPr/>
        </p:nvSpPr>
        <p:spPr>
          <a:xfrm>
            <a:off x="3017522" y="2651760"/>
            <a:ext cx="2560318" cy="1998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5000" dirty="0">
                <a:solidFill>
                  <a:srgbClr val="C00000"/>
                </a:solidFill>
              </a:rPr>
              <a:t>10</a:t>
            </a:r>
            <a:endParaRPr lang="ru-UA" sz="15000" dirty="0">
              <a:solidFill>
                <a:srgbClr val="C0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ED9399-475F-4369-A1FC-1C5165842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4" t="19981" r="4791" b="56416"/>
          <a:stretch/>
        </p:blipFill>
        <p:spPr>
          <a:xfrm>
            <a:off x="1479098" y="660329"/>
            <a:ext cx="7719468" cy="573130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7F273D-4B56-4D3B-A540-8F0A840A00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67354" y="0"/>
            <a:ext cx="1543331" cy="23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5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59E7D6-03B6-4EC2-9DEF-741292E38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928314" y="-36496"/>
            <a:ext cx="6565232" cy="65652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100DBC-07C4-4B46-B5F8-6EFB0AAA7C3A}"/>
              </a:ext>
            </a:extLst>
          </p:cNvPr>
          <p:cNvSpPr/>
          <p:nvPr/>
        </p:nvSpPr>
        <p:spPr>
          <a:xfrm>
            <a:off x="3513911" y="2939143"/>
            <a:ext cx="2560318" cy="1998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5000" dirty="0">
                <a:solidFill>
                  <a:srgbClr val="C00000"/>
                </a:solidFill>
              </a:rPr>
              <a:t>2</a:t>
            </a:r>
            <a:endParaRPr lang="ru-UA" sz="15000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B71C40-E987-408D-91EE-EFBEBAA9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4" t="24239" r="26696" b="56155"/>
          <a:stretch/>
        </p:blipFill>
        <p:spPr>
          <a:xfrm>
            <a:off x="4320215" y="2803575"/>
            <a:ext cx="5352317" cy="392172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6742C1-C65E-4CDE-8D83-3E14CB1E3F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9" t="44544" r="4923" b="30957"/>
          <a:stretch/>
        </p:blipFill>
        <p:spPr>
          <a:xfrm>
            <a:off x="210933" y="256308"/>
            <a:ext cx="6503375" cy="468145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8E659F-EE58-486D-BAD4-DD1F58B67D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10868" y="132705"/>
            <a:ext cx="1543331" cy="23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6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136129-E62A-4AD0-8FBC-B79333EF7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571634" y="-101810"/>
            <a:ext cx="6565232" cy="65652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85E05E-030B-46A3-89B5-B0BC44B00043}"/>
              </a:ext>
            </a:extLst>
          </p:cNvPr>
          <p:cNvSpPr/>
          <p:nvPr/>
        </p:nvSpPr>
        <p:spPr>
          <a:xfrm>
            <a:off x="3017522" y="2651760"/>
            <a:ext cx="2560318" cy="1998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5000" dirty="0">
                <a:solidFill>
                  <a:srgbClr val="C00000"/>
                </a:solidFill>
              </a:rPr>
              <a:t>4</a:t>
            </a:r>
            <a:endParaRPr lang="ru-UA" sz="15000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719C74-298D-4ACF-BF70-925687974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6" t="44544" r="26154" b="31162"/>
          <a:stretch/>
        </p:blipFill>
        <p:spPr>
          <a:xfrm>
            <a:off x="126943" y="625321"/>
            <a:ext cx="7781110" cy="560735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F313BC-3ACE-4E58-863E-ACF4AE9989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51223" y="1742762"/>
            <a:ext cx="1543331" cy="23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689778-199B-49B6-8888-6C6D71645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6" t="44544" r="26154" b="31162"/>
          <a:stretch/>
        </p:blipFill>
        <p:spPr>
          <a:xfrm>
            <a:off x="5480252" y="3636159"/>
            <a:ext cx="3999578" cy="288224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7FFC2F-512D-4241-875E-F2384A077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4" t="19981" r="4791" b="56416"/>
          <a:stretch/>
        </p:blipFill>
        <p:spPr>
          <a:xfrm>
            <a:off x="165338" y="242386"/>
            <a:ext cx="3973834" cy="295036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706063-D9F9-4C23-B625-FFF1E5B0D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9" t="44544" r="4923" b="30957"/>
          <a:stretch/>
        </p:blipFill>
        <p:spPr>
          <a:xfrm>
            <a:off x="5454510" y="242386"/>
            <a:ext cx="4138998" cy="297945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9E1009-8F0C-4EC4-B30D-6B1365689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4" t="24239" r="26696" b="56155"/>
          <a:stretch/>
        </p:blipFill>
        <p:spPr>
          <a:xfrm>
            <a:off x="165338" y="3587856"/>
            <a:ext cx="3999578" cy="293054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9F7970-1E14-412F-994B-478B8E1BF1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36921" y="2041005"/>
            <a:ext cx="1543331" cy="23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1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5281C2-F8D5-4C33-9202-1273D8CA3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0" t="69043" r="11121"/>
          <a:stretch/>
        </p:blipFill>
        <p:spPr>
          <a:xfrm>
            <a:off x="219828" y="509451"/>
            <a:ext cx="9466344" cy="582603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A0899C-9E6F-4799-9F13-191CE85806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7807" y="3422468"/>
            <a:ext cx="1543331" cy="23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3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6E27AE-5C61-4923-B0BC-3EF9C463E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75"/>
            <a:ext cx="9906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38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067C0C-F53D-4BD3-904F-321DAB4CB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4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6F7B1C-6B5C-43AD-BF43-109E73E9D6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635755" y="523472"/>
            <a:ext cx="1265936" cy="12659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7C8706-8E59-4FD9-BC4C-A3475BC29D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4171435" y="675871"/>
            <a:ext cx="1265936" cy="12659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90EEC5-D96A-49D9-BD59-5FEBD3F404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344616" y="3816166"/>
            <a:ext cx="1265936" cy="12659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F508A-390B-4D07-A6E4-1743B8DF9D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7372687" y="5095472"/>
            <a:ext cx="1265936" cy="1265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0AC87D-937C-4FD8-9BAF-572E2E0D6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8338485" y="1783667"/>
            <a:ext cx="1265936" cy="12659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7B238A-E823-4CA4-9A0D-10EFD15B4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3467193" y="4751482"/>
            <a:ext cx="1265936" cy="1265936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D71F917-AD7C-455D-B8FC-FDEE6A0D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9" y="2256469"/>
            <a:ext cx="6348548" cy="2192664"/>
          </a:xfrm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11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ЗАДАЧ</a:t>
            </a:r>
            <a:r>
              <a:rPr lang="uk-UA" sz="11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І</a:t>
            </a:r>
            <a:endParaRPr lang="ru-UA" sz="11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2DFD6EA-A8B7-41F5-A056-705371AEA06B}"/>
              </a:ext>
            </a:extLst>
          </p:cNvPr>
          <p:cNvSpPr/>
          <p:nvPr/>
        </p:nvSpPr>
        <p:spPr>
          <a:xfrm>
            <a:off x="2194560" y="-130629"/>
            <a:ext cx="45719" cy="130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22204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0430F0-B5AB-487B-9CF9-4E26B5872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7" y="430306"/>
            <a:ext cx="8110873" cy="5952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7F18F3-ABFE-43BC-BD07-558BCE47E1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97161" y="747362"/>
            <a:ext cx="1543331" cy="23616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264CCB-8F49-4F6E-B78B-0CFFDBD7F3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95614" y="184826"/>
            <a:ext cx="1543331" cy="23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5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8ABB9C-AF63-4295-81F3-B5045192B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85" y="0"/>
            <a:ext cx="7149829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C19EF7-861A-4707-8AF2-993305AB3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647409" y="523471"/>
            <a:ext cx="1265936" cy="12659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915696-AFCE-4F0B-A85C-1D11F966A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7540026" y="270924"/>
            <a:ext cx="1265936" cy="1265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930F4E-8A2D-496B-9BD0-6B696E4C6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296075" y="2276074"/>
            <a:ext cx="1265936" cy="12659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0B7E40-5B78-4635-AAE3-AB0AE5A1A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8338359" y="2271864"/>
            <a:ext cx="1265936" cy="12659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75F5A0-B9EF-48A0-B8B4-57DCB3C1A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1100037" y="4876751"/>
            <a:ext cx="1265936" cy="12659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E859FD-01F4-480B-A44D-EB84AF17E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7540027" y="4876749"/>
            <a:ext cx="1265936" cy="12659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2A2D53-9408-4610-AB3D-E871B77F3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3571352" y="743183"/>
            <a:ext cx="1265936" cy="12659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B7BC35-D503-4C97-AC2A-45AFE4A42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5491849" y="2008901"/>
            <a:ext cx="1265936" cy="126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1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8B6D4-A60E-DAF2-C674-CADBB2894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7183E2-7146-169B-0AB7-2376B8874D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t="6302" r="10434" b="6723"/>
          <a:stretch/>
        </p:blipFill>
        <p:spPr bwMode="auto">
          <a:xfrm>
            <a:off x="1110615" y="240278"/>
            <a:ext cx="1535380" cy="171631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EA1236-D804-D8B4-DD3E-F9D784261B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t="6302" r="10434" b="6723"/>
          <a:stretch/>
        </p:blipFill>
        <p:spPr bwMode="auto">
          <a:xfrm>
            <a:off x="6779518" y="4532512"/>
            <a:ext cx="1535380" cy="17163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3E18D1-2897-DFF5-7B50-E147847239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t="6302" r="10434" b="6723"/>
          <a:stretch/>
        </p:blipFill>
        <p:spPr bwMode="auto">
          <a:xfrm>
            <a:off x="3730500" y="2318368"/>
            <a:ext cx="1535380" cy="171631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57E7B3-EE27-A660-3166-42919481D4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t="6302" r="10434" b="6723"/>
          <a:stretch/>
        </p:blipFill>
        <p:spPr bwMode="auto">
          <a:xfrm>
            <a:off x="3730500" y="230999"/>
            <a:ext cx="1535380" cy="171631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076294-E137-8715-E162-E8BA59163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" y="2196792"/>
            <a:ext cx="1548304" cy="181835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A4A8C76-0A3B-ACE5-E825-784345E37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" y="4422661"/>
            <a:ext cx="1548304" cy="181835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53A3E4-3C91-4C71-A06D-53A4CC73D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500" y="4405737"/>
            <a:ext cx="1548304" cy="181835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428E948-9262-B311-A729-0DD25A94B426}"/>
              </a:ext>
            </a:extLst>
          </p:cNvPr>
          <p:cNvSpPr/>
          <p:nvPr/>
        </p:nvSpPr>
        <p:spPr>
          <a:xfrm>
            <a:off x="2829324" y="743785"/>
            <a:ext cx="717847" cy="709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</a:rPr>
              <a:t>+</a:t>
            </a:r>
            <a:endParaRPr lang="ru-UA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ED1FD9-C6C3-01D4-F064-91FAFB725BC6}"/>
              </a:ext>
            </a:extLst>
          </p:cNvPr>
          <p:cNvSpPr/>
          <p:nvPr/>
        </p:nvSpPr>
        <p:spPr>
          <a:xfrm>
            <a:off x="2829323" y="2751320"/>
            <a:ext cx="717847" cy="709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</a:rPr>
              <a:t>+</a:t>
            </a:r>
            <a:endParaRPr lang="ru-UA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238DFEB-3294-8EAF-0DD7-A236CF16B5CF}"/>
              </a:ext>
            </a:extLst>
          </p:cNvPr>
          <p:cNvSpPr/>
          <p:nvPr/>
        </p:nvSpPr>
        <p:spPr>
          <a:xfrm>
            <a:off x="2829322" y="4960265"/>
            <a:ext cx="717847" cy="709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</a:rPr>
              <a:t>+</a:t>
            </a:r>
            <a:endParaRPr lang="ru-UA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E26E869-097B-8789-B8CC-AF50ED6A9B0B}"/>
              </a:ext>
            </a:extLst>
          </p:cNvPr>
          <p:cNvSpPr/>
          <p:nvPr/>
        </p:nvSpPr>
        <p:spPr>
          <a:xfrm>
            <a:off x="5759107" y="734506"/>
            <a:ext cx="717847" cy="709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</a:rPr>
              <a:t>=</a:t>
            </a:r>
            <a:endParaRPr lang="ru-UA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30716F3-7651-4114-1397-E27CB1FD8C23}"/>
              </a:ext>
            </a:extLst>
          </p:cNvPr>
          <p:cNvSpPr/>
          <p:nvPr/>
        </p:nvSpPr>
        <p:spPr>
          <a:xfrm>
            <a:off x="5759106" y="2751319"/>
            <a:ext cx="717847" cy="709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</a:rPr>
              <a:t>=</a:t>
            </a:r>
            <a:endParaRPr lang="ru-UA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B5EFE1F-535A-EE96-C8FA-800EECE129FD}"/>
              </a:ext>
            </a:extLst>
          </p:cNvPr>
          <p:cNvSpPr/>
          <p:nvPr/>
        </p:nvSpPr>
        <p:spPr>
          <a:xfrm>
            <a:off x="5759106" y="4960264"/>
            <a:ext cx="717847" cy="709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</a:rPr>
              <a:t>=</a:t>
            </a:r>
            <a:endParaRPr lang="ru-UA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0219B9D-2608-1ECD-6AC9-A53A674FEC13}"/>
              </a:ext>
            </a:extLst>
          </p:cNvPr>
          <p:cNvSpPr/>
          <p:nvPr/>
        </p:nvSpPr>
        <p:spPr>
          <a:xfrm>
            <a:off x="6779518" y="608739"/>
            <a:ext cx="887492" cy="914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</a:rPr>
              <a:t>8</a:t>
            </a:r>
            <a:endParaRPr lang="ru-UA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092C8E2-072B-BD81-3121-5D3A5A5099D1}"/>
              </a:ext>
            </a:extLst>
          </p:cNvPr>
          <p:cNvSpPr/>
          <p:nvPr/>
        </p:nvSpPr>
        <p:spPr>
          <a:xfrm>
            <a:off x="6779518" y="2666011"/>
            <a:ext cx="887492" cy="914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</a:rPr>
              <a:t>6</a:t>
            </a:r>
            <a:endParaRPr lang="ru-UA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93857BD-097A-0A1C-F9C1-5CED12F921DB}"/>
              </a:ext>
            </a:extLst>
          </p:cNvPr>
          <p:cNvSpPr/>
          <p:nvPr/>
        </p:nvSpPr>
        <p:spPr>
          <a:xfrm>
            <a:off x="1448605" y="641385"/>
            <a:ext cx="887492" cy="914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4</a:t>
            </a:r>
            <a:endParaRPr lang="ru-UA" sz="9600" b="1" dirty="0">
              <a:solidFill>
                <a:schemeClr val="accent5">
                  <a:lumMod val="50000"/>
                </a:schemeClr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A433214-9D44-D2C6-D285-2B63011E0FA4}"/>
              </a:ext>
            </a:extLst>
          </p:cNvPr>
          <p:cNvSpPr/>
          <p:nvPr/>
        </p:nvSpPr>
        <p:spPr>
          <a:xfrm>
            <a:off x="4040398" y="608738"/>
            <a:ext cx="887492" cy="914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4</a:t>
            </a:r>
            <a:endParaRPr lang="ru-UA" sz="9600" b="1" dirty="0">
              <a:solidFill>
                <a:schemeClr val="accent5">
                  <a:lumMod val="50000"/>
                </a:schemeClr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BF930BA-E4C7-0392-CB00-2830D84CC9C8}"/>
              </a:ext>
            </a:extLst>
          </p:cNvPr>
          <p:cNvSpPr/>
          <p:nvPr/>
        </p:nvSpPr>
        <p:spPr>
          <a:xfrm>
            <a:off x="4036835" y="2719045"/>
            <a:ext cx="887492" cy="914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4</a:t>
            </a:r>
            <a:endParaRPr lang="ru-UA" sz="9600" b="1" dirty="0">
              <a:solidFill>
                <a:schemeClr val="accent5">
                  <a:lumMod val="50000"/>
                </a:schemeClr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600E60B-4D50-2A9D-2D74-B54AA7ADD60A}"/>
              </a:ext>
            </a:extLst>
          </p:cNvPr>
          <p:cNvSpPr/>
          <p:nvPr/>
        </p:nvSpPr>
        <p:spPr>
          <a:xfrm>
            <a:off x="1441021" y="2725983"/>
            <a:ext cx="887492" cy="914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2</a:t>
            </a:r>
            <a:endParaRPr lang="ru-UA" sz="9600" b="1" dirty="0">
              <a:solidFill>
                <a:schemeClr val="accent5">
                  <a:lumMod val="50000"/>
                </a:schemeClr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CCA0423-C6FE-CF43-E839-44E73E1EA79C}"/>
              </a:ext>
            </a:extLst>
          </p:cNvPr>
          <p:cNvSpPr/>
          <p:nvPr/>
        </p:nvSpPr>
        <p:spPr>
          <a:xfrm>
            <a:off x="1406040" y="4960264"/>
            <a:ext cx="887492" cy="914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2</a:t>
            </a:r>
            <a:endParaRPr lang="ru-UA" sz="9600" b="1" dirty="0">
              <a:solidFill>
                <a:schemeClr val="accent5">
                  <a:lumMod val="50000"/>
                </a:schemeClr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F98B345-1A86-3B60-86AF-F528F986ACAA}"/>
              </a:ext>
            </a:extLst>
          </p:cNvPr>
          <p:cNvSpPr/>
          <p:nvPr/>
        </p:nvSpPr>
        <p:spPr>
          <a:xfrm>
            <a:off x="4098849" y="4960264"/>
            <a:ext cx="887492" cy="914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2</a:t>
            </a:r>
            <a:endParaRPr lang="ru-UA" sz="9600" b="1" dirty="0">
              <a:solidFill>
                <a:schemeClr val="accent5">
                  <a:lumMod val="50000"/>
                </a:schemeClr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2DEF7A2-A522-BB9F-CBAA-4BB60947C998}"/>
              </a:ext>
            </a:extLst>
          </p:cNvPr>
          <p:cNvSpPr/>
          <p:nvPr/>
        </p:nvSpPr>
        <p:spPr>
          <a:xfrm>
            <a:off x="7103462" y="4933620"/>
            <a:ext cx="887492" cy="914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4</a:t>
            </a:r>
            <a:endParaRPr lang="ru-UA" sz="9600" b="1" dirty="0">
              <a:solidFill>
                <a:schemeClr val="accent5">
                  <a:lumMod val="50000"/>
                </a:schemeClr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87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2A02380-F209-4145-BB32-EFC84FB1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02" y="68094"/>
            <a:ext cx="9136596" cy="6858000"/>
          </a:xfrm>
          <a:prstGeom prst="ellipse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912153-9BEA-49BE-960C-31E0013A822B}"/>
              </a:ext>
            </a:extLst>
          </p:cNvPr>
          <p:cNvSpPr txBox="1"/>
          <p:nvPr/>
        </p:nvSpPr>
        <p:spPr>
          <a:xfrm>
            <a:off x="1691364" y="553632"/>
            <a:ext cx="5400675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dirty="0" err="1">
                <a:solidFill>
                  <a:srgbClr val="FF0000"/>
                </a:solidFill>
                <a:latin typeface="Arial" charset="0"/>
                <a:cs typeface="Arial" charset="0"/>
              </a:rPr>
              <a:t>Оціни</a:t>
            </a:r>
            <a:r>
              <a:rPr lang="ru-RU" sz="2800" dirty="0">
                <a:solidFill>
                  <a:srgbClr val="FF0000"/>
                </a:solidFill>
                <a:latin typeface="Arial" charset="0"/>
                <a:cs typeface="Arial" charset="0"/>
              </a:rPr>
              <a:t> свою роботу на </a:t>
            </a:r>
            <a:r>
              <a:rPr lang="ru-RU" sz="2800" dirty="0" err="1">
                <a:solidFill>
                  <a:srgbClr val="FF0000"/>
                </a:solidFill>
                <a:latin typeface="Arial" charset="0"/>
                <a:cs typeface="Arial" charset="0"/>
              </a:rPr>
              <a:t>уроці</a:t>
            </a:r>
            <a:r>
              <a:rPr lang="ru-RU" sz="2800" dirty="0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  <a:p>
            <a:pPr algn="ctr" eaLnBrk="1" hangingPunct="1">
              <a:defRPr/>
            </a:pPr>
            <a:endParaRPr lang="ru-RU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900" indent="-342900" eaLnBrk="1" hangingPunct="1">
              <a:buFontTx/>
              <a:buAutoNum type="arabicParenR"/>
              <a:defRPr/>
            </a:pPr>
            <a:r>
              <a:rPr lang="ru-RU" sz="2800" i="1" dirty="0">
                <a:solidFill>
                  <a:srgbClr val="002060"/>
                </a:solidFill>
                <a:latin typeface="Arial" charset="0"/>
                <a:cs typeface="Arial" charset="0"/>
              </a:rPr>
              <a:t>У мене все </a:t>
            </a:r>
            <a:r>
              <a:rPr lang="ru-RU" sz="2800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вийшло</a:t>
            </a:r>
            <a:r>
              <a:rPr lang="ru-RU" sz="2800" i="1" dirty="0">
                <a:solidFill>
                  <a:srgbClr val="002060"/>
                </a:solidFill>
                <a:latin typeface="Arial" charset="0"/>
                <a:cs typeface="Arial" charset="0"/>
              </a:rPr>
              <a:t>!</a:t>
            </a:r>
          </a:p>
          <a:p>
            <a:pPr marL="342900" indent="-342900" eaLnBrk="1" hangingPunct="1">
              <a:buFontTx/>
              <a:buAutoNum type="arabicParenR"/>
              <a:defRPr/>
            </a:pPr>
            <a:endParaRPr lang="ru-RU" sz="2800" i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342900" indent="-342900" eaLnBrk="1" hangingPunct="1">
              <a:buFontTx/>
              <a:buAutoNum type="arabicParenR"/>
              <a:defRPr/>
            </a:pPr>
            <a:r>
              <a:rPr lang="ru-RU" sz="2800" i="1" dirty="0">
                <a:solidFill>
                  <a:srgbClr val="002060"/>
                </a:solidFill>
                <a:latin typeface="Arial" charset="0"/>
                <a:cs typeface="Arial" charset="0"/>
              </a:rPr>
              <a:t>Були </a:t>
            </a:r>
            <a:r>
              <a:rPr lang="ru-RU" sz="2800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невеличкі</a:t>
            </a:r>
            <a:r>
              <a:rPr lang="ru-RU" sz="2800" i="1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труднощі</a:t>
            </a:r>
            <a:endParaRPr lang="ru-RU" sz="2800" i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342900" indent="-342900" eaLnBrk="1" hangingPunct="1">
              <a:buFontTx/>
              <a:buAutoNum type="arabicParenR"/>
              <a:defRPr/>
            </a:pPr>
            <a:endParaRPr lang="ru-RU" sz="2800" i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342900" indent="-342900" eaLnBrk="1" hangingPunct="1">
              <a:buFontTx/>
              <a:buAutoNum type="arabicParenR"/>
              <a:defRPr/>
            </a:pPr>
            <a:r>
              <a:rPr lang="ru-RU" sz="2800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Було</a:t>
            </a:r>
            <a:r>
              <a:rPr lang="ru-RU" sz="2800" i="1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важко</a:t>
            </a:r>
            <a:r>
              <a:rPr lang="ru-RU" sz="2800" i="1" dirty="0">
                <a:solidFill>
                  <a:srgbClr val="002060"/>
                </a:solidFill>
                <a:latin typeface="Arial" charset="0"/>
                <a:cs typeface="Arial" charset="0"/>
              </a:rPr>
              <a:t>, треба  </a:t>
            </a:r>
            <a:r>
              <a:rPr lang="ru-RU" sz="2800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попрацювати</a:t>
            </a:r>
            <a:endParaRPr lang="ru-RU" sz="2800" i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AB43999-0F95-4F08-85E9-FBA791A6AE0D}"/>
              </a:ext>
            </a:extLst>
          </p:cNvPr>
          <p:cNvSpPr/>
          <p:nvPr/>
        </p:nvSpPr>
        <p:spPr>
          <a:xfrm>
            <a:off x="6970105" y="1480529"/>
            <a:ext cx="598014" cy="57923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37144A7-F2BA-4AD7-8267-F687307F1E5E}"/>
              </a:ext>
            </a:extLst>
          </p:cNvPr>
          <p:cNvSpPr/>
          <p:nvPr/>
        </p:nvSpPr>
        <p:spPr>
          <a:xfrm>
            <a:off x="6970105" y="2367942"/>
            <a:ext cx="598014" cy="57923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FDEEE47-47DE-4532-B703-AC82813CB96B}"/>
              </a:ext>
            </a:extLst>
          </p:cNvPr>
          <p:cNvSpPr/>
          <p:nvPr/>
        </p:nvSpPr>
        <p:spPr>
          <a:xfrm>
            <a:off x="6970105" y="3255355"/>
            <a:ext cx="598014" cy="57923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935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E44DB4-7550-4695-9FCA-2DA8F27D2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35" y="-97971"/>
            <a:ext cx="6139542" cy="4107752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FB72DBF-4699-4375-990E-63EE5AB3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83" y="3553097"/>
            <a:ext cx="8425542" cy="3304903"/>
          </a:xfrm>
        </p:spPr>
        <p:txBody>
          <a:bodyPr>
            <a:noAutofit/>
          </a:bodyPr>
          <a:lstStyle/>
          <a:p>
            <a:r>
              <a:rPr lang="uk-UA" sz="1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Дякую за допомогу!</a:t>
            </a:r>
            <a:endParaRPr lang="ru-UA" sz="12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807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89993" y="132149"/>
            <a:ext cx="5554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ТЕМА ТИЖНЯ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330054" y="1015565"/>
          <a:ext cx="6074604" cy="16986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8651">
                  <a:extLst>
                    <a:ext uri="{9D8B030D-6E8A-4147-A177-3AD203B41FA5}">
                      <a16:colId xmlns:a16="http://schemas.microsoft.com/office/drawing/2014/main" val="2672962863"/>
                    </a:ext>
                  </a:extLst>
                </a:gridCol>
                <a:gridCol w="1518651">
                  <a:extLst>
                    <a:ext uri="{9D8B030D-6E8A-4147-A177-3AD203B41FA5}">
                      <a16:colId xmlns:a16="http://schemas.microsoft.com/office/drawing/2014/main" val="11477343"/>
                    </a:ext>
                  </a:extLst>
                </a:gridCol>
                <a:gridCol w="1518651">
                  <a:extLst>
                    <a:ext uri="{9D8B030D-6E8A-4147-A177-3AD203B41FA5}">
                      <a16:colId xmlns:a16="http://schemas.microsoft.com/office/drawing/2014/main" val="2811193528"/>
                    </a:ext>
                  </a:extLst>
                </a:gridCol>
                <a:gridCol w="1518651">
                  <a:extLst>
                    <a:ext uri="{9D8B030D-6E8A-4147-A177-3AD203B41FA5}">
                      <a16:colId xmlns:a16="http://schemas.microsoft.com/office/drawing/2014/main" val="471929890"/>
                    </a:ext>
                  </a:extLst>
                </a:gridCol>
              </a:tblGrid>
              <a:tr h="928489"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latin typeface="Arial Black" panose="020B0A04020102020204" pitchFamily="34" charset="0"/>
                        </a:rPr>
                        <a:t>О</a:t>
                      </a:r>
                      <a:endParaRPr lang="ru-RU" sz="6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latin typeface="Arial Black" panose="020B0A04020102020204" pitchFamily="34" charset="0"/>
                        </a:rPr>
                        <a:t>Д</a:t>
                      </a:r>
                      <a:endParaRPr lang="ru-RU" sz="6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latin typeface="Arial Black" panose="020B0A04020102020204" pitchFamily="34" charset="0"/>
                        </a:rPr>
                        <a:t>А</a:t>
                      </a:r>
                      <a:endParaRPr lang="ru-RU" sz="6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latin typeface="Arial Black" panose="020B0A04020102020204" pitchFamily="34" charset="0"/>
                        </a:rPr>
                        <a:t>В</a:t>
                      </a:r>
                      <a:endParaRPr lang="ru-RU" sz="6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0889650"/>
                  </a:ext>
                </a:extLst>
              </a:tr>
              <a:tr h="692814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Arial Black" panose="020B0A04020102020204" pitchFamily="34" charset="0"/>
                        </a:rPr>
                        <a:t>2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Arial Black" panose="020B0A04020102020204" pitchFamily="34" charset="0"/>
                        </a:rPr>
                        <a:t>3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Arial Black" panose="020B0A04020102020204" pitchFamily="34" charset="0"/>
                        </a:rPr>
                        <a:t>4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Arial Black" panose="020B0A04020102020204" pitchFamily="34" charset="0"/>
                        </a:rPr>
                        <a:t>1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415358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879063" y="2821570"/>
            <a:ext cx="36952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cap="none" spc="0" dirty="0">
                <a:ln/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ІМ’Я ГОСТЯ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8116" y="149392"/>
            <a:ext cx="2276727" cy="3483949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6F72E808-E29D-4564-9600-BA8033EBB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703364"/>
              </p:ext>
            </p:extLst>
          </p:nvPr>
        </p:nvGraphicFramePr>
        <p:xfrm>
          <a:off x="3330054" y="1015565"/>
          <a:ext cx="6074604" cy="16986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8651">
                  <a:extLst>
                    <a:ext uri="{9D8B030D-6E8A-4147-A177-3AD203B41FA5}">
                      <a16:colId xmlns:a16="http://schemas.microsoft.com/office/drawing/2014/main" val="2672962863"/>
                    </a:ext>
                  </a:extLst>
                </a:gridCol>
                <a:gridCol w="1518651">
                  <a:extLst>
                    <a:ext uri="{9D8B030D-6E8A-4147-A177-3AD203B41FA5}">
                      <a16:colId xmlns:a16="http://schemas.microsoft.com/office/drawing/2014/main" val="11477343"/>
                    </a:ext>
                  </a:extLst>
                </a:gridCol>
                <a:gridCol w="1518651">
                  <a:extLst>
                    <a:ext uri="{9D8B030D-6E8A-4147-A177-3AD203B41FA5}">
                      <a16:colId xmlns:a16="http://schemas.microsoft.com/office/drawing/2014/main" val="2811193528"/>
                    </a:ext>
                  </a:extLst>
                </a:gridCol>
                <a:gridCol w="1518651">
                  <a:extLst>
                    <a:ext uri="{9D8B030D-6E8A-4147-A177-3AD203B41FA5}">
                      <a16:colId xmlns:a16="http://schemas.microsoft.com/office/drawing/2014/main" val="471929890"/>
                    </a:ext>
                  </a:extLst>
                </a:gridCol>
              </a:tblGrid>
              <a:tr h="918566"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latin typeface="Arial Black" panose="020B0A04020102020204" pitchFamily="34" charset="0"/>
                        </a:rPr>
                        <a:t>В</a:t>
                      </a:r>
                      <a:endParaRPr lang="ru-RU" sz="6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latin typeface="Arial Black" panose="020B0A04020102020204" pitchFamily="34" charset="0"/>
                        </a:rPr>
                        <a:t>О</a:t>
                      </a:r>
                      <a:endParaRPr lang="ru-RU" sz="6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latin typeface="Arial Black" panose="020B0A04020102020204" pitchFamily="34" charset="0"/>
                        </a:rPr>
                        <a:t>Д</a:t>
                      </a:r>
                      <a:endParaRPr lang="ru-RU" sz="6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latin typeface="Arial Black" panose="020B0A04020102020204" pitchFamily="34" charset="0"/>
                        </a:rPr>
                        <a:t>А</a:t>
                      </a:r>
                      <a:endParaRPr lang="ru-RU" sz="6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0889650"/>
                  </a:ext>
                </a:extLst>
              </a:tr>
              <a:tr h="692814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Arial Black" panose="020B0A04020102020204" pitchFamily="34" charset="0"/>
                        </a:rPr>
                        <a:t>1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Arial Black" panose="020B0A04020102020204" pitchFamily="34" charset="0"/>
                        </a:rPr>
                        <a:t>2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Arial Black" panose="020B0A04020102020204" pitchFamily="34" charset="0"/>
                        </a:rPr>
                        <a:t>3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Arial Black" panose="020B0A04020102020204" pitchFamily="34" charset="0"/>
                        </a:rPr>
                        <a:t>4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4153584"/>
                  </a:ext>
                </a:extLst>
              </a:tr>
            </a:tbl>
          </a:graphicData>
        </a:graphic>
      </p:graphicFrame>
      <p:graphicFrame>
        <p:nvGraphicFramePr>
          <p:cNvPr id="13" name="Таблица 13">
            <a:extLst>
              <a:ext uri="{FF2B5EF4-FFF2-40B4-BE49-F238E27FC236}">
                <a16:creationId xmlns:a16="http://schemas.microsoft.com/office/drawing/2014/main" id="{400B0E68-B8E0-4AD1-854E-9879006B7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455383"/>
              </p:ext>
            </p:extLst>
          </p:nvPr>
        </p:nvGraphicFramePr>
        <p:xfrm>
          <a:off x="1685109" y="3785741"/>
          <a:ext cx="7280997" cy="268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652">
                  <a:extLst>
                    <a:ext uri="{9D8B030D-6E8A-4147-A177-3AD203B41FA5}">
                      <a16:colId xmlns:a16="http://schemas.microsoft.com/office/drawing/2014/main" val="4096687976"/>
                    </a:ext>
                  </a:extLst>
                </a:gridCol>
                <a:gridCol w="1212669">
                  <a:extLst>
                    <a:ext uri="{9D8B030D-6E8A-4147-A177-3AD203B41FA5}">
                      <a16:colId xmlns:a16="http://schemas.microsoft.com/office/drawing/2014/main" val="4094789911"/>
                    </a:ext>
                  </a:extLst>
                </a:gridCol>
                <a:gridCol w="1212669">
                  <a:extLst>
                    <a:ext uri="{9D8B030D-6E8A-4147-A177-3AD203B41FA5}">
                      <a16:colId xmlns:a16="http://schemas.microsoft.com/office/drawing/2014/main" val="3021216577"/>
                    </a:ext>
                  </a:extLst>
                </a:gridCol>
                <a:gridCol w="1212669">
                  <a:extLst>
                    <a:ext uri="{9D8B030D-6E8A-4147-A177-3AD203B41FA5}">
                      <a16:colId xmlns:a16="http://schemas.microsoft.com/office/drawing/2014/main" val="1828950806"/>
                    </a:ext>
                  </a:extLst>
                </a:gridCol>
                <a:gridCol w="1212669">
                  <a:extLst>
                    <a:ext uri="{9D8B030D-6E8A-4147-A177-3AD203B41FA5}">
                      <a16:colId xmlns:a16="http://schemas.microsoft.com/office/drawing/2014/main" val="3639859798"/>
                    </a:ext>
                  </a:extLst>
                </a:gridCol>
                <a:gridCol w="1212669">
                  <a:extLst>
                    <a:ext uri="{9D8B030D-6E8A-4147-A177-3AD203B41FA5}">
                      <a16:colId xmlns:a16="http://schemas.microsoft.com/office/drawing/2014/main" val="551975685"/>
                    </a:ext>
                  </a:extLst>
                </a:gridCol>
              </a:tblGrid>
              <a:tr h="1250188"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ru-UA" sz="6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ru-UA" sz="6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solidFill>
                            <a:srgbClr val="C00000"/>
                          </a:solidFill>
                        </a:rPr>
                        <a:t>7</a:t>
                      </a:r>
                      <a:endParaRPr lang="ru-UA" sz="6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ru-UA" sz="6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solidFill>
                            <a:srgbClr val="C00000"/>
                          </a:solidFill>
                        </a:rPr>
                        <a:t>10</a:t>
                      </a:r>
                      <a:endParaRPr lang="ru-UA" sz="6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36305"/>
                  </a:ext>
                </a:extLst>
              </a:tr>
              <a:tr h="1338835">
                <a:tc>
                  <a:txBody>
                    <a:bodyPr/>
                    <a:lstStyle/>
                    <a:p>
                      <a:pPr algn="ctr"/>
                      <a:r>
                        <a:rPr lang="uk-UA" sz="8800" dirty="0">
                          <a:solidFill>
                            <a:srgbClr val="0070C0"/>
                          </a:solidFill>
                        </a:rPr>
                        <a:t>К</a:t>
                      </a:r>
                      <a:endParaRPr lang="ru-UA" sz="8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dirty="0">
                          <a:solidFill>
                            <a:srgbClr val="0070C0"/>
                          </a:solidFill>
                        </a:rPr>
                        <a:t>М</a:t>
                      </a:r>
                      <a:endParaRPr lang="ru-UA" sz="8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dirty="0">
                          <a:solidFill>
                            <a:srgbClr val="0070C0"/>
                          </a:solidFill>
                        </a:rPr>
                        <a:t>Р</a:t>
                      </a:r>
                      <a:endParaRPr lang="ru-UA" sz="8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dirty="0">
                          <a:solidFill>
                            <a:srgbClr val="0070C0"/>
                          </a:solidFill>
                        </a:rPr>
                        <a:t>Х</a:t>
                      </a:r>
                      <a:endParaRPr lang="ru-UA" sz="8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dirty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UA" sz="8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87239"/>
                  </a:ext>
                </a:extLst>
              </a:tr>
            </a:tbl>
          </a:graphicData>
        </a:graphic>
      </p:graphicFrame>
      <p:graphicFrame>
        <p:nvGraphicFramePr>
          <p:cNvPr id="15" name="Таблица 13">
            <a:extLst>
              <a:ext uri="{FF2B5EF4-FFF2-40B4-BE49-F238E27FC236}">
                <a16:creationId xmlns:a16="http://schemas.microsoft.com/office/drawing/2014/main" id="{53F84441-8B33-4EB6-9BCB-9D29FB275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084979"/>
              </p:ext>
            </p:extLst>
          </p:nvPr>
        </p:nvGraphicFramePr>
        <p:xfrm>
          <a:off x="1685109" y="3785741"/>
          <a:ext cx="7280997" cy="268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652">
                  <a:extLst>
                    <a:ext uri="{9D8B030D-6E8A-4147-A177-3AD203B41FA5}">
                      <a16:colId xmlns:a16="http://schemas.microsoft.com/office/drawing/2014/main" val="4096687976"/>
                    </a:ext>
                  </a:extLst>
                </a:gridCol>
                <a:gridCol w="1212669">
                  <a:extLst>
                    <a:ext uri="{9D8B030D-6E8A-4147-A177-3AD203B41FA5}">
                      <a16:colId xmlns:a16="http://schemas.microsoft.com/office/drawing/2014/main" val="4094789911"/>
                    </a:ext>
                  </a:extLst>
                </a:gridCol>
                <a:gridCol w="1212669">
                  <a:extLst>
                    <a:ext uri="{9D8B030D-6E8A-4147-A177-3AD203B41FA5}">
                      <a16:colId xmlns:a16="http://schemas.microsoft.com/office/drawing/2014/main" val="3021216577"/>
                    </a:ext>
                  </a:extLst>
                </a:gridCol>
                <a:gridCol w="1212669">
                  <a:extLst>
                    <a:ext uri="{9D8B030D-6E8A-4147-A177-3AD203B41FA5}">
                      <a16:colId xmlns:a16="http://schemas.microsoft.com/office/drawing/2014/main" val="1828950806"/>
                    </a:ext>
                  </a:extLst>
                </a:gridCol>
                <a:gridCol w="1212669">
                  <a:extLst>
                    <a:ext uri="{9D8B030D-6E8A-4147-A177-3AD203B41FA5}">
                      <a16:colId xmlns:a16="http://schemas.microsoft.com/office/drawing/2014/main" val="3639859798"/>
                    </a:ext>
                  </a:extLst>
                </a:gridCol>
                <a:gridCol w="1212669">
                  <a:extLst>
                    <a:ext uri="{9D8B030D-6E8A-4147-A177-3AD203B41FA5}">
                      <a16:colId xmlns:a16="http://schemas.microsoft.com/office/drawing/2014/main" val="551975685"/>
                    </a:ext>
                  </a:extLst>
                </a:gridCol>
              </a:tblGrid>
              <a:tr h="1250188"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ru-UA" sz="6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ru-UA" sz="6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solidFill>
                            <a:srgbClr val="C00000"/>
                          </a:solidFill>
                        </a:rPr>
                        <a:t>10</a:t>
                      </a:r>
                      <a:endParaRPr lang="ru-UA" sz="6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solidFill>
                            <a:srgbClr val="C00000"/>
                          </a:solidFill>
                        </a:rPr>
                        <a:t>7</a:t>
                      </a:r>
                      <a:endParaRPr lang="ru-UA" sz="6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ru-UA" sz="6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0" dirty="0">
                          <a:solidFill>
                            <a:srgbClr val="C00000"/>
                          </a:solidFill>
                        </a:rPr>
                        <a:t>10</a:t>
                      </a:r>
                      <a:endParaRPr lang="ru-UA" sz="6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36305"/>
                  </a:ext>
                </a:extLst>
              </a:tr>
              <a:tr h="1338835">
                <a:tc>
                  <a:txBody>
                    <a:bodyPr/>
                    <a:lstStyle/>
                    <a:p>
                      <a:pPr algn="ctr"/>
                      <a:r>
                        <a:rPr lang="uk-UA" sz="8800" dirty="0">
                          <a:solidFill>
                            <a:srgbClr val="0070C0"/>
                          </a:solidFill>
                        </a:rPr>
                        <a:t>Х</a:t>
                      </a:r>
                      <a:endParaRPr lang="ru-UA" sz="8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dirty="0">
                          <a:solidFill>
                            <a:srgbClr val="0070C0"/>
                          </a:solidFill>
                        </a:rPr>
                        <a:t>М</a:t>
                      </a:r>
                      <a:endParaRPr lang="ru-UA" sz="8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dirty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UA" sz="8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dirty="0">
                          <a:solidFill>
                            <a:srgbClr val="0070C0"/>
                          </a:solidFill>
                        </a:rPr>
                        <a:t>Р</a:t>
                      </a:r>
                      <a:endParaRPr lang="ru-UA" sz="8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dirty="0">
                          <a:solidFill>
                            <a:srgbClr val="0070C0"/>
                          </a:solidFill>
                        </a:rPr>
                        <a:t>К</a:t>
                      </a:r>
                      <a:endParaRPr lang="ru-UA" sz="8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dirty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UA" sz="8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87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48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D8AFB99F-FFFF-4173-BCCD-C17E64CC3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58" y="2758962"/>
            <a:ext cx="8543925" cy="3749040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ln w="0"/>
                <a:solidFill>
                  <a:srgbClr val="0033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ДЛЯ ЧОГО ПОТР</a:t>
            </a:r>
            <a:r>
              <a:rPr lang="uk-UA" sz="9600" b="1" dirty="0">
                <a:ln w="0"/>
                <a:solidFill>
                  <a:srgbClr val="0033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І</a:t>
            </a:r>
            <a:r>
              <a:rPr lang="ru-RU" sz="9600" b="1" dirty="0">
                <a:ln w="0"/>
                <a:solidFill>
                  <a:srgbClr val="0033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БНА ВОДА</a:t>
            </a:r>
            <a:endParaRPr lang="ru-UA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33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D68F69-720D-435D-81BF-D64342B815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rgbClr val="00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65417" y="149530"/>
            <a:ext cx="2143102" cy="32794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C38FCA-07EB-488E-A21C-8C73957D4B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rgbClr val="00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4288" y="223735"/>
            <a:ext cx="2143103" cy="327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95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Цифра 6">
            <a:hlinkClick r:id="" action="ppaction://media"/>
            <a:extLst>
              <a:ext uri="{FF2B5EF4-FFF2-40B4-BE49-F238E27FC236}">
                <a16:creationId xmlns:a16="http://schemas.microsoft.com/office/drawing/2014/main" id="{1623D47F-5D73-43B7-8999-C4CCB1399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911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D9E94E-0883-4984-91ED-10B9CE62B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5504" r="6644" b="4500"/>
          <a:stretch/>
        </p:blipFill>
        <p:spPr>
          <a:xfrm>
            <a:off x="722495" y="1281975"/>
            <a:ext cx="1585116" cy="17797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44508C-67E8-4F96-A334-904D291EF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5504" r="6644" b="4500"/>
          <a:stretch/>
        </p:blipFill>
        <p:spPr>
          <a:xfrm>
            <a:off x="3899449" y="1281975"/>
            <a:ext cx="1585116" cy="17797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9DB9FF-6147-464B-BCB2-963B68D1F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5504" r="6644" b="4500"/>
          <a:stretch/>
        </p:blipFill>
        <p:spPr>
          <a:xfrm>
            <a:off x="6717598" y="1245212"/>
            <a:ext cx="1585116" cy="17797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FBF337-43E3-4070-8B4A-FA7D1817EF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5504" r="6644" b="4500"/>
          <a:stretch/>
        </p:blipFill>
        <p:spPr>
          <a:xfrm>
            <a:off x="1196107" y="4496443"/>
            <a:ext cx="1585116" cy="17797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2D401EE-5369-4114-9AE1-1A9AF96C5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5504" r="6644" b="4500"/>
          <a:stretch/>
        </p:blipFill>
        <p:spPr>
          <a:xfrm>
            <a:off x="7510156" y="4219777"/>
            <a:ext cx="1585116" cy="17797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E2847E7-8330-4741-B62B-DF7EFACD5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5504" r="6644" b="4500"/>
          <a:stretch/>
        </p:blipFill>
        <p:spPr>
          <a:xfrm>
            <a:off x="4671337" y="4219777"/>
            <a:ext cx="1585116" cy="17797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E9ABAF-F310-43B7-8211-16B494266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3" y="-104978"/>
            <a:ext cx="2983195" cy="42197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6AA0536-2C76-477B-83AD-1451295BF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39" y="61976"/>
            <a:ext cx="2983195" cy="421977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53D0CDE-5700-4C4D-B4C5-A5F24AA61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4" y="3024992"/>
            <a:ext cx="2983195" cy="421977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D5900E-25E5-4877-B702-DD5AC4CA6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60" y="2781864"/>
            <a:ext cx="2983195" cy="421977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D761AEB-4311-4B62-A67A-BE4D13089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74" y="-77969"/>
            <a:ext cx="2983195" cy="42197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C81E508-1139-42A8-BDAE-E0ADBAB856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44" y="2750431"/>
            <a:ext cx="2983195" cy="42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1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FEF44-3E1B-9528-47D7-5BAF3410E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ніжинки">
            <a:hlinkClick r:id="" action="ppaction://media"/>
            <a:extLst>
              <a:ext uri="{FF2B5EF4-FFF2-40B4-BE49-F238E27FC236}">
                <a16:creationId xmlns:a16="http://schemas.microsoft.com/office/drawing/2014/main" id="{5F60517E-B26C-F8C0-0B31-FAC102A910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906000" cy="68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6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8">
            <a:extLst>
              <a:ext uri="{FF2B5EF4-FFF2-40B4-BE49-F238E27FC236}">
                <a16:creationId xmlns:a16="http://schemas.microsoft.com/office/drawing/2014/main" id="{7136023C-DFE1-4FF5-A2EB-08ABDBF41E75}"/>
              </a:ext>
            </a:extLst>
          </p:cNvPr>
          <p:cNvSpPr txBox="1">
            <a:spLocks/>
          </p:cNvSpPr>
          <p:nvPr/>
        </p:nvSpPr>
        <p:spPr>
          <a:xfrm>
            <a:off x="428565" y="930162"/>
            <a:ext cx="8543925" cy="37490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9600" b="1" dirty="0">
                <a:ln w="0"/>
                <a:solidFill>
                  <a:srgbClr val="0033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Таблиці додавання і віднімання числа 6</a:t>
            </a:r>
            <a:endParaRPr lang="ru-UA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33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1CD614-510A-4C88-BCFF-096985E599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rgbClr val="00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5298" y="0"/>
            <a:ext cx="2143102" cy="32794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801E21-4918-4E5B-B2AC-421F674A3C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duotone>
              <a:prstClr val="black"/>
              <a:srgbClr val="00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799" y="3279470"/>
            <a:ext cx="2143102" cy="327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62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6A0E5D6-1FB4-498D-834F-74B0F2E442FC}"/>
              </a:ext>
            </a:extLst>
          </p:cNvPr>
          <p:cNvSpPr/>
          <p:nvPr/>
        </p:nvSpPr>
        <p:spPr>
          <a:xfrm>
            <a:off x="620426" y="613953"/>
            <a:ext cx="3984171" cy="32134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8DF6275-D983-4524-85CF-F49843F9E637}"/>
              </a:ext>
            </a:extLst>
          </p:cNvPr>
          <p:cNvSpPr/>
          <p:nvPr/>
        </p:nvSpPr>
        <p:spPr>
          <a:xfrm>
            <a:off x="5360453" y="613953"/>
            <a:ext cx="3984171" cy="32134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E41DA8-0BD9-4445-8EF2-8A27C2D973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5504" r="6644" b="4500"/>
          <a:stretch/>
        </p:blipFill>
        <p:spPr>
          <a:xfrm>
            <a:off x="5654986" y="792681"/>
            <a:ext cx="1108953" cy="124514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48A5A21-2EC2-4E4E-9D6B-7C1A71731FE1}"/>
              </a:ext>
            </a:extLst>
          </p:cNvPr>
          <p:cNvSpPr/>
          <p:nvPr/>
        </p:nvSpPr>
        <p:spPr>
          <a:xfrm>
            <a:off x="1035091" y="4271276"/>
            <a:ext cx="7653130" cy="211562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66666666:</a:t>
            </a:r>
            <a:endParaRPr lang="ru-UA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D4D5BF-8FAC-4B77-B6E8-2BD7A73BD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5504" r="6644" b="4500"/>
          <a:stretch/>
        </p:blipFill>
        <p:spPr>
          <a:xfrm>
            <a:off x="8044624" y="792683"/>
            <a:ext cx="1108953" cy="12451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A9D294-9B7F-42D5-AA3D-F7C8D37FC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5504" r="6644" b="4500"/>
          <a:stretch/>
        </p:blipFill>
        <p:spPr>
          <a:xfrm>
            <a:off x="6867688" y="844834"/>
            <a:ext cx="1108953" cy="12451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8EB4F6-2E72-421E-8F54-BE26F711C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5504" r="6644" b="4500"/>
          <a:stretch/>
        </p:blipFill>
        <p:spPr>
          <a:xfrm>
            <a:off x="5654985" y="2181635"/>
            <a:ext cx="1108953" cy="124514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E3D6D7-2458-4EF9-AA92-C81F130E9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5504" r="6644" b="4500"/>
          <a:stretch/>
        </p:blipFill>
        <p:spPr>
          <a:xfrm>
            <a:off x="6882974" y="2177995"/>
            <a:ext cx="1108953" cy="124514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21E5FE-C613-4A41-A409-DB5C45ECD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5504" r="6644" b="4500"/>
          <a:stretch/>
        </p:blipFill>
        <p:spPr>
          <a:xfrm>
            <a:off x="8093291" y="2191358"/>
            <a:ext cx="1108953" cy="1245141"/>
          </a:xfrm>
          <a:prstGeom prst="rect">
            <a:avLst/>
          </a:prstGeom>
        </p:spPr>
      </p:pic>
      <p:sp>
        <p:nvSpPr>
          <p:cNvPr id="27" name="Заголовок 26">
            <a:extLst>
              <a:ext uri="{FF2B5EF4-FFF2-40B4-BE49-F238E27FC236}">
                <a16:creationId xmlns:a16="http://schemas.microsoft.com/office/drawing/2014/main" id="{CE5AC4D2-36FB-4CC7-AE2D-2933E203A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124" y="4444427"/>
            <a:ext cx="6977064" cy="176932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uk-UA" sz="16000" dirty="0"/>
              <a:t>1 + 6 =7</a:t>
            </a:r>
            <a:endParaRPr lang="ru-UA" sz="160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55369E0-270E-4954-ACA5-98F128425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1" y="792683"/>
            <a:ext cx="1179573" cy="138531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CE94FE1-5596-4820-9C7D-F281EABA5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439" y="806046"/>
            <a:ext cx="1179573" cy="1385312"/>
          </a:xfrm>
          <a:prstGeom prst="rect">
            <a:avLst/>
          </a:prstGeom>
        </p:spPr>
      </p:pic>
      <p:sp>
        <p:nvSpPr>
          <p:cNvPr id="31" name="Заголовок 26">
            <a:extLst>
              <a:ext uri="{FF2B5EF4-FFF2-40B4-BE49-F238E27FC236}">
                <a16:creationId xmlns:a16="http://schemas.microsoft.com/office/drawing/2014/main" id="{A504B380-286D-4E71-913B-777958CC71B0}"/>
              </a:ext>
            </a:extLst>
          </p:cNvPr>
          <p:cNvSpPr txBox="1">
            <a:spLocks/>
          </p:cNvSpPr>
          <p:nvPr/>
        </p:nvSpPr>
        <p:spPr>
          <a:xfrm>
            <a:off x="1373124" y="4444427"/>
            <a:ext cx="6977064" cy="17693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0" dirty="0"/>
              <a:t>2 + 6 =8</a:t>
            </a:r>
            <a:endParaRPr lang="ru-UA" sz="1600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34D79D6-3084-49FE-8347-E06C71072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1" y="2307909"/>
            <a:ext cx="1179573" cy="1385312"/>
          </a:xfrm>
          <a:prstGeom prst="rect">
            <a:avLst/>
          </a:prstGeom>
        </p:spPr>
      </p:pic>
      <p:sp>
        <p:nvSpPr>
          <p:cNvPr id="33" name="Заголовок 26">
            <a:extLst>
              <a:ext uri="{FF2B5EF4-FFF2-40B4-BE49-F238E27FC236}">
                <a16:creationId xmlns:a16="http://schemas.microsoft.com/office/drawing/2014/main" id="{FF88E6C7-325C-4E07-9A29-AF6C8D6D1B75}"/>
              </a:ext>
            </a:extLst>
          </p:cNvPr>
          <p:cNvSpPr txBox="1">
            <a:spLocks/>
          </p:cNvSpPr>
          <p:nvPr/>
        </p:nvSpPr>
        <p:spPr>
          <a:xfrm>
            <a:off x="1464468" y="4435441"/>
            <a:ext cx="6977064" cy="17693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0" dirty="0"/>
              <a:t>3 + 6 =9</a:t>
            </a:r>
            <a:endParaRPr lang="ru-UA" sz="16000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D258935-B868-4654-879D-5B0A2BEF6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27" y="2307909"/>
            <a:ext cx="1179573" cy="1385312"/>
          </a:xfrm>
          <a:prstGeom prst="rect">
            <a:avLst/>
          </a:prstGeom>
        </p:spPr>
      </p:pic>
      <p:sp>
        <p:nvSpPr>
          <p:cNvPr id="35" name="Заголовок 26">
            <a:extLst>
              <a:ext uri="{FF2B5EF4-FFF2-40B4-BE49-F238E27FC236}">
                <a16:creationId xmlns:a16="http://schemas.microsoft.com/office/drawing/2014/main" id="{AF17F525-0A13-43FA-B10A-9353824461B8}"/>
              </a:ext>
            </a:extLst>
          </p:cNvPr>
          <p:cNvSpPr txBox="1">
            <a:spLocks/>
          </p:cNvSpPr>
          <p:nvPr/>
        </p:nvSpPr>
        <p:spPr>
          <a:xfrm>
            <a:off x="1450969" y="4397688"/>
            <a:ext cx="7068235" cy="17693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0" dirty="0"/>
              <a:t>4+6 =10</a:t>
            </a:r>
            <a:endParaRPr lang="ru-UA" sz="16000" dirty="0"/>
          </a:p>
        </p:txBody>
      </p:sp>
    </p:spTree>
    <p:extLst>
      <p:ext uri="{BB962C8B-B14F-4D97-AF65-F5344CB8AC3E}">
        <p14:creationId xmlns:p14="http://schemas.microsoft.com/office/powerpoint/2010/main" val="116833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3" grpId="0" animBg="1"/>
      <p:bldP spid="3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1319</TotalTime>
  <Words>212</Words>
  <Application>Microsoft Office PowerPoint</Application>
  <PresentationFormat>Лист A4 (210x297 мм)</PresentationFormat>
  <Paragraphs>103</Paragraphs>
  <Slides>25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Comic Sans MS</vt:lpstr>
      <vt:lpstr>Monotype Corsiva</vt:lpstr>
      <vt:lpstr>Times New Roman</vt:lpstr>
      <vt:lpstr>Тема Office</vt:lpstr>
      <vt:lpstr>Інтегрований урок  з математики  та  Я досліджую світ “ пригоди краплинки” </vt:lpstr>
      <vt:lpstr>Презентация PowerPoint</vt:lpstr>
      <vt:lpstr>Презентация PowerPoint</vt:lpstr>
      <vt:lpstr>ДЛЯ ЧОГО ПОТРІБНА ВОДА</vt:lpstr>
      <vt:lpstr>Презентация PowerPoint</vt:lpstr>
      <vt:lpstr>Презентация PowerPoint</vt:lpstr>
      <vt:lpstr>Презентация PowerPoint</vt:lpstr>
      <vt:lpstr>Презентация PowerPoint</vt:lpstr>
      <vt:lpstr>1 + 6 =7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ЗАДАЧІ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допомогу!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Лидия</dc:creator>
  <cp:lastModifiedBy>Администратор</cp:lastModifiedBy>
  <cp:revision>132</cp:revision>
  <dcterms:created xsi:type="dcterms:W3CDTF">2018-11-18T16:11:56Z</dcterms:created>
  <dcterms:modified xsi:type="dcterms:W3CDTF">2024-02-04T13:56:38Z</dcterms:modified>
</cp:coreProperties>
</file>