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1" r:id="rId1"/>
  </p:sldMasterIdLst>
  <p:notesMasterIdLst>
    <p:notesMasterId r:id="rId14"/>
  </p:notesMasterIdLst>
  <p:sldIdLst>
    <p:sldId id="256" r:id="rId2"/>
    <p:sldId id="425" r:id="rId3"/>
    <p:sldId id="430" r:id="rId4"/>
    <p:sldId id="431" r:id="rId5"/>
    <p:sldId id="433" r:id="rId6"/>
    <p:sldId id="432" r:id="rId7"/>
    <p:sldId id="429" r:id="rId8"/>
    <p:sldId id="426" r:id="rId9"/>
    <p:sldId id="427" r:id="rId10"/>
    <p:sldId id="428" r:id="rId11"/>
    <p:sldId id="434" r:id="rId12"/>
    <p:sldId id="435" r:id="rId13"/>
  </p:sldIdLst>
  <p:sldSz cx="9906000" cy="6858000" type="A4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69" autoAdjust="0"/>
    <p:restoredTop sz="96144" autoAdjust="0"/>
  </p:normalViewPr>
  <p:slideViewPr>
    <p:cSldViewPr snapToGrid="0">
      <p:cViewPr>
        <p:scale>
          <a:sx n="106" d="100"/>
          <a:sy n="106" d="100"/>
        </p:scale>
        <p:origin x="-72" y="354"/>
      </p:cViewPr>
      <p:guideLst>
        <p:guide orient="horz" pos="1279"/>
        <p:guide pos="1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9118C-F766-4DE8-BA1B-233793C80913}" type="datetimeFigureOut">
              <a:rPr lang="ru-RU"/>
              <a:t>06.05.2022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8D091-60E5-4070-A2BF-5940F43078A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174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8D091-60E5-4070-A2BF-5940F43078A8}" type="slidenum">
              <a:rPr lang="ru-RU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526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8D091-60E5-4070-A2BF-5940F43078A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042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8D091-60E5-4070-A2BF-5940F43078A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3057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8D091-60E5-4070-A2BF-5940F43078A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489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8D091-60E5-4070-A2BF-5940F43078A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811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8D091-60E5-4070-A2BF-5940F43078A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695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8D091-60E5-4070-A2BF-5940F43078A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068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8D091-60E5-4070-A2BF-5940F43078A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039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8D091-60E5-4070-A2BF-5940F43078A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824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8D091-60E5-4070-A2BF-5940F43078A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018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8D091-60E5-4070-A2BF-5940F43078A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825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8D091-60E5-4070-A2BF-5940F43078A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87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28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0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8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89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8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17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9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57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9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1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5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7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26660"/>
            <a:ext cx="9906000" cy="1264754"/>
          </a:xfrm>
        </p:spPr>
        <p:txBody>
          <a:bodyPr>
            <a:normAutofit/>
          </a:bodyPr>
          <a:lstStyle/>
          <a:p>
            <a:r>
              <a:rPr lang="ru-RU" sz="4000" b="1" err="1" smtClean="0">
                <a:solidFill>
                  <a:schemeClr val="bg1"/>
                </a:solidFill>
              </a:rPr>
              <a:t>Системи</a:t>
            </a:r>
            <a:r>
              <a:rPr lang="ru-RU" sz="4000" b="1" smtClean="0">
                <a:solidFill>
                  <a:schemeClr val="bg1"/>
                </a:solidFill>
              </a:rPr>
              <a:t> </a:t>
            </a:r>
            <a:r>
              <a:rPr lang="ru-RU" sz="4000" b="1" smtClean="0">
                <a:solidFill>
                  <a:schemeClr val="bg1"/>
                </a:solidFill>
              </a:rPr>
              <a:t>числення</a:t>
            </a:r>
            <a:br>
              <a:rPr lang="ru-RU" sz="4000" b="1" smtClean="0">
                <a:solidFill>
                  <a:schemeClr val="bg1"/>
                </a:solidFill>
              </a:rPr>
            </a:br>
            <a:r>
              <a:rPr lang="ru-RU" sz="4000" b="1" smtClean="0">
                <a:solidFill>
                  <a:schemeClr val="bg1"/>
                </a:solidFill>
              </a:rPr>
              <a:t>(аріфметичні операції)</a:t>
            </a:r>
            <a:endParaRPr lang="ru-RU" sz="4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5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01451" y="365127"/>
            <a:ext cx="9334917" cy="41480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74295" tIns="37148" rIns="74295" bIns="37148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smtClean="0">
                <a:solidFill>
                  <a:schemeClr val="bg1"/>
                </a:solidFill>
                <a:latin typeface="Arial Cyr" panose="020B0604020202020204" pitchFamily="34" charset="-52"/>
              </a:rPr>
              <a:t>Арифметичні операції у 8 с/ч</a:t>
            </a:r>
            <a:endParaRPr lang="ru-RU" sz="2400" b="1">
              <a:solidFill>
                <a:schemeClr val="bg1"/>
              </a:solidFill>
              <a:latin typeface="Arial Cyr" panose="020B0604020202020204" pitchFamily="34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518" y="814898"/>
            <a:ext cx="1551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>
                <a:latin typeface="Arial Cyr" pitchFamily="34" charset="-52"/>
              </a:rPr>
              <a:t>3</a:t>
            </a:r>
            <a:r>
              <a:rPr lang="uk-UA" smtClean="0">
                <a:latin typeface="Arial Cyr" pitchFamily="34" charset="-52"/>
              </a:rPr>
              <a:t>. Множення</a:t>
            </a:r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949391"/>
              </p:ext>
            </p:extLst>
          </p:nvPr>
        </p:nvGraphicFramePr>
        <p:xfrm>
          <a:off x="489447" y="1194084"/>
          <a:ext cx="4403260" cy="3920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326"/>
                <a:gridCol w="440326"/>
                <a:gridCol w="440326"/>
                <a:gridCol w="440326"/>
                <a:gridCol w="440326"/>
                <a:gridCol w="440326"/>
                <a:gridCol w="440326"/>
                <a:gridCol w="440326"/>
                <a:gridCol w="440326"/>
                <a:gridCol w="440326"/>
              </a:tblGrid>
              <a:tr h="386256">
                <a:tc gridSpan="6">
                  <a:txBody>
                    <a:bodyPr/>
                    <a:lstStyle/>
                    <a:p>
                      <a:pPr algn="ctr"/>
                      <a:r>
                        <a:rPr lang="uk-UA" sz="1300" b="1" smtClean="0"/>
                        <a:t>Перенесення при множенні</a:t>
                      </a:r>
                      <a:r>
                        <a:rPr lang="uk-UA" sz="1300" b="1" baseline="0" smtClean="0"/>
                        <a:t> на 2</a:t>
                      </a:r>
                      <a:endParaRPr lang="ru-RU" sz="13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ru-RU" sz="1800" b="1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1800" b="1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ru-RU" sz="1800" b="1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</a:tr>
              <a:tr h="386256">
                <a:tc gridSpan="6">
                  <a:txBody>
                    <a:bodyPr/>
                    <a:lstStyle/>
                    <a:p>
                      <a:pPr algn="ctr"/>
                      <a:r>
                        <a:rPr lang="uk-UA" sz="1300" b="1" smtClean="0"/>
                        <a:t>Перенесення при множенні</a:t>
                      </a:r>
                      <a:r>
                        <a:rPr lang="uk-UA" sz="1300" b="1" baseline="0" smtClean="0"/>
                        <a:t> на 3</a:t>
                      </a:r>
                      <a:endParaRPr lang="ru-RU" sz="13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1800" b="1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ru-RU" sz="1800" b="1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</a:tr>
              <a:tr h="383045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2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4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5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7</a:t>
                      </a:r>
                      <a:endParaRPr lang="ru-RU" sz="2400" b="1"/>
                    </a:p>
                  </a:txBody>
                  <a:tcPr/>
                </a:tc>
              </a:tr>
              <a:tr h="476206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х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ru-RU" sz="2400" b="1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3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2</a:t>
                      </a:r>
                      <a:endParaRPr lang="ru-RU" sz="2400" b="1"/>
                    </a:p>
                  </a:txBody>
                  <a:tcPr/>
                </a:tc>
              </a:tr>
              <a:tr h="3862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b="1" kern="120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b="1" kern="120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b="1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ru-RU" b="1">
                        <a:solidFill>
                          <a:srgbClr val="00B050"/>
                        </a:solidFill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7012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5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3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6</a:t>
                      </a:r>
                      <a:endParaRPr lang="ru-RU" sz="2400" b="1"/>
                    </a:p>
                  </a:txBody>
                  <a:tcPr/>
                </a:tc>
              </a:tr>
              <a:tr h="399124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7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6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5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99124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2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4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5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7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99124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2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5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6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2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3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6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142129" y="751657"/>
            <a:ext cx="4600555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mtClean="0">
                <a:latin typeface="Arial Cyr" pitchFamily="34" charset="-52"/>
              </a:rPr>
              <a:t>Треба провести наступні дії: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smtClean="0">
                <a:latin typeface="Arial Cyr" pitchFamily="34" charset="-52"/>
              </a:rPr>
              <a:t>7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* 2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= 7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* 2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= 14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= </a:t>
            </a:r>
            <a:r>
              <a:rPr lang="uk-UA" b="1" smtClean="0">
                <a:solidFill>
                  <a:srgbClr val="00B050"/>
                </a:solidFill>
                <a:latin typeface="Arial Cyr" pitchFamily="34" charset="-52"/>
              </a:rPr>
              <a:t>1</a:t>
            </a:r>
            <a:r>
              <a:rPr lang="uk-UA" smtClean="0">
                <a:latin typeface="Arial Cyr" pitchFamily="34" charset="-52"/>
              </a:rPr>
              <a:t>6</a:t>
            </a:r>
            <a:r>
              <a:rPr lang="uk-UA" b="1" baseline="-25000" smtClean="0">
                <a:latin typeface="Arial Cyr" pitchFamily="34" charset="-52"/>
              </a:rPr>
              <a:t>8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uk-UA" smtClean="0">
                <a:latin typeface="Arial Cyr" pitchFamily="34" charset="-52"/>
              </a:rPr>
              <a:t>5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* 2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+ </a:t>
            </a:r>
            <a:r>
              <a:rPr lang="uk-UA" b="1" smtClean="0">
                <a:solidFill>
                  <a:srgbClr val="00B050"/>
                </a:solidFill>
                <a:latin typeface="Arial Cyr" pitchFamily="34" charset="-52"/>
              </a:rPr>
              <a:t>1</a:t>
            </a:r>
            <a:r>
              <a:rPr lang="uk-UA" b="1" baseline="-25000" smtClean="0">
                <a:latin typeface="Arial Cyr" pitchFamily="34" charset="-52"/>
              </a:rPr>
              <a:t>8 </a:t>
            </a:r>
            <a:r>
              <a:rPr lang="uk-UA" smtClean="0">
                <a:latin typeface="Arial Cyr" pitchFamily="34" charset="-52"/>
              </a:rPr>
              <a:t>= 5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* </a:t>
            </a:r>
            <a:r>
              <a:rPr lang="uk-UA" smtClean="0">
                <a:latin typeface="Arial Cyr" pitchFamily="34" charset="-52"/>
              </a:rPr>
              <a:t>2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+ </a:t>
            </a:r>
            <a:r>
              <a:rPr lang="uk-UA" smtClean="0">
                <a:latin typeface="Arial Cyr" pitchFamily="34" charset="-52"/>
              </a:rPr>
              <a:t>1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 b="1" baseline="-25000" smtClean="0">
                <a:latin typeface="Arial Cyr" pitchFamily="34" charset="-52"/>
              </a:rPr>
              <a:t> </a:t>
            </a:r>
            <a:r>
              <a:rPr lang="uk-UA" smtClean="0">
                <a:latin typeface="Arial Cyr" pitchFamily="34" charset="-52"/>
              </a:rPr>
              <a:t>= 11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b="1" smtClean="0">
                <a:solidFill>
                  <a:schemeClr val="accent2">
                    <a:lumMod val="75000"/>
                  </a:schemeClr>
                </a:solidFill>
                <a:latin typeface="Arial Cyr" pitchFamily="34" charset="-52"/>
              </a:rPr>
              <a:t>1</a:t>
            </a:r>
            <a:r>
              <a:rPr lang="uk-UA" smtClean="0">
                <a:latin typeface="Arial Cyr" pitchFamily="34" charset="-52"/>
              </a:rPr>
              <a:t>3</a:t>
            </a:r>
            <a:r>
              <a:rPr lang="uk-UA" b="1" baseline="-25000" smtClean="0">
                <a:latin typeface="Arial Cyr" pitchFamily="34" charset="-52"/>
              </a:rPr>
              <a:t>8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uk-UA" smtClean="0">
                <a:latin typeface="Arial Cyr" pitchFamily="34" charset="-52"/>
              </a:rPr>
              <a:t>4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* 2</a:t>
            </a:r>
            <a:r>
              <a:rPr lang="uk-UA" b="1" baseline="-25000">
                <a:latin typeface="Arial Cyr" pitchFamily="34" charset="-52"/>
              </a:rPr>
              <a:t>8</a:t>
            </a:r>
            <a:r>
              <a:rPr lang="uk-UA">
                <a:latin typeface="Arial Cyr" pitchFamily="34" charset="-52"/>
              </a:rPr>
              <a:t> + </a:t>
            </a:r>
            <a:r>
              <a:rPr lang="uk-UA" b="1">
                <a:solidFill>
                  <a:schemeClr val="accent2">
                    <a:lumMod val="75000"/>
                  </a:schemeClr>
                </a:solidFill>
                <a:latin typeface="Arial Cyr" pitchFamily="34" charset="-52"/>
              </a:rPr>
              <a:t>1</a:t>
            </a:r>
            <a:r>
              <a:rPr lang="uk-UA" b="1" baseline="-25000">
                <a:latin typeface="Arial Cyr" pitchFamily="34" charset="-52"/>
              </a:rPr>
              <a:t>8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smtClean="0">
                <a:latin typeface="Arial Cyr" pitchFamily="34" charset="-52"/>
              </a:rPr>
              <a:t>4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* 2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+ 1</a:t>
            </a:r>
            <a:r>
              <a:rPr lang="uk-UA" b="1" baseline="-25000">
                <a:latin typeface="Arial Cyr" pitchFamily="34" charset="-52"/>
              </a:rPr>
              <a:t>10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smtClean="0">
                <a:latin typeface="Arial Cyr" pitchFamily="34" charset="-52"/>
              </a:rPr>
              <a:t>9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b="1" smtClean="0">
                <a:solidFill>
                  <a:srgbClr val="00B0F0"/>
                </a:solidFill>
                <a:latin typeface="Arial Cyr" pitchFamily="34" charset="-52"/>
              </a:rPr>
              <a:t>1</a:t>
            </a:r>
            <a:r>
              <a:rPr lang="uk-UA" smtClean="0">
                <a:latin typeface="Arial Cyr" pitchFamily="34" charset="-52"/>
              </a:rPr>
              <a:t>1</a:t>
            </a:r>
            <a:r>
              <a:rPr lang="uk-UA" b="1" baseline="-25000" smtClean="0">
                <a:latin typeface="Arial Cyr" pitchFamily="34" charset="-52"/>
              </a:rPr>
              <a:t>8</a:t>
            </a:r>
            <a:endParaRPr lang="uk-UA" b="1" baseline="-25000">
              <a:latin typeface="Arial Cyr" pitchFamily="34" charset="-52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uk-UA" smtClean="0">
                <a:latin typeface="Arial Cyr" pitchFamily="34" charset="-52"/>
              </a:rPr>
              <a:t>2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* 2</a:t>
            </a:r>
            <a:r>
              <a:rPr lang="uk-UA" b="1" baseline="-25000">
                <a:latin typeface="Arial Cyr" pitchFamily="34" charset="-52"/>
              </a:rPr>
              <a:t>8</a:t>
            </a:r>
            <a:r>
              <a:rPr lang="uk-UA">
                <a:latin typeface="Arial Cyr" pitchFamily="34" charset="-52"/>
              </a:rPr>
              <a:t> + </a:t>
            </a:r>
            <a:r>
              <a:rPr lang="uk-UA" b="1">
                <a:solidFill>
                  <a:srgbClr val="00B0F0"/>
                </a:solidFill>
                <a:latin typeface="Arial Cyr" pitchFamily="34" charset="-52"/>
              </a:rPr>
              <a:t>1</a:t>
            </a:r>
            <a:r>
              <a:rPr lang="uk-UA" b="1" baseline="-25000">
                <a:latin typeface="Arial Cyr" pitchFamily="34" charset="-52"/>
              </a:rPr>
              <a:t>8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smtClean="0">
                <a:latin typeface="Arial Cyr" pitchFamily="34" charset="-52"/>
              </a:rPr>
              <a:t>2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* 2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+ 1</a:t>
            </a:r>
            <a:r>
              <a:rPr lang="uk-UA" b="1" baseline="-25000">
                <a:latin typeface="Arial Cyr" pitchFamily="34" charset="-52"/>
              </a:rPr>
              <a:t>10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smtClean="0">
                <a:latin typeface="Arial Cyr" pitchFamily="34" charset="-52"/>
              </a:rPr>
              <a:t>5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smtClean="0">
                <a:latin typeface="Arial Cyr" pitchFamily="34" charset="-52"/>
              </a:rPr>
              <a:t>5</a:t>
            </a:r>
            <a:r>
              <a:rPr lang="uk-UA" b="1" baseline="-25000" smtClean="0">
                <a:latin typeface="Arial Cyr" pitchFamily="34" charset="-52"/>
              </a:rPr>
              <a:t>8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smtClean="0">
                <a:latin typeface="Arial Cyr" pitchFamily="34" charset="-52"/>
              </a:rPr>
              <a:t>7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* </a:t>
            </a:r>
            <a:r>
              <a:rPr lang="uk-UA" smtClean="0">
                <a:latin typeface="Arial Cyr" pitchFamily="34" charset="-52"/>
              </a:rPr>
              <a:t>3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= 7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* </a:t>
            </a:r>
            <a:r>
              <a:rPr lang="uk-UA" smtClean="0">
                <a:latin typeface="Arial Cyr" pitchFamily="34" charset="-52"/>
              </a:rPr>
              <a:t>3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smtClean="0">
                <a:latin typeface="Arial Cyr" pitchFamily="34" charset="-52"/>
              </a:rPr>
              <a:t>21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b="1" smtClean="0">
                <a:solidFill>
                  <a:srgbClr val="00B050"/>
                </a:solidFill>
                <a:latin typeface="Arial Cyr" pitchFamily="34" charset="-52"/>
              </a:rPr>
              <a:t>2</a:t>
            </a:r>
            <a:r>
              <a:rPr lang="uk-UA" smtClean="0">
                <a:latin typeface="Arial Cyr" pitchFamily="34" charset="-52"/>
              </a:rPr>
              <a:t>5</a:t>
            </a:r>
            <a:r>
              <a:rPr lang="uk-UA" b="1" baseline="-25000" smtClean="0">
                <a:latin typeface="Arial Cyr" pitchFamily="34" charset="-52"/>
              </a:rPr>
              <a:t>8</a:t>
            </a:r>
            <a:endParaRPr lang="uk-UA" b="1" baseline="-25000">
              <a:latin typeface="Arial Cyr" pitchFamily="34" charset="-52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uk-UA" smtClean="0">
                <a:latin typeface="Arial Cyr" pitchFamily="34" charset="-52"/>
              </a:rPr>
              <a:t>5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* </a:t>
            </a:r>
            <a:r>
              <a:rPr lang="uk-UA" smtClean="0">
                <a:latin typeface="Arial Cyr" pitchFamily="34" charset="-52"/>
              </a:rPr>
              <a:t>3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+ </a:t>
            </a:r>
            <a:r>
              <a:rPr lang="uk-UA" b="1">
                <a:solidFill>
                  <a:srgbClr val="00B050"/>
                </a:solidFill>
                <a:latin typeface="Arial Cyr" pitchFamily="34" charset="-52"/>
              </a:rPr>
              <a:t>2</a:t>
            </a:r>
            <a:r>
              <a:rPr lang="uk-UA" b="1" baseline="-25000" smtClean="0">
                <a:latin typeface="Arial Cyr" pitchFamily="34" charset="-52"/>
              </a:rPr>
              <a:t>8 </a:t>
            </a:r>
            <a:r>
              <a:rPr lang="uk-UA">
                <a:latin typeface="Arial Cyr" pitchFamily="34" charset="-52"/>
              </a:rPr>
              <a:t>= 5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* </a:t>
            </a:r>
            <a:r>
              <a:rPr lang="uk-UA" smtClean="0">
                <a:latin typeface="Arial Cyr" pitchFamily="34" charset="-52"/>
              </a:rPr>
              <a:t>3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+ </a:t>
            </a:r>
            <a:r>
              <a:rPr lang="uk-UA" smtClean="0">
                <a:latin typeface="Arial Cyr" pitchFamily="34" charset="-52"/>
              </a:rPr>
              <a:t>2</a:t>
            </a:r>
            <a:r>
              <a:rPr lang="uk-UA" b="1" baseline="-25000" smtClean="0">
                <a:latin typeface="Arial Cyr" pitchFamily="34" charset="-52"/>
              </a:rPr>
              <a:t>10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smtClean="0">
                <a:latin typeface="Arial Cyr" pitchFamily="34" charset="-52"/>
              </a:rPr>
              <a:t>17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b="1" smtClean="0">
                <a:solidFill>
                  <a:schemeClr val="accent2">
                    <a:lumMod val="75000"/>
                  </a:schemeClr>
                </a:solidFill>
                <a:latin typeface="Arial Cyr" pitchFamily="34" charset="-52"/>
              </a:rPr>
              <a:t>2</a:t>
            </a:r>
            <a:r>
              <a:rPr lang="uk-UA" smtClean="0">
                <a:latin typeface="Arial Cyr" pitchFamily="34" charset="-52"/>
              </a:rPr>
              <a:t>1</a:t>
            </a:r>
            <a:r>
              <a:rPr lang="uk-UA" b="1" baseline="-25000" smtClean="0">
                <a:latin typeface="Arial Cyr" pitchFamily="34" charset="-52"/>
              </a:rPr>
              <a:t>8</a:t>
            </a:r>
            <a:endParaRPr lang="uk-UA" b="1" baseline="-25000">
              <a:latin typeface="Arial Cyr" pitchFamily="34" charset="-52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uk-UA" smtClean="0">
                <a:latin typeface="Arial Cyr" pitchFamily="34" charset="-52"/>
              </a:rPr>
              <a:t>4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* </a:t>
            </a:r>
            <a:r>
              <a:rPr lang="uk-UA" smtClean="0">
                <a:latin typeface="Arial Cyr" pitchFamily="34" charset="-52"/>
              </a:rPr>
              <a:t>3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+ </a:t>
            </a:r>
            <a:r>
              <a:rPr lang="uk-UA" b="1" smtClean="0">
                <a:solidFill>
                  <a:schemeClr val="accent2">
                    <a:lumMod val="75000"/>
                  </a:schemeClr>
                </a:solidFill>
                <a:latin typeface="Arial Cyr" pitchFamily="34" charset="-52"/>
              </a:rPr>
              <a:t>2</a:t>
            </a:r>
            <a:r>
              <a:rPr lang="uk-UA" b="1" baseline="-25000" smtClean="0">
                <a:latin typeface="Arial Cyr" pitchFamily="34" charset="-52"/>
              </a:rPr>
              <a:t>8 </a:t>
            </a:r>
            <a:r>
              <a:rPr lang="uk-UA">
                <a:latin typeface="Arial Cyr" pitchFamily="34" charset="-52"/>
              </a:rPr>
              <a:t>= 4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* </a:t>
            </a:r>
            <a:r>
              <a:rPr lang="uk-UA" smtClean="0">
                <a:latin typeface="Arial Cyr" pitchFamily="34" charset="-52"/>
              </a:rPr>
              <a:t>3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+ </a:t>
            </a:r>
            <a:r>
              <a:rPr lang="uk-UA" smtClean="0">
                <a:latin typeface="Arial Cyr" pitchFamily="34" charset="-52"/>
              </a:rPr>
              <a:t>2</a:t>
            </a:r>
            <a:r>
              <a:rPr lang="uk-UA" b="1" baseline="-25000" smtClean="0">
                <a:latin typeface="Arial Cyr" pitchFamily="34" charset="-52"/>
              </a:rPr>
              <a:t>10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smtClean="0">
                <a:latin typeface="Arial Cyr" pitchFamily="34" charset="-52"/>
              </a:rPr>
              <a:t>14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b="1" smtClean="0">
                <a:solidFill>
                  <a:srgbClr val="00B0F0"/>
                </a:solidFill>
                <a:latin typeface="Arial Cyr" pitchFamily="34" charset="-52"/>
              </a:rPr>
              <a:t>1</a:t>
            </a:r>
            <a:r>
              <a:rPr lang="uk-UA" smtClean="0">
                <a:latin typeface="Arial Cyr" pitchFamily="34" charset="-52"/>
              </a:rPr>
              <a:t>6</a:t>
            </a:r>
            <a:r>
              <a:rPr lang="uk-UA" b="1" baseline="-25000" smtClean="0">
                <a:latin typeface="Arial Cyr" pitchFamily="34" charset="-52"/>
              </a:rPr>
              <a:t>8</a:t>
            </a:r>
            <a:endParaRPr lang="uk-UA" b="1" baseline="-25000">
              <a:latin typeface="Arial Cyr" pitchFamily="34" charset="-52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uk-UA" smtClean="0">
                <a:latin typeface="Arial Cyr" pitchFamily="34" charset="-52"/>
              </a:rPr>
              <a:t>2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* </a:t>
            </a:r>
            <a:r>
              <a:rPr lang="uk-UA" smtClean="0">
                <a:latin typeface="Arial Cyr" pitchFamily="34" charset="-52"/>
              </a:rPr>
              <a:t>3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+ </a:t>
            </a:r>
            <a:r>
              <a:rPr lang="uk-UA" b="1">
                <a:solidFill>
                  <a:srgbClr val="00B0F0"/>
                </a:solidFill>
                <a:latin typeface="Arial Cyr" pitchFamily="34" charset="-52"/>
              </a:rPr>
              <a:t>1</a:t>
            </a:r>
            <a:r>
              <a:rPr lang="uk-UA" b="1" baseline="-25000">
                <a:latin typeface="Arial Cyr" pitchFamily="34" charset="-52"/>
              </a:rPr>
              <a:t>8 </a:t>
            </a:r>
            <a:r>
              <a:rPr lang="uk-UA">
                <a:latin typeface="Arial Cyr" pitchFamily="34" charset="-52"/>
              </a:rPr>
              <a:t>= 2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* </a:t>
            </a:r>
            <a:r>
              <a:rPr lang="uk-UA" smtClean="0">
                <a:latin typeface="Arial Cyr" pitchFamily="34" charset="-52"/>
              </a:rPr>
              <a:t>3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+ 1</a:t>
            </a:r>
            <a:r>
              <a:rPr lang="uk-UA" b="1" baseline="-25000">
                <a:latin typeface="Arial Cyr" pitchFamily="34" charset="-52"/>
              </a:rPr>
              <a:t>10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smtClean="0">
                <a:latin typeface="Arial Cyr" pitchFamily="34" charset="-52"/>
              </a:rPr>
              <a:t>7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smtClean="0">
                <a:latin typeface="Arial Cyr" pitchFamily="34" charset="-52"/>
              </a:rPr>
              <a:t>7</a:t>
            </a:r>
            <a:r>
              <a:rPr lang="uk-UA" b="1" baseline="-25000" smtClean="0">
                <a:latin typeface="Arial Cyr" pitchFamily="34" charset="-52"/>
              </a:rPr>
              <a:t>8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uk-UA" smtClean="0">
                <a:latin typeface="Arial Cyr" pitchFamily="34" charset="-52"/>
              </a:rPr>
              <a:t>Пропускаємо розряд – множення на 0</a:t>
            </a:r>
            <a:endParaRPr lang="uk-UA">
              <a:latin typeface="Arial Cyr" pitchFamily="34" charset="-52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uk-UA" smtClean="0">
                <a:latin typeface="Arial Cyr" pitchFamily="34" charset="-52"/>
              </a:rPr>
              <a:t>Множення на 1– переписуємо число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08765" y="5275972"/>
            <a:ext cx="4073588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11"/>
            </a:pPr>
            <a:r>
              <a:rPr lang="uk-UA">
                <a:latin typeface="Arial Cyr" pitchFamily="34" charset="-52"/>
              </a:rPr>
              <a:t>Додавання:</a:t>
            </a:r>
          </a:p>
          <a:p>
            <a:pPr>
              <a:spcBef>
                <a:spcPts val="1200"/>
              </a:spcBef>
            </a:pPr>
            <a:r>
              <a:rPr lang="uk-UA">
                <a:latin typeface="Arial Cyr" pitchFamily="34" charset="-52"/>
              </a:rPr>
              <a:t>3</a:t>
            </a:r>
            <a:r>
              <a:rPr lang="uk-UA" b="1" baseline="-25000">
                <a:latin typeface="Arial Cyr" pitchFamily="34" charset="-52"/>
              </a:rPr>
              <a:t>8</a:t>
            </a:r>
            <a:r>
              <a:rPr lang="uk-UA">
                <a:latin typeface="Arial Cyr" pitchFamily="34" charset="-52"/>
              </a:rPr>
              <a:t> + 5</a:t>
            </a:r>
            <a:r>
              <a:rPr lang="uk-UA" b="1" baseline="-25000">
                <a:latin typeface="Arial Cyr" pitchFamily="34" charset="-52"/>
              </a:rPr>
              <a:t>8</a:t>
            </a:r>
            <a:r>
              <a:rPr lang="uk-UA">
                <a:latin typeface="Arial Cyr" pitchFamily="34" charset="-52"/>
              </a:rPr>
              <a:t> = 3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+ 5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= 8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= </a:t>
            </a:r>
            <a:r>
              <a:rPr lang="uk-UA" b="1">
                <a:solidFill>
                  <a:srgbClr val="00B050"/>
                </a:solidFill>
                <a:latin typeface="Arial Cyr" pitchFamily="34" charset="-52"/>
              </a:rPr>
              <a:t>1</a:t>
            </a:r>
            <a:r>
              <a:rPr lang="uk-UA">
                <a:latin typeface="Arial Cyr" pitchFamily="34" charset="-52"/>
              </a:rPr>
              <a:t>0</a:t>
            </a:r>
            <a:r>
              <a:rPr lang="uk-UA" b="1" baseline="-25000">
                <a:latin typeface="Arial Cyr" pitchFamily="34" charset="-52"/>
              </a:rPr>
              <a:t>8</a:t>
            </a:r>
          </a:p>
          <a:p>
            <a:endParaRPr lang="uk-UA" b="1" baseline="-25000">
              <a:latin typeface="Arial Cyr" pitchFamily="34" charset="-52"/>
            </a:endParaRPr>
          </a:p>
          <a:p>
            <a:r>
              <a:rPr lang="uk-UA" b="1">
                <a:solidFill>
                  <a:srgbClr val="00B050"/>
                </a:solidFill>
                <a:latin typeface="Arial Cyr" pitchFamily="34" charset="-52"/>
              </a:rPr>
              <a:t>1</a:t>
            </a:r>
            <a:r>
              <a:rPr lang="uk-UA" b="1" baseline="-25000">
                <a:latin typeface="Arial Cyr" pitchFamily="34" charset="-52"/>
              </a:rPr>
              <a:t>8</a:t>
            </a:r>
            <a:r>
              <a:rPr lang="uk-UA">
                <a:latin typeface="Arial Cyr" pitchFamily="34" charset="-52"/>
              </a:rPr>
              <a:t> + 1</a:t>
            </a:r>
            <a:r>
              <a:rPr lang="uk-UA" b="1" baseline="-25000">
                <a:latin typeface="Arial Cyr" pitchFamily="34" charset="-52"/>
              </a:rPr>
              <a:t>8</a:t>
            </a:r>
            <a:r>
              <a:rPr lang="uk-UA">
                <a:latin typeface="Arial Cyr" pitchFamily="34" charset="-52"/>
              </a:rPr>
              <a:t> + 1</a:t>
            </a:r>
            <a:r>
              <a:rPr lang="uk-UA" b="1" baseline="-25000">
                <a:latin typeface="Arial Cyr" pitchFamily="34" charset="-52"/>
              </a:rPr>
              <a:t>8 </a:t>
            </a:r>
            <a:r>
              <a:rPr lang="uk-UA">
                <a:latin typeface="Arial Cyr" pitchFamily="34" charset="-52"/>
              </a:rPr>
              <a:t>= 1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+ 1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+ 1</a:t>
            </a:r>
            <a:r>
              <a:rPr lang="uk-UA" b="1" baseline="-25000">
                <a:latin typeface="Arial Cyr" pitchFamily="34" charset="-52"/>
              </a:rPr>
              <a:t>10 </a:t>
            </a:r>
            <a:r>
              <a:rPr lang="uk-UA">
                <a:latin typeface="Arial Cyr" pitchFamily="34" charset="-52"/>
              </a:rPr>
              <a:t>= 3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= </a:t>
            </a:r>
            <a:r>
              <a:rPr lang="uk-UA" smtClean="0">
                <a:latin typeface="Arial Cyr" pitchFamily="34" charset="-52"/>
              </a:rPr>
              <a:t>3</a:t>
            </a:r>
            <a:r>
              <a:rPr lang="uk-UA" b="1" baseline="-25000" smtClean="0">
                <a:latin typeface="Arial Cyr" pitchFamily="34" charset="-52"/>
              </a:rPr>
              <a:t>8</a:t>
            </a:r>
            <a:endParaRPr lang="uk-UA" b="1" baseline="-25000">
              <a:latin typeface="Arial Cyr" pitchFamily="34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2129" y="5387159"/>
            <a:ext cx="434564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>
                <a:latin typeface="Arial Cyr" pitchFamily="34" charset="-52"/>
              </a:rPr>
              <a:t>5</a:t>
            </a:r>
            <a:r>
              <a:rPr lang="uk-UA" b="1" baseline="-25000">
                <a:latin typeface="Arial Cyr" pitchFamily="34" charset="-52"/>
              </a:rPr>
              <a:t>8</a:t>
            </a:r>
            <a:r>
              <a:rPr lang="uk-UA">
                <a:latin typeface="Arial Cyr" pitchFamily="34" charset="-52"/>
              </a:rPr>
              <a:t> + 6</a:t>
            </a:r>
            <a:r>
              <a:rPr lang="uk-UA" b="1" baseline="-25000">
                <a:latin typeface="Arial Cyr" pitchFamily="34" charset="-52"/>
              </a:rPr>
              <a:t>8</a:t>
            </a:r>
            <a:r>
              <a:rPr lang="uk-UA">
                <a:latin typeface="Arial Cyr" pitchFamily="34" charset="-52"/>
              </a:rPr>
              <a:t> + 7</a:t>
            </a:r>
            <a:r>
              <a:rPr lang="uk-UA" b="1" baseline="-25000">
                <a:latin typeface="Arial Cyr" pitchFamily="34" charset="-52"/>
              </a:rPr>
              <a:t>8 </a:t>
            </a:r>
            <a:r>
              <a:rPr lang="uk-UA">
                <a:latin typeface="Arial Cyr" pitchFamily="34" charset="-52"/>
              </a:rPr>
              <a:t>= 5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+ 6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+ 7</a:t>
            </a:r>
            <a:r>
              <a:rPr lang="uk-UA" b="1" baseline="-25000">
                <a:latin typeface="Arial Cyr" pitchFamily="34" charset="-52"/>
              </a:rPr>
              <a:t>10 </a:t>
            </a:r>
            <a:r>
              <a:rPr lang="uk-UA">
                <a:latin typeface="Arial Cyr" pitchFamily="34" charset="-52"/>
              </a:rPr>
              <a:t>= 18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= </a:t>
            </a:r>
            <a:r>
              <a:rPr lang="uk-UA" b="1">
                <a:solidFill>
                  <a:schemeClr val="accent2">
                    <a:lumMod val="75000"/>
                  </a:schemeClr>
                </a:solidFill>
                <a:latin typeface="Arial Cyr" pitchFamily="34" charset="-52"/>
              </a:rPr>
              <a:t>2</a:t>
            </a:r>
            <a:r>
              <a:rPr lang="uk-UA">
                <a:latin typeface="Arial Cyr" pitchFamily="34" charset="-52"/>
              </a:rPr>
              <a:t>2</a:t>
            </a:r>
            <a:r>
              <a:rPr lang="uk-UA" b="1" baseline="-25000">
                <a:latin typeface="Arial Cyr" pitchFamily="34" charset="-52"/>
              </a:rPr>
              <a:t>8</a:t>
            </a:r>
          </a:p>
          <a:p>
            <a:endParaRPr lang="uk-UA" b="1" baseline="-25000">
              <a:latin typeface="Arial Cyr" pitchFamily="34" charset="-52"/>
            </a:endParaRPr>
          </a:p>
          <a:p>
            <a:r>
              <a:rPr lang="uk-UA" b="1">
                <a:solidFill>
                  <a:schemeClr val="accent2">
                    <a:lumMod val="75000"/>
                  </a:schemeClr>
                </a:solidFill>
                <a:latin typeface="Arial Cyr" pitchFamily="34" charset="-52"/>
              </a:rPr>
              <a:t>2</a:t>
            </a:r>
            <a:r>
              <a:rPr lang="uk-UA" b="1" baseline="-25000">
                <a:latin typeface="Arial Cyr" pitchFamily="34" charset="-52"/>
              </a:rPr>
              <a:t>8</a:t>
            </a:r>
            <a:r>
              <a:rPr lang="uk-UA">
                <a:latin typeface="Arial Cyr" pitchFamily="34" charset="-52"/>
              </a:rPr>
              <a:t> + 7</a:t>
            </a:r>
            <a:r>
              <a:rPr lang="uk-UA" b="1" baseline="-25000">
                <a:latin typeface="Arial Cyr" pitchFamily="34" charset="-52"/>
              </a:rPr>
              <a:t>8</a:t>
            </a:r>
            <a:r>
              <a:rPr lang="uk-UA">
                <a:latin typeface="Arial Cyr" pitchFamily="34" charset="-52"/>
              </a:rPr>
              <a:t> + 5</a:t>
            </a:r>
            <a:r>
              <a:rPr lang="uk-UA" b="1" baseline="-25000">
                <a:latin typeface="Arial Cyr" pitchFamily="34" charset="-52"/>
              </a:rPr>
              <a:t>8</a:t>
            </a:r>
            <a:r>
              <a:rPr lang="uk-UA">
                <a:latin typeface="Arial Cyr" pitchFamily="34" charset="-52"/>
              </a:rPr>
              <a:t> = 2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+ 7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+ 5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= 14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= </a:t>
            </a:r>
            <a:r>
              <a:rPr lang="uk-UA" b="1">
                <a:solidFill>
                  <a:srgbClr val="00B0F0"/>
                </a:solidFill>
                <a:latin typeface="Arial Cyr" pitchFamily="34" charset="-52"/>
              </a:rPr>
              <a:t>1</a:t>
            </a:r>
            <a:r>
              <a:rPr lang="uk-UA">
                <a:latin typeface="Arial Cyr" pitchFamily="34" charset="-52"/>
              </a:rPr>
              <a:t>6</a:t>
            </a:r>
            <a:r>
              <a:rPr lang="uk-UA" b="1" baseline="-25000">
                <a:latin typeface="Arial Cyr" pitchFamily="34" charset="-52"/>
              </a:rPr>
              <a:t>8</a:t>
            </a:r>
          </a:p>
          <a:p>
            <a:endParaRPr lang="uk-UA" b="1" baseline="-25000">
              <a:latin typeface="Arial Cyr" pitchFamily="34" charset="-52"/>
            </a:endParaRPr>
          </a:p>
          <a:p>
            <a:r>
              <a:rPr lang="uk-UA">
                <a:latin typeface="Arial Cyr" pitchFamily="34" charset="-52"/>
              </a:rPr>
              <a:t>1</a:t>
            </a:r>
            <a:r>
              <a:rPr lang="uk-UA" b="1" baseline="-25000">
                <a:latin typeface="Arial Cyr" pitchFamily="34" charset="-52"/>
              </a:rPr>
              <a:t>8</a:t>
            </a:r>
            <a:r>
              <a:rPr lang="uk-UA">
                <a:latin typeface="Arial Cyr" pitchFamily="34" charset="-52"/>
              </a:rPr>
              <a:t> + 4</a:t>
            </a:r>
            <a:r>
              <a:rPr lang="uk-UA" b="1" baseline="-25000">
                <a:latin typeface="Arial Cyr" pitchFamily="34" charset="-52"/>
              </a:rPr>
              <a:t>8</a:t>
            </a:r>
            <a:r>
              <a:rPr lang="uk-UA">
                <a:latin typeface="Arial Cyr" pitchFamily="34" charset="-52"/>
              </a:rPr>
              <a:t> = 1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+ 4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= 5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= 5</a:t>
            </a:r>
            <a:r>
              <a:rPr lang="uk-UA" b="1" baseline="-25000">
                <a:latin typeface="Arial Cyr" pitchFamily="34" charset="-52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70209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01451" y="365127"/>
            <a:ext cx="9334917" cy="41480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74295" tIns="37148" rIns="74295" bIns="37148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smtClean="0">
                <a:solidFill>
                  <a:schemeClr val="bg1"/>
                </a:solidFill>
                <a:latin typeface="Arial Cyr" panose="020B0604020202020204" pitchFamily="34" charset="-52"/>
              </a:rPr>
              <a:t>Арифметичні операції у </a:t>
            </a:r>
            <a:r>
              <a:rPr lang="en-US" sz="2400" b="1" smtClean="0">
                <a:solidFill>
                  <a:schemeClr val="bg1"/>
                </a:solidFill>
                <a:latin typeface="Arial Cyr" panose="020B0604020202020204" pitchFamily="34" charset="-52"/>
              </a:rPr>
              <a:t>16</a:t>
            </a:r>
            <a:r>
              <a:rPr lang="ru-RU" sz="2400" b="1" smtClean="0">
                <a:solidFill>
                  <a:schemeClr val="bg1"/>
                </a:solidFill>
                <a:latin typeface="Arial Cyr" panose="020B0604020202020204" pitchFamily="34" charset="-52"/>
              </a:rPr>
              <a:t> с/ч</a:t>
            </a:r>
            <a:endParaRPr lang="ru-RU" sz="2400" b="1">
              <a:solidFill>
                <a:schemeClr val="bg1"/>
              </a:solidFill>
              <a:latin typeface="Arial Cyr" panose="020B0604020202020204" pitchFamily="34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4624" y="921585"/>
            <a:ext cx="1617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mtClean="0">
                <a:latin typeface="Arial Cyr" pitchFamily="34" charset="-52"/>
              </a:rPr>
              <a:t>1. Додавання</a:t>
            </a: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33146" y="3804628"/>
            <a:ext cx="1628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>
                <a:latin typeface="Arial Cyr" pitchFamily="34" charset="-52"/>
              </a:rPr>
              <a:t>2</a:t>
            </a:r>
            <a:r>
              <a:rPr lang="uk-UA" smtClean="0">
                <a:latin typeface="Arial Cyr" pitchFamily="34" charset="-52"/>
              </a:rPr>
              <a:t>. Віднімання</a:t>
            </a: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29871" y="946699"/>
            <a:ext cx="4919937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mtClean="0">
                <a:latin typeface="Arial Cyr" pitchFamily="34" charset="-52"/>
              </a:rPr>
              <a:t>Треба провести наступні дії:</a:t>
            </a:r>
          </a:p>
          <a:p>
            <a:endParaRPr lang="uk-UA" smtClean="0">
              <a:latin typeface="Arial Cyr" pitchFamily="34" charset="-52"/>
            </a:endParaRPr>
          </a:p>
          <a:p>
            <a:r>
              <a:rPr lang="uk-UA" smtClean="0">
                <a:latin typeface="Arial Cyr" pitchFamily="34" charset="-52"/>
              </a:rPr>
              <a:t>1. </a:t>
            </a:r>
            <a:r>
              <a:rPr lang="en-US" smtClean="0">
                <a:latin typeface="Arial Cyr" pitchFamily="34" charset="-52"/>
              </a:rPr>
              <a:t>C + 5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= 12</a:t>
            </a:r>
            <a:r>
              <a:rPr lang="en-US" b="1" baseline="-25000" smtClean="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+ 5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= 17 = </a:t>
            </a:r>
            <a:r>
              <a:rPr lang="en-US" b="1" smtClean="0">
                <a:solidFill>
                  <a:srgbClr val="00B050"/>
                </a:solidFill>
                <a:latin typeface="Arial Cyr" pitchFamily="34" charset="-52"/>
              </a:rPr>
              <a:t>1</a:t>
            </a:r>
            <a:r>
              <a:rPr lang="en-US" smtClean="0">
                <a:latin typeface="Arial Cyr" pitchFamily="34" charset="-52"/>
              </a:rPr>
              <a:t>1</a:t>
            </a:r>
            <a:r>
              <a:rPr lang="en-US" b="1" baseline="-25000">
                <a:latin typeface="Arial Cyr" pitchFamily="34" charset="-52"/>
              </a:rPr>
              <a:t>16</a:t>
            </a:r>
            <a:endParaRPr lang="uk-UA" b="1" baseline="-25000" smtClean="0">
              <a:latin typeface="Arial Cyr" pitchFamily="34" charset="-52"/>
            </a:endParaRPr>
          </a:p>
          <a:p>
            <a:endParaRPr lang="uk-UA" b="1" baseline="-25000">
              <a:latin typeface="Arial Cyr" pitchFamily="34" charset="-52"/>
            </a:endParaRPr>
          </a:p>
          <a:p>
            <a:r>
              <a:rPr lang="uk-UA" smtClean="0">
                <a:latin typeface="Arial Cyr" pitchFamily="34" charset="-52"/>
              </a:rPr>
              <a:t>2. </a:t>
            </a:r>
            <a:r>
              <a:rPr lang="en-US" b="1">
                <a:solidFill>
                  <a:srgbClr val="00B050"/>
                </a:solidFill>
                <a:latin typeface="Arial Cyr" pitchFamily="34" charset="-52"/>
              </a:rPr>
              <a:t>1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+ </a:t>
            </a:r>
            <a:r>
              <a:rPr lang="en-US" smtClean="0">
                <a:latin typeface="Arial Cyr" pitchFamily="34" charset="-52"/>
              </a:rPr>
              <a:t>4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+ D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smtClean="0">
                <a:latin typeface="Arial Cyr" pitchFamily="34" charset="-52"/>
              </a:rPr>
              <a:t>1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+ </a:t>
            </a:r>
            <a:r>
              <a:rPr lang="en-US" smtClean="0">
                <a:latin typeface="Arial Cyr" pitchFamily="34" charset="-52"/>
              </a:rPr>
              <a:t>4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+ 13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smtClean="0">
                <a:latin typeface="Arial Cyr" pitchFamily="34" charset="-52"/>
              </a:rPr>
              <a:t>18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Arial Cyr" pitchFamily="34" charset="-52"/>
              </a:rPr>
              <a:t>1</a:t>
            </a:r>
            <a:r>
              <a:rPr lang="en-US" smtClean="0">
                <a:latin typeface="Arial Cyr" pitchFamily="34" charset="-52"/>
              </a:rPr>
              <a:t>2</a:t>
            </a:r>
            <a:r>
              <a:rPr lang="en-US" b="1" baseline="-25000">
                <a:latin typeface="Arial Cyr" pitchFamily="34" charset="-52"/>
              </a:rPr>
              <a:t>16</a:t>
            </a:r>
            <a:endParaRPr lang="uk-UA" b="1" baseline="-25000" smtClean="0">
              <a:latin typeface="Arial Cyr" pitchFamily="34" charset="-52"/>
            </a:endParaRPr>
          </a:p>
          <a:p>
            <a:endParaRPr lang="uk-UA" b="1" baseline="-25000" smtClean="0">
              <a:latin typeface="Arial Cyr" pitchFamily="34" charset="-52"/>
            </a:endParaRPr>
          </a:p>
          <a:p>
            <a:r>
              <a:rPr lang="uk-UA" smtClean="0">
                <a:latin typeface="Arial Cyr" pitchFamily="34" charset="-52"/>
              </a:rPr>
              <a:t>3.</a:t>
            </a:r>
            <a:r>
              <a:rPr lang="uk-UA" b="1" smtClean="0">
                <a:solidFill>
                  <a:schemeClr val="accent2">
                    <a:lumMod val="75000"/>
                  </a:schemeClr>
                </a:solidFill>
                <a:latin typeface="Arial Cyr" pitchFamily="34" charset="-52"/>
              </a:rPr>
              <a:t> </a:t>
            </a:r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Arial Cyr" pitchFamily="34" charset="-52"/>
              </a:rPr>
              <a:t>1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+ </a:t>
            </a:r>
            <a:r>
              <a:rPr lang="en-US" smtClean="0">
                <a:latin typeface="Arial Cyr" pitchFamily="34" charset="-52"/>
              </a:rPr>
              <a:t>A </a:t>
            </a:r>
            <a:r>
              <a:rPr lang="en-US">
                <a:latin typeface="Arial Cyr" pitchFamily="34" charset="-52"/>
              </a:rPr>
              <a:t>+ </a:t>
            </a:r>
            <a:r>
              <a:rPr lang="en-US" smtClean="0">
                <a:latin typeface="Arial Cyr" pitchFamily="34" charset="-52"/>
              </a:rPr>
              <a:t>4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smtClean="0">
                <a:latin typeface="Arial Cyr" pitchFamily="34" charset="-52"/>
              </a:rPr>
              <a:t>1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+ </a:t>
            </a:r>
            <a:r>
              <a:rPr lang="en-US" smtClean="0">
                <a:latin typeface="Arial Cyr" pitchFamily="34" charset="-52"/>
              </a:rPr>
              <a:t>10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+ </a:t>
            </a:r>
            <a:r>
              <a:rPr lang="en-US" smtClean="0">
                <a:latin typeface="Arial Cyr" pitchFamily="34" charset="-52"/>
              </a:rPr>
              <a:t>4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smtClean="0">
                <a:latin typeface="Arial Cyr" pitchFamily="34" charset="-52"/>
              </a:rPr>
              <a:t>15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F</a:t>
            </a:r>
            <a:endParaRPr lang="uk-UA" b="1" baseline="-25000">
              <a:latin typeface="Arial Cyr" pitchFamily="34" charset="-52"/>
            </a:endParaRPr>
          </a:p>
          <a:p>
            <a:endParaRPr lang="uk-UA" b="1" baseline="-25000">
              <a:latin typeface="Arial Cyr" pitchFamily="34" charset="-52"/>
            </a:endParaRPr>
          </a:p>
          <a:p>
            <a:r>
              <a:rPr lang="uk-UA" smtClean="0">
                <a:latin typeface="Arial Cyr" pitchFamily="34" charset="-52"/>
              </a:rPr>
              <a:t>4.</a:t>
            </a:r>
            <a:r>
              <a:rPr lang="uk-UA" b="1" smtClean="0">
                <a:solidFill>
                  <a:srgbClr val="00B0F0"/>
                </a:solidFill>
                <a:latin typeface="Arial Cyr" pitchFamily="34" charset="-52"/>
              </a:rPr>
              <a:t> </a:t>
            </a:r>
            <a:r>
              <a:rPr lang="en-US" smtClean="0">
                <a:latin typeface="Arial Cyr" pitchFamily="34" charset="-52"/>
              </a:rPr>
              <a:t>9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+ </a:t>
            </a:r>
            <a:r>
              <a:rPr lang="en-US" smtClean="0">
                <a:latin typeface="Arial Cyr" pitchFamily="34" charset="-52"/>
              </a:rPr>
              <a:t>7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= 9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+ </a:t>
            </a:r>
            <a:r>
              <a:rPr lang="en-US" smtClean="0">
                <a:latin typeface="Arial Cyr" pitchFamily="34" charset="-52"/>
              </a:rPr>
              <a:t>7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= 16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smtClean="0">
                <a:latin typeface="Arial Cyr" pitchFamily="34" charset="-52"/>
              </a:rPr>
              <a:t>10</a:t>
            </a:r>
            <a:r>
              <a:rPr lang="en-US" b="1" baseline="-25000">
                <a:latin typeface="Arial Cyr" pitchFamily="34" charset="-52"/>
              </a:rPr>
              <a:t>16</a:t>
            </a:r>
            <a:endParaRPr lang="uk-UA" b="1" baseline="-25000">
              <a:latin typeface="Arial Cyr" pitchFamily="34" charset="-52"/>
            </a:endParaRPr>
          </a:p>
          <a:p>
            <a:pPr marL="342900" indent="-342900">
              <a:buAutoNum type="arabicPeriod"/>
            </a:pPr>
            <a:endParaRPr lang="ru-RU" b="1" baseline="-25000">
              <a:latin typeface="Arial Cyr" pitchFamily="34" charset="-52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518819"/>
              </p:ext>
            </p:extLst>
          </p:nvPr>
        </p:nvGraphicFramePr>
        <p:xfrm>
          <a:off x="449730" y="1559361"/>
          <a:ext cx="266102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459"/>
                <a:gridCol w="519953"/>
                <a:gridCol w="493059"/>
                <a:gridCol w="546847"/>
                <a:gridCol w="5827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000" b="1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ru-RU" sz="2000" b="1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9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A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4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C</a:t>
                      </a:r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smtClean="0"/>
                        <a:t>+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7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4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D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5</a:t>
                      </a:r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0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F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2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310174"/>
              </p:ext>
            </p:extLst>
          </p:nvPr>
        </p:nvGraphicFramePr>
        <p:xfrm>
          <a:off x="433146" y="4338420"/>
          <a:ext cx="275828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572"/>
                <a:gridCol w="582706"/>
                <a:gridCol w="654423"/>
                <a:gridCol w="645459"/>
                <a:gridCol w="47512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en-US" sz="2000" b="1" baseline="-25000" smtClean="0">
                          <a:solidFill>
                            <a:srgbClr val="00B050"/>
                          </a:solidFill>
                        </a:rPr>
                        <a:t>16</a:t>
                      </a:r>
                      <a:endParaRPr lang="ru-RU" sz="2000" b="1" baseline="-2500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en-US" sz="2000" b="1" baseline="-25000" smtClean="0">
                          <a:solidFill>
                            <a:srgbClr val="00B050"/>
                          </a:solidFill>
                        </a:rPr>
                        <a:t>16</a:t>
                      </a:r>
                      <a:endParaRPr lang="ru-RU" sz="2000" b="1" baseline="-2500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A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5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3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D</a:t>
                      </a:r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smtClean="0"/>
                        <a:t>-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9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5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8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7</a:t>
                      </a:r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F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B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6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429871" y="3809110"/>
            <a:ext cx="6208751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mtClean="0">
                <a:latin typeface="Arial Cyr" pitchFamily="34" charset="-52"/>
              </a:rPr>
              <a:t>Треба провести наступні дії:</a:t>
            </a:r>
          </a:p>
          <a:p>
            <a:endParaRPr lang="uk-UA" smtClean="0">
              <a:latin typeface="Arial Cyr" pitchFamily="34" charset="-52"/>
            </a:endParaRPr>
          </a:p>
          <a:p>
            <a:pPr marL="342900" indent="-342900">
              <a:buFontTx/>
              <a:buAutoNum type="arabicPeriod"/>
            </a:pPr>
            <a:r>
              <a:rPr lang="en-US" smtClean="0">
                <a:latin typeface="Arial Cyr" pitchFamily="34" charset="-52"/>
              </a:rPr>
              <a:t>D – 7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= 13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– 7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= 6</a:t>
            </a:r>
            <a:r>
              <a:rPr lang="en-US" b="1" baseline="-25000" smtClean="0">
                <a:latin typeface="Arial Cyr" pitchFamily="34" charset="-52"/>
              </a:rPr>
              <a:t>10 </a:t>
            </a:r>
            <a:r>
              <a:rPr lang="en-US" smtClean="0">
                <a:latin typeface="Arial Cyr" pitchFamily="34" charset="-52"/>
              </a:rPr>
              <a:t>= 6</a:t>
            </a:r>
            <a:r>
              <a:rPr lang="en-US" b="1" baseline="-25000" smtClean="0">
                <a:latin typeface="Arial Cyr" pitchFamily="34" charset="-52"/>
              </a:rPr>
              <a:t>16</a:t>
            </a:r>
          </a:p>
          <a:p>
            <a:pPr marL="342900" indent="-342900">
              <a:buAutoNum type="arabicPeriod"/>
            </a:pPr>
            <a:endParaRPr lang="uk-UA" b="1" baseline="-25000">
              <a:latin typeface="Arial Cyr" pitchFamily="34" charset="-52"/>
            </a:endParaRPr>
          </a:p>
          <a:p>
            <a:pPr marL="342900" indent="-342900">
              <a:buAutoNum type="arabicPeriod"/>
            </a:pPr>
            <a:r>
              <a:rPr lang="en-US" smtClean="0">
                <a:latin typeface="Arial Cyr" pitchFamily="34" charset="-52"/>
              </a:rPr>
              <a:t>10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+ 3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– </a:t>
            </a:r>
            <a:r>
              <a:rPr lang="en-US" smtClean="0">
                <a:latin typeface="Arial Cyr" pitchFamily="34" charset="-52"/>
              </a:rPr>
              <a:t> 8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= 16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+ </a:t>
            </a:r>
            <a:r>
              <a:rPr lang="en-US" smtClean="0">
                <a:latin typeface="Arial Cyr" pitchFamily="34" charset="-52"/>
              </a:rPr>
              <a:t>3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–  </a:t>
            </a:r>
            <a:r>
              <a:rPr lang="en-US" smtClean="0">
                <a:latin typeface="Arial Cyr" pitchFamily="34" charset="-52"/>
              </a:rPr>
              <a:t>8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= 11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= B</a:t>
            </a:r>
            <a:endParaRPr lang="uk-UA" b="1" baseline="-25000">
              <a:latin typeface="Arial Cyr" pitchFamily="34" charset="-52"/>
            </a:endParaRPr>
          </a:p>
          <a:p>
            <a:pPr marL="342900" indent="-342900">
              <a:buFontTx/>
              <a:buAutoNum type="arabicPeriod"/>
            </a:pPr>
            <a:endParaRPr lang="uk-UA" b="1" baseline="-25000" smtClean="0">
              <a:latin typeface="Arial Cyr" pitchFamily="34" charset="-52"/>
            </a:endParaRPr>
          </a:p>
          <a:p>
            <a:pPr marL="342900" indent="-342900">
              <a:buAutoNum type="arabicPeriod"/>
            </a:pPr>
            <a:r>
              <a:rPr lang="en-US" smtClean="0">
                <a:latin typeface="Arial Cyr" pitchFamily="34" charset="-52"/>
              </a:rPr>
              <a:t>5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– 1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+ 10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–  5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smtClean="0">
                <a:latin typeface="Arial Cyr" pitchFamily="34" charset="-52"/>
              </a:rPr>
              <a:t>5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– </a:t>
            </a:r>
            <a:r>
              <a:rPr lang="en-US" smtClean="0">
                <a:latin typeface="Arial Cyr" pitchFamily="34" charset="-52"/>
              </a:rPr>
              <a:t>1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+ </a:t>
            </a:r>
            <a:r>
              <a:rPr lang="en-US" smtClean="0">
                <a:latin typeface="Arial Cyr" pitchFamily="34" charset="-52"/>
              </a:rPr>
              <a:t>16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–  </a:t>
            </a:r>
            <a:r>
              <a:rPr lang="en-US" smtClean="0">
                <a:latin typeface="Arial Cyr" pitchFamily="34" charset="-52"/>
              </a:rPr>
              <a:t>5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smtClean="0">
                <a:latin typeface="Arial Cyr" pitchFamily="34" charset="-52"/>
              </a:rPr>
              <a:t>15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smtClean="0">
                <a:latin typeface="Arial Cyr" pitchFamily="34" charset="-52"/>
              </a:rPr>
              <a:t>F</a:t>
            </a:r>
            <a:endParaRPr lang="uk-UA" b="1" baseline="-25000">
              <a:latin typeface="Arial Cyr" pitchFamily="34" charset="-52"/>
            </a:endParaRPr>
          </a:p>
          <a:p>
            <a:pPr marL="342900" indent="-342900">
              <a:buFontTx/>
              <a:buAutoNum type="arabicPeriod"/>
            </a:pPr>
            <a:endParaRPr lang="uk-UA" b="1" baseline="-25000">
              <a:latin typeface="Arial Cyr" pitchFamily="34" charset="-52"/>
            </a:endParaRPr>
          </a:p>
          <a:p>
            <a:pPr marL="342900" indent="-342900">
              <a:buAutoNum type="arabicPeriod"/>
            </a:pPr>
            <a:r>
              <a:rPr lang="en-US" smtClean="0">
                <a:latin typeface="Arial Cyr" pitchFamily="34" charset="-52"/>
              </a:rPr>
              <a:t>A </a:t>
            </a:r>
            <a:r>
              <a:rPr lang="en-US">
                <a:latin typeface="Arial Cyr" pitchFamily="34" charset="-52"/>
              </a:rPr>
              <a:t>– </a:t>
            </a:r>
            <a:r>
              <a:rPr lang="en-US" smtClean="0">
                <a:latin typeface="Arial Cyr" pitchFamily="34" charset="-52"/>
              </a:rPr>
              <a:t>1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- 9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smtClean="0">
                <a:latin typeface="Arial Cyr" pitchFamily="34" charset="-52"/>
              </a:rPr>
              <a:t>10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– </a:t>
            </a:r>
            <a:r>
              <a:rPr lang="en-US" smtClean="0">
                <a:latin typeface="Arial Cyr" pitchFamily="34" charset="-52"/>
              </a:rPr>
              <a:t>1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- </a:t>
            </a:r>
            <a:r>
              <a:rPr lang="en-US" smtClean="0">
                <a:latin typeface="Arial Cyr" pitchFamily="34" charset="-52"/>
              </a:rPr>
              <a:t>9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= 0</a:t>
            </a:r>
            <a:endParaRPr lang="uk-UA" b="1" baseline="-25000">
              <a:latin typeface="Arial Cyr" pitchFamily="34" charset="-52"/>
            </a:endParaRPr>
          </a:p>
          <a:p>
            <a:pPr marL="342900" indent="-342900">
              <a:buAutoNum type="arabicPeriod"/>
            </a:pPr>
            <a:endParaRPr lang="ru-RU" b="1" baseline="-25000">
              <a:latin typeface="Arial Cyr" pitchFamily="34" charset="-52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253371" y="4678686"/>
            <a:ext cx="340894" cy="3047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1896153" y="4678686"/>
            <a:ext cx="331930" cy="3047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2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01451" y="365127"/>
            <a:ext cx="9334917" cy="41480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74295" tIns="37148" rIns="74295" bIns="37148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smtClean="0">
                <a:solidFill>
                  <a:schemeClr val="bg1"/>
                </a:solidFill>
                <a:latin typeface="Arial Cyr" panose="020B0604020202020204" pitchFamily="34" charset="-52"/>
              </a:rPr>
              <a:t>Арифметичні операції у 8 с/ч</a:t>
            </a:r>
            <a:endParaRPr lang="ru-RU" sz="2400" b="1">
              <a:solidFill>
                <a:schemeClr val="bg1"/>
              </a:solidFill>
              <a:latin typeface="Arial Cyr" panose="020B0604020202020204" pitchFamily="34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518" y="814898"/>
            <a:ext cx="1551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>
                <a:latin typeface="Arial Cyr" pitchFamily="34" charset="-52"/>
              </a:rPr>
              <a:t>3</a:t>
            </a:r>
            <a:r>
              <a:rPr lang="uk-UA" smtClean="0">
                <a:latin typeface="Arial Cyr" pitchFamily="34" charset="-52"/>
              </a:rPr>
              <a:t>. Множення</a:t>
            </a:r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420227"/>
              </p:ext>
            </p:extLst>
          </p:nvPr>
        </p:nvGraphicFramePr>
        <p:xfrm>
          <a:off x="489447" y="1194084"/>
          <a:ext cx="4172200" cy="36666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699"/>
                <a:gridCol w="365255"/>
                <a:gridCol w="365254"/>
                <a:gridCol w="498263"/>
                <a:gridCol w="522629"/>
                <a:gridCol w="417220"/>
                <a:gridCol w="417220"/>
                <a:gridCol w="417220"/>
                <a:gridCol w="417220"/>
                <a:gridCol w="417220"/>
              </a:tblGrid>
              <a:tr h="386256">
                <a:tc gridSpan="6">
                  <a:txBody>
                    <a:bodyPr/>
                    <a:lstStyle/>
                    <a:p>
                      <a:pPr algn="ctr"/>
                      <a:r>
                        <a:rPr lang="uk-UA" sz="1300" b="1" smtClean="0"/>
                        <a:t>Перенесення при множенні</a:t>
                      </a:r>
                      <a:r>
                        <a:rPr lang="uk-UA" sz="1300" b="1" baseline="0" smtClean="0"/>
                        <a:t> </a:t>
                      </a:r>
                      <a:r>
                        <a:rPr lang="en-US" sz="1300" b="1" baseline="0" smtClean="0"/>
                        <a:t/>
                      </a:r>
                      <a:br>
                        <a:rPr lang="en-US" sz="1300" b="1" baseline="0" smtClean="0"/>
                      </a:br>
                      <a:r>
                        <a:rPr lang="uk-UA" sz="1300" b="1" baseline="0" smtClean="0"/>
                        <a:t>на 2</a:t>
                      </a:r>
                      <a:endParaRPr lang="ru-RU" sz="13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1800" b="1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</a:tr>
              <a:tr h="386256">
                <a:tc gridSpan="6">
                  <a:txBody>
                    <a:bodyPr/>
                    <a:lstStyle/>
                    <a:p>
                      <a:pPr algn="ctr"/>
                      <a:r>
                        <a:rPr lang="uk-UA" sz="1300" b="1" smtClean="0"/>
                        <a:t>Перенесення при множенні</a:t>
                      </a:r>
                      <a:r>
                        <a:rPr lang="uk-UA" sz="1300" b="1" baseline="0" smtClean="0"/>
                        <a:t> </a:t>
                      </a:r>
                      <a:r>
                        <a:rPr lang="en-US" sz="1300" b="1" baseline="0" smtClean="0"/>
                        <a:t/>
                      </a:r>
                      <a:br>
                        <a:rPr lang="en-US" sz="1300" b="1" baseline="0" smtClean="0"/>
                      </a:br>
                      <a:r>
                        <a:rPr lang="uk-UA" sz="1300" b="1" baseline="0" smtClean="0"/>
                        <a:t>на </a:t>
                      </a:r>
                      <a:r>
                        <a:rPr lang="en-US" sz="1300" b="1" baseline="0" smtClean="0"/>
                        <a:t>A</a:t>
                      </a:r>
                      <a:endParaRPr lang="ru-RU" sz="13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ru-RU" sz="1800" b="1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ru-RU" sz="1800" b="1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</a:tr>
              <a:tr h="383045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/>
                        <a:t>9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D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4</a:t>
                      </a:r>
                      <a:endParaRPr lang="ru-RU" sz="2400" b="1"/>
                    </a:p>
                  </a:txBody>
                  <a:tcPr/>
                </a:tc>
              </a:tr>
              <a:tr h="476206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х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ru-RU" sz="2400" b="1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2</a:t>
                      </a:r>
                      <a:endParaRPr lang="ru-RU" sz="2400" b="1"/>
                    </a:p>
                  </a:txBody>
                  <a:tcPr/>
                </a:tc>
              </a:tr>
              <a:tr h="3862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1" kern="120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rgbClr val="00B050"/>
                        </a:solidFill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7012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2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A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8</a:t>
                      </a:r>
                      <a:endParaRPr lang="ru-RU" sz="2400" b="1"/>
                    </a:p>
                  </a:txBody>
                  <a:tcPr/>
                </a:tc>
              </a:tr>
              <a:tr h="399124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5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A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2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4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8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99124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5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A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9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6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9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A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8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783540" y="913021"/>
            <a:ext cx="5006627" cy="5133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uk-UA" smtClean="0">
                <a:latin typeface="Arial Cyr" pitchFamily="34" charset="-52"/>
              </a:rPr>
              <a:t>Треба провести наступні дії:</a:t>
            </a:r>
            <a:endParaRPr lang="en-US" smtClean="0">
              <a:latin typeface="Arial Cyr" pitchFamily="34" charset="-52"/>
            </a:endParaRP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mtClean="0">
                <a:latin typeface="Arial Cyr" pitchFamily="34" charset="-52"/>
              </a:rPr>
              <a:t>4</a:t>
            </a:r>
            <a:r>
              <a:rPr lang="en-US" b="1" baseline="-25000" smtClean="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* 2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= 4</a:t>
            </a:r>
            <a:r>
              <a:rPr lang="en-US" b="1" baseline="-25000" smtClean="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* 2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= 8</a:t>
            </a:r>
            <a:r>
              <a:rPr lang="en-US" b="1" baseline="-25000" smtClean="0">
                <a:latin typeface="Arial Cyr" pitchFamily="34" charset="-52"/>
              </a:rPr>
              <a:t>10</a:t>
            </a:r>
            <a:r>
              <a:rPr lang="en-US">
                <a:latin typeface="Arial Cyr" pitchFamily="34" charset="-52"/>
              </a:rPr>
              <a:t> = </a:t>
            </a:r>
            <a:r>
              <a:rPr lang="en-US" smtClean="0">
                <a:latin typeface="Arial Cyr" pitchFamily="34" charset="-52"/>
              </a:rPr>
              <a:t>8</a:t>
            </a:r>
            <a:r>
              <a:rPr lang="en-US" b="1" baseline="-25000" smtClean="0">
                <a:latin typeface="Arial Cyr" pitchFamily="34" charset="-52"/>
              </a:rPr>
              <a:t>16</a:t>
            </a:r>
            <a:endParaRPr lang="en-US" smtClean="0">
              <a:latin typeface="Arial Cyr" pitchFamily="34" charset="-52"/>
            </a:endParaRP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mtClean="0">
                <a:latin typeface="Arial Cyr" pitchFamily="34" charset="-52"/>
              </a:rPr>
              <a:t>D * 2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= 13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* 2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= 26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= </a:t>
            </a:r>
            <a:r>
              <a:rPr lang="en-US" b="1" smtClean="0">
                <a:solidFill>
                  <a:schemeClr val="accent2">
                    <a:lumMod val="75000"/>
                  </a:schemeClr>
                </a:solidFill>
                <a:latin typeface="Arial Cyr" pitchFamily="34" charset="-52"/>
              </a:rPr>
              <a:t>1</a:t>
            </a:r>
            <a:r>
              <a:rPr lang="en-US" smtClean="0">
                <a:latin typeface="Arial Cyr" pitchFamily="34" charset="-52"/>
              </a:rPr>
              <a:t>A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mtClean="0">
                <a:latin typeface="Arial Cyr" pitchFamily="34" charset="-52"/>
              </a:rPr>
              <a:t>0 * 2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+ </a:t>
            </a:r>
            <a:r>
              <a:rPr lang="en-US" b="1" smtClean="0">
                <a:solidFill>
                  <a:schemeClr val="accent2">
                    <a:lumMod val="75000"/>
                  </a:schemeClr>
                </a:solidFill>
                <a:latin typeface="Arial Cyr" pitchFamily="34" charset="-52"/>
              </a:rPr>
              <a:t>1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= 1</a:t>
            </a:r>
            <a:r>
              <a:rPr lang="en-US" b="1" baseline="-25000">
                <a:latin typeface="Arial Cyr" pitchFamily="34" charset="-52"/>
              </a:rPr>
              <a:t>16</a:t>
            </a:r>
            <a:endParaRPr lang="en-US" smtClean="0">
              <a:latin typeface="Arial Cyr" pitchFamily="34" charset="-52"/>
            </a:endParaRPr>
          </a:p>
          <a:p>
            <a:pPr marL="342900" indent="-342900">
              <a:lnSpc>
                <a:spcPct val="130000"/>
              </a:lnSpc>
              <a:buFontTx/>
              <a:buAutoNum type="arabicPeriod"/>
            </a:pPr>
            <a:r>
              <a:rPr lang="en-US" smtClean="0">
                <a:latin typeface="Arial Cyr" pitchFamily="34" charset="-52"/>
              </a:rPr>
              <a:t>9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* 2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= 9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* 2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= 18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= 12</a:t>
            </a:r>
            <a:r>
              <a:rPr lang="en-US" b="1" baseline="-25000" smtClean="0">
                <a:latin typeface="Arial Cyr" pitchFamily="34" charset="-52"/>
              </a:rPr>
              <a:t>16</a:t>
            </a:r>
            <a:endParaRPr lang="en-US" smtClean="0">
              <a:latin typeface="Arial Cyr" pitchFamily="34" charset="-52"/>
            </a:endParaRPr>
          </a:p>
          <a:p>
            <a:pPr marL="342900" indent="-342900">
              <a:lnSpc>
                <a:spcPct val="130000"/>
              </a:lnSpc>
              <a:buFontTx/>
              <a:buAutoNum type="arabicPeriod"/>
            </a:pPr>
            <a:r>
              <a:rPr lang="uk-UA">
                <a:latin typeface="Arial Cyr" pitchFamily="34" charset="-52"/>
              </a:rPr>
              <a:t>Пропускаємо розряд – множення на </a:t>
            </a:r>
            <a:r>
              <a:rPr lang="uk-UA" smtClean="0">
                <a:latin typeface="Arial Cyr" pitchFamily="34" charset="-52"/>
              </a:rPr>
              <a:t>0</a:t>
            </a:r>
            <a:endParaRPr lang="en-US" smtClean="0">
              <a:latin typeface="Arial Cyr" pitchFamily="34" charset="-52"/>
            </a:endParaRPr>
          </a:p>
          <a:p>
            <a:pPr marL="342900" indent="-342900">
              <a:lnSpc>
                <a:spcPct val="130000"/>
              </a:lnSpc>
              <a:buFontTx/>
              <a:buAutoNum type="arabicPeriod"/>
            </a:pPr>
            <a:r>
              <a:rPr lang="en-US" smtClean="0">
                <a:latin typeface="Arial Cyr" pitchFamily="34" charset="-52"/>
              </a:rPr>
              <a:t>4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* A = 4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* 10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= 40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= </a:t>
            </a:r>
            <a:r>
              <a:rPr lang="en-US" b="1" smtClean="0">
                <a:solidFill>
                  <a:srgbClr val="00B050"/>
                </a:solidFill>
                <a:latin typeface="Arial Cyr" pitchFamily="34" charset="-52"/>
              </a:rPr>
              <a:t>2</a:t>
            </a:r>
            <a:r>
              <a:rPr lang="en-US" smtClean="0">
                <a:latin typeface="Arial Cyr" pitchFamily="34" charset="-52"/>
              </a:rPr>
              <a:t>8</a:t>
            </a:r>
            <a:r>
              <a:rPr lang="en-US" b="1" baseline="-25000" smtClean="0">
                <a:latin typeface="Arial Cyr" pitchFamily="34" charset="-52"/>
              </a:rPr>
              <a:t>16</a:t>
            </a:r>
            <a:endParaRPr lang="en-US" smtClean="0">
              <a:latin typeface="Arial Cyr" pitchFamily="34" charset="-52"/>
            </a:endParaRPr>
          </a:p>
          <a:p>
            <a:pPr marL="342900" indent="-342900">
              <a:lnSpc>
                <a:spcPct val="130000"/>
              </a:lnSpc>
              <a:buFontTx/>
              <a:buAutoNum type="arabicPeriod"/>
            </a:pPr>
            <a:r>
              <a:rPr lang="en-US" smtClean="0">
                <a:latin typeface="Arial Cyr" pitchFamily="34" charset="-52"/>
              </a:rPr>
              <a:t>D * A + </a:t>
            </a:r>
            <a:r>
              <a:rPr lang="en-US" b="1">
                <a:solidFill>
                  <a:srgbClr val="00B050"/>
                </a:solidFill>
                <a:latin typeface="Arial Cyr" pitchFamily="34" charset="-52"/>
              </a:rPr>
              <a:t>2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= 13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* 10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+ 2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= 132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= </a:t>
            </a:r>
            <a:r>
              <a:rPr lang="en-US" b="1" smtClean="0">
                <a:solidFill>
                  <a:schemeClr val="accent2">
                    <a:lumMod val="75000"/>
                  </a:schemeClr>
                </a:solidFill>
                <a:latin typeface="Arial Cyr" pitchFamily="34" charset="-52"/>
              </a:rPr>
              <a:t>8</a:t>
            </a:r>
            <a:r>
              <a:rPr lang="en-US" smtClean="0">
                <a:latin typeface="Arial Cyr" pitchFamily="34" charset="-52"/>
              </a:rPr>
              <a:t>4</a:t>
            </a:r>
            <a:r>
              <a:rPr lang="en-US" b="1" baseline="-25000">
                <a:latin typeface="Arial Cyr" pitchFamily="34" charset="-52"/>
              </a:rPr>
              <a:t>16</a:t>
            </a:r>
            <a:endParaRPr lang="en-US">
              <a:latin typeface="Arial Cyr" pitchFamily="34" charset="-52"/>
            </a:endParaRP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mtClean="0">
                <a:latin typeface="Arial Cyr" pitchFamily="34" charset="-52"/>
              </a:rPr>
              <a:t>0 * A + </a:t>
            </a:r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Arial Cyr" pitchFamily="34" charset="-52"/>
              </a:rPr>
              <a:t>8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= 8</a:t>
            </a:r>
            <a:r>
              <a:rPr lang="en-US" b="1" baseline="-25000" smtClean="0">
                <a:latin typeface="Arial Cyr" pitchFamily="34" charset="-52"/>
              </a:rPr>
              <a:t>16</a:t>
            </a:r>
            <a:endParaRPr lang="en-US" smtClean="0">
              <a:latin typeface="Arial Cyr" pitchFamily="34" charset="-52"/>
            </a:endParaRP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mtClean="0">
                <a:latin typeface="Arial Cyr" pitchFamily="34" charset="-52"/>
              </a:rPr>
              <a:t>9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* A = 9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* 10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= 90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= 5A </a:t>
            </a:r>
            <a:endParaRPr lang="en-US">
              <a:latin typeface="Arial Cyr" pitchFamily="34" charset="-52"/>
            </a:endParaRP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mtClean="0">
                <a:latin typeface="Arial Cyr" pitchFamily="34" charset="-52"/>
              </a:rPr>
              <a:t> </a:t>
            </a:r>
            <a:r>
              <a:rPr lang="uk-UA" smtClean="0">
                <a:latin typeface="Arial Cyr" pitchFamily="34" charset="-52"/>
              </a:rPr>
              <a:t>Додавання</a:t>
            </a:r>
            <a:r>
              <a:rPr lang="uk-UA">
                <a:latin typeface="Arial Cyr" pitchFamily="34" charset="-52"/>
              </a:rPr>
              <a:t>:</a:t>
            </a:r>
            <a:endParaRPr lang="en-US">
              <a:latin typeface="Arial Cyr" pitchFamily="34" charset="-52"/>
            </a:endParaRPr>
          </a:p>
          <a:p>
            <a:pPr>
              <a:lnSpc>
                <a:spcPct val="130000"/>
              </a:lnSpc>
            </a:pPr>
            <a:r>
              <a:rPr lang="en-US" smtClean="0">
                <a:latin typeface="Arial Cyr" pitchFamily="34" charset="-52"/>
              </a:rPr>
              <a:t>	1</a:t>
            </a:r>
            <a:r>
              <a:rPr lang="en-US" b="1" baseline="-25000" smtClean="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+ </a:t>
            </a:r>
            <a:r>
              <a:rPr lang="en-US" smtClean="0">
                <a:latin typeface="Arial Cyr" pitchFamily="34" charset="-52"/>
              </a:rPr>
              <a:t>8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smtClean="0">
                <a:latin typeface="Arial Cyr" pitchFamily="34" charset="-52"/>
              </a:rPr>
              <a:t>1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+ </a:t>
            </a:r>
            <a:r>
              <a:rPr lang="en-US" smtClean="0">
                <a:latin typeface="Arial Cyr" pitchFamily="34" charset="-52"/>
              </a:rPr>
              <a:t>8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smtClean="0">
                <a:latin typeface="Arial Cyr" pitchFamily="34" charset="-52"/>
              </a:rPr>
              <a:t>9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smtClean="0">
                <a:latin typeface="Arial Cyr" pitchFamily="34" charset="-52"/>
              </a:rPr>
              <a:t>9</a:t>
            </a:r>
            <a:r>
              <a:rPr lang="en-US" b="1" baseline="-25000">
                <a:latin typeface="Arial Cyr" pitchFamily="34" charset="-52"/>
              </a:rPr>
              <a:t>16</a:t>
            </a:r>
            <a:endParaRPr lang="en-US">
              <a:latin typeface="Arial Cyr" pitchFamily="34" charset="-52"/>
            </a:endParaRPr>
          </a:p>
          <a:p>
            <a:pPr>
              <a:lnSpc>
                <a:spcPct val="130000"/>
              </a:lnSpc>
            </a:pPr>
            <a:r>
              <a:rPr lang="en-US" smtClean="0">
                <a:latin typeface="Arial Cyr" pitchFamily="34" charset="-52"/>
              </a:rPr>
              <a:t>	2</a:t>
            </a:r>
            <a:r>
              <a:rPr lang="en-US" b="1" baseline="-25000" smtClean="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+ </a:t>
            </a:r>
            <a:r>
              <a:rPr lang="en-US" smtClean="0">
                <a:latin typeface="Arial Cyr" pitchFamily="34" charset="-52"/>
              </a:rPr>
              <a:t>4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smtClean="0">
                <a:latin typeface="Arial Cyr" pitchFamily="34" charset="-52"/>
              </a:rPr>
              <a:t>2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+ </a:t>
            </a:r>
            <a:r>
              <a:rPr lang="en-US" smtClean="0">
                <a:latin typeface="Arial Cyr" pitchFamily="34" charset="-52"/>
              </a:rPr>
              <a:t>4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smtClean="0">
                <a:latin typeface="Arial Cyr" pitchFamily="34" charset="-52"/>
              </a:rPr>
              <a:t>6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smtClean="0">
                <a:latin typeface="Arial Cyr" pitchFamily="34" charset="-52"/>
              </a:rPr>
              <a:t>6</a:t>
            </a:r>
            <a:r>
              <a:rPr lang="en-US" b="1" baseline="-25000">
                <a:latin typeface="Arial Cyr" pitchFamily="34" charset="-52"/>
              </a:rPr>
              <a:t>16</a:t>
            </a:r>
            <a:endParaRPr lang="en-US">
              <a:latin typeface="Arial Cyr" pitchFamily="34" charset="-52"/>
            </a:endParaRPr>
          </a:p>
          <a:p>
            <a:pPr>
              <a:lnSpc>
                <a:spcPct val="130000"/>
              </a:lnSpc>
            </a:pPr>
            <a:r>
              <a:rPr lang="en-US" smtClean="0">
                <a:latin typeface="Arial Cyr" pitchFamily="34" charset="-52"/>
              </a:rPr>
              <a:t>	1</a:t>
            </a:r>
            <a:r>
              <a:rPr lang="en-US" b="1" baseline="-25000" smtClean="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+ </a:t>
            </a:r>
            <a:r>
              <a:rPr lang="en-US" smtClean="0">
                <a:latin typeface="Arial Cyr" pitchFamily="34" charset="-52"/>
              </a:rPr>
              <a:t>8</a:t>
            </a:r>
            <a:r>
              <a:rPr lang="en-US" b="1" baseline="-25000">
                <a:latin typeface="Arial Cyr" pitchFamily="34" charset="-52"/>
              </a:rPr>
              <a:t>16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smtClean="0">
                <a:latin typeface="Arial Cyr" pitchFamily="34" charset="-52"/>
              </a:rPr>
              <a:t>1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+ </a:t>
            </a:r>
            <a:r>
              <a:rPr lang="en-US" smtClean="0">
                <a:latin typeface="Arial Cyr" pitchFamily="34" charset="-52"/>
              </a:rPr>
              <a:t>8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smtClean="0">
                <a:latin typeface="Arial Cyr" pitchFamily="34" charset="-52"/>
              </a:rPr>
              <a:t>9</a:t>
            </a:r>
            <a:r>
              <a:rPr lang="en-US" b="1" baseline="-25000">
                <a:latin typeface="Arial Cyr" pitchFamily="34" charset="-52"/>
              </a:rPr>
              <a:t>10</a:t>
            </a:r>
            <a:r>
              <a:rPr lang="en-US" smtClean="0">
                <a:latin typeface="Arial Cyr" pitchFamily="34" charset="-52"/>
              </a:rPr>
              <a:t> </a:t>
            </a:r>
            <a:r>
              <a:rPr lang="en-US">
                <a:latin typeface="Arial Cyr" pitchFamily="34" charset="-52"/>
              </a:rPr>
              <a:t>= </a:t>
            </a:r>
            <a:r>
              <a:rPr lang="en-US" smtClean="0">
                <a:latin typeface="Arial Cyr" pitchFamily="34" charset="-52"/>
              </a:rPr>
              <a:t>9</a:t>
            </a:r>
            <a:r>
              <a:rPr lang="en-US" b="1" baseline="-25000">
                <a:latin typeface="Arial Cyr" pitchFamily="34" charset="-52"/>
              </a:rPr>
              <a:t>16</a:t>
            </a:r>
            <a:endParaRPr lang="en-US">
              <a:latin typeface="Arial Cyr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14982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01451" y="365127"/>
            <a:ext cx="9334917" cy="41480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74295" tIns="37148" rIns="74295" bIns="37148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smtClean="0">
                <a:solidFill>
                  <a:schemeClr val="bg1"/>
                </a:solidFill>
                <a:latin typeface="Arial Cyr" panose="020B0604020202020204" pitchFamily="34" charset="-52"/>
              </a:rPr>
              <a:t>Арифметичні операції у будь-яких с/ч</a:t>
            </a:r>
            <a:endParaRPr lang="ru-RU" sz="2400" b="1">
              <a:solidFill>
                <a:schemeClr val="bg1"/>
              </a:solidFill>
              <a:latin typeface="Arial Cyr" panose="020B0604020202020204" pitchFamily="34" charset="-52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4287" y="766430"/>
            <a:ext cx="26423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uk-UA" dirty="0">
                <a:latin typeface="Arial Cyr" panose="020B0604020202020204" pitchFamily="34" charset="-52"/>
              </a:rPr>
              <a:t>В </a:t>
            </a:r>
            <a:r>
              <a:rPr lang="ru-RU" altLang="uk-UA" dirty="0" err="1">
                <a:latin typeface="Arial Cyr" panose="020B0604020202020204" pitchFamily="34" charset="-52"/>
              </a:rPr>
              <a:t>основі</a:t>
            </a:r>
            <a:r>
              <a:rPr lang="ru-RU" altLang="uk-UA" dirty="0">
                <a:latin typeface="Arial Cyr" panose="020B0604020202020204" pitchFamily="34" charset="-52"/>
              </a:rPr>
              <a:t> правил </a:t>
            </a:r>
            <a:r>
              <a:rPr lang="ru-RU" altLang="uk-UA">
                <a:latin typeface="Arial Cyr" panose="020B0604020202020204" pitchFamily="34" charset="-52"/>
              </a:rPr>
              <a:t>арифметики </a:t>
            </a:r>
            <a:r>
              <a:rPr lang="ru-RU" altLang="uk-UA" smtClean="0">
                <a:latin typeface="Arial Cyr" panose="020B0604020202020204" pitchFamily="34" charset="-52"/>
              </a:rPr>
              <a:t>у будь-яких системах числення лежать такі ж принципи рахування, як в десятковій с/ч.</a:t>
            </a:r>
          </a:p>
          <a:p>
            <a:endParaRPr lang="uk-UA" altLang="uk-UA">
              <a:latin typeface="Arial Cyr" panose="020B0604020202020204" pitchFamily="34" charset="-52"/>
            </a:endParaRPr>
          </a:p>
          <a:p>
            <a:r>
              <a:rPr lang="uk-UA" altLang="uk-UA" smtClean="0">
                <a:latin typeface="Arial Cyr" panose="020B0604020202020204" pitchFamily="34" charset="-52"/>
              </a:rPr>
              <a:t>У таблиці наведений принцип утворення чисел у 10 с/ч.</a:t>
            </a:r>
          </a:p>
          <a:p>
            <a:endParaRPr lang="uk-UA" altLang="uk-UA">
              <a:latin typeface="Arial Cyr" panose="020B0604020202020204" pitchFamily="34" charset="-52"/>
            </a:endParaRPr>
          </a:p>
          <a:p>
            <a:r>
              <a:rPr lang="uk-UA" altLang="uk-UA">
                <a:latin typeface="Arial Cyr" panose="020B0604020202020204" pitchFamily="34" charset="-52"/>
              </a:rPr>
              <a:t>Після </a:t>
            </a:r>
            <a:r>
              <a:rPr lang="uk-UA" altLang="uk-UA" smtClean="0">
                <a:latin typeface="Arial Cyr" panose="020B0604020202020204" pitchFamily="34" charset="-52"/>
              </a:rPr>
              <a:t>99 </a:t>
            </a:r>
            <a:r>
              <a:rPr lang="uk-UA" altLang="uk-UA">
                <a:latin typeface="Arial Cyr" panose="020B0604020202020204" pitchFamily="34" charset="-52"/>
              </a:rPr>
              <a:t>буде 100,</a:t>
            </a:r>
          </a:p>
          <a:p>
            <a:r>
              <a:rPr lang="uk-UA" altLang="uk-UA">
                <a:latin typeface="Arial Cyr" panose="020B0604020202020204" pitchFamily="34" charset="-52"/>
              </a:rPr>
              <a:t>після </a:t>
            </a:r>
            <a:r>
              <a:rPr lang="uk-UA" altLang="uk-UA" smtClean="0">
                <a:latin typeface="Arial Cyr" panose="020B0604020202020204" pitchFamily="34" charset="-52"/>
              </a:rPr>
              <a:t>999 </a:t>
            </a:r>
            <a:r>
              <a:rPr lang="uk-UA" altLang="uk-UA">
                <a:latin typeface="Arial Cyr" panose="020B0604020202020204" pitchFamily="34" charset="-52"/>
              </a:rPr>
              <a:t>буде 1000</a:t>
            </a:r>
          </a:p>
          <a:p>
            <a:r>
              <a:rPr lang="uk-UA" altLang="uk-UA">
                <a:latin typeface="Arial Cyr" panose="020B0604020202020204" pitchFamily="34" charset="-52"/>
              </a:rPr>
              <a:t>і так далі.</a:t>
            </a:r>
          </a:p>
          <a:p>
            <a:endParaRPr lang="ru-RU" altLang="uk-UA" dirty="0">
              <a:latin typeface="Arial Cyr" panose="020B0604020202020204" pitchFamily="34" charset="-52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478804"/>
              </p:ext>
            </p:extLst>
          </p:nvPr>
        </p:nvGraphicFramePr>
        <p:xfrm>
          <a:off x="3023347" y="820709"/>
          <a:ext cx="6604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</a:tblGrid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4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5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6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4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5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6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600" b="1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600" b="1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4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5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6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4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5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6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9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4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5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6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4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5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6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90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90</a:t>
                      </a:r>
                      <a:r>
                        <a:rPr lang="uk-UA" sz="1600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600" b="1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90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90</a:t>
                      </a:r>
                      <a:r>
                        <a:rPr lang="uk-UA" sz="1600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600" b="1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100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100</a:t>
                      </a:r>
                      <a:r>
                        <a:rPr lang="uk-UA" sz="1600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100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100</a:t>
                      </a:r>
                      <a:r>
                        <a:rPr lang="uk-UA" sz="1600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05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01451" y="365127"/>
            <a:ext cx="9334917" cy="41480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74295" tIns="37148" rIns="74295" bIns="37148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smtClean="0">
                <a:solidFill>
                  <a:schemeClr val="bg1"/>
                </a:solidFill>
                <a:latin typeface="Arial Cyr" panose="020B0604020202020204" pitchFamily="34" charset="-52"/>
              </a:rPr>
              <a:t>Арифметичні операції у будь-яких с/ч</a:t>
            </a:r>
            <a:endParaRPr lang="ru-RU" sz="2400" b="1">
              <a:solidFill>
                <a:schemeClr val="bg1"/>
              </a:solidFill>
              <a:latin typeface="Arial Cyr" panose="020B0604020202020204" pitchFamily="34" charset="-52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4287" y="766430"/>
            <a:ext cx="26423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uk-UA" smtClean="0">
                <a:latin typeface="Arial Cyr" panose="020B0604020202020204" pitchFamily="34" charset="-52"/>
              </a:rPr>
              <a:t>Порівняємо 10 с/ч з 8 с/ч.</a:t>
            </a:r>
          </a:p>
          <a:p>
            <a:r>
              <a:rPr lang="ru-RU" altLang="uk-UA" smtClean="0">
                <a:latin typeface="Arial Cyr" panose="020B0604020202020204" pitchFamily="34" charset="-52"/>
              </a:rPr>
              <a:t> </a:t>
            </a:r>
          </a:p>
          <a:p>
            <a:r>
              <a:rPr lang="ru-RU" altLang="uk-UA" smtClean="0">
                <a:latin typeface="Arial Cyr" panose="020B0604020202020204" pitchFamily="34" charset="-52"/>
              </a:rPr>
              <a:t>У цій таблиці не будуть числа, в яких є десяткові цифри 8, 9.</a:t>
            </a:r>
          </a:p>
          <a:p>
            <a:endParaRPr lang="ru-RU" altLang="uk-UA" smtClean="0">
              <a:latin typeface="Arial Cyr" panose="020B0604020202020204" pitchFamily="34" charset="-52"/>
            </a:endParaRPr>
          </a:p>
          <a:p>
            <a:r>
              <a:rPr lang="uk-UA" altLang="uk-UA" smtClean="0">
                <a:latin typeface="Arial Cyr" panose="020B0604020202020204" pitchFamily="34" charset="-52"/>
              </a:rPr>
              <a:t>А принцип побудови числа залишається!</a:t>
            </a:r>
          </a:p>
          <a:p>
            <a:endParaRPr lang="uk-UA" altLang="uk-UA">
              <a:latin typeface="Arial Cyr" panose="020B0604020202020204" pitchFamily="34" charset="-52"/>
            </a:endParaRPr>
          </a:p>
          <a:p>
            <a:r>
              <a:rPr lang="uk-UA" altLang="uk-UA" smtClean="0">
                <a:latin typeface="Arial Cyr" panose="020B0604020202020204" pitchFamily="34" charset="-52"/>
              </a:rPr>
              <a:t>Після 77 буде 100,</a:t>
            </a:r>
          </a:p>
          <a:p>
            <a:r>
              <a:rPr lang="uk-UA" altLang="uk-UA" smtClean="0">
                <a:latin typeface="Arial Cyr" panose="020B0604020202020204" pitchFamily="34" charset="-52"/>
              </a:rPr>
              <a:t>після 777 </a:t>
            </a:r>
            <a:r>
              <a:rPr lang="uk-UA" altLang="uk-UA">
                <a:latin typeface="Arial Cyr" panose="020B0604020202020204" pitchFamily="34" charset="-52"/>
              </a:rPr>
              <a:t>буде </a:t>
            </a:r>
            <a:r>
              <a:rPr lang="uk-UA" altLang="uk-UA" smtClean="0">
                <a:latin typeface="Arial Cyr" panose="020B0604020202020204" pitchFamily="34" charset="-52"/>
              </a:rPr>
              <a:t>1000</a:t>
            </a:r>
          </a:p>
          <a:p>
            <a:r>
              <a:rPr lang="uk-UA" altLang="uk-UA" smtClean="0">
                <a:latin typeface="Arial Cyr" panose="020B0604020202020204" pitchFamily="34" charset="-52"/>
              </a:rPr>
              <a:t>і так далі.</a:t>
            </a:r>
          </a:p>
          <a:p>
            <a:endParaRPr lang="uk-UA" altLang="uk-UA">
              <a:latin typeface="Arial Cyr" panose="020B0604020202020204" pitchFamily="34" charset="-52"/>
            </a:endParaRPr>
          </a:p>
          <a:p>
            <a:r>
              <a:rPr lang="uk-UA" altLang="uk-UA" smtClean="0">
                <a:latin typeface="Arial Cyr" panose="020B0604020202020204" pitchFamily="34" charset="-52"/>
              </a:rPr>
              <a:t>Тому, що алфавіт 8 с/ч закінчується цифрою 7, а не 9, як у 10 с/ч</a:t>
            </a:r>
            <a:endParaRPr lang="ru-RU" altLang="uk-UA">
              <a:latin typeface="Arial Cyr" panose="020B0604020202020204" pitchFamily="34" charset="-52"/>
            </a:endParaRPr>
          </a:p>
          <a:p>
            <a:endParaRPr lang="ru-RU" altLang="uk-UA" dirty="0">
              <a:latin typeface="Arial Cyr" panose="020B0604020202020204" pitchFamily="34" charset="-52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347278"/>
              </p:ext>
            </p:extLst>
          </p:nvPr>
        </p:nvGraphicFramePr>
        <p:xfrm>
          <a:off x="3023347" y="820709"/>
          <a:ext cx="6604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</a:tblGrid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4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5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6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4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5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6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uk-UA" sz="1600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600" b="1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4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5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6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4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5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6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9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600" b="1" smtClean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600" b="1" smtClean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600" b="1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600" b="1" smtClean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4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5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6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4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5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6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90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90</a:t>
                      </a:r>
                      <a:r>
                        <a:rPr lang="uk-UA" sz="1600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600" b="1" smtClean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90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90</a:t>
                      </a:r>
                      <a:r>
                        <a:rPr lang="uk-UA" sz="1600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600" b="1" smtClean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100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100</a:t>
                      </a:r>
                      <a:r>
                        <a:rPr lang="uk-UA" sz="1600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100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100</a:t>
                      </a:r>
                      <a:r>
                        <a:rPr lang="uk-UA" sz="1600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91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01451" y="365127"/>
            <a:ext cx="9334917" cy="41480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74295" tIns="37148" rIns="74295" bIns="37148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smtClean="0">
                <a:solidFill>
                  <a:schemeClr val="bg1"/>
                </a:solidFill>
                <a:latin typeface="Arial Cyr" panose="020B0604020202020204" pitchFamily="34" charset="-52"/>
              </a:rPr>
              <a:t>Арифметичні операції у будь-яких с/ч</a:t>
            </a:r>
            <a:endParaRPr lang="ru-RU" sz="2400" b="1">
              <a:solidFill>
                <a:schemeClr val="bg1"/>
              </a:solidFill>
              <a:latin typeface="Arial Cyr" panose="020B0604020202020204" pitchFamily="34" charset="-52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4287" y="766430"/>
            <a:ext cx="26423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uk-UA" smtClean="0">
                <a:latin typeface="Arial Cyr" panose="020B0604020202020204" pitchFamily="34" charset="-52"/>
              </a:rPr>
              <a:t>Порівняємо 10 с/ч з 2 с/ч.</a:t>
            </a:r>
          </a:p>
          <a:p>
            <a:r>
              <a:rPr lang="ru-RU" altLang="uk-UA" smtClean="0">
                <a:latin typeface="Arial Cyr" panose="020B0604020202020204" pitchFamily="34" charset="-52"/>
              </a:rPr>
              <a:t> </a:t>
            </a:r>
          </a:p>
          <a:p>
            <a:r>
              <a:rPr lang="ru-RU" altLang="uk-UA" smtClean="0">
                <a:latin typeface="Arial Cyr" panose="020B0604020202020204" pitchFamily="34" charset="-52"/>
              </a:rPr>
              <a:t>У цій таблиці не будуть числа, в яких є десяткові цифри 2, 3, 4, 5, 6, 7, 8, 9.</a:t>
            </a:r>
          </a:p>
          <a:p>
            <a:endParaRPr lang="ru-RU" altLang="uk-UA" smtClean="0">
              <a:latin typeface="Arial Cyr" panose="020B0604020202020204" pitchFamily="34" charset="-52"/>
            </a:endParaRPr>
          </a:p>
          <a:p>
            <a:r>
              <a:rPr lang="uk-UA" altLang="uk-UA" smtClean="0">
                <a:latin typeface="Arial Cyr" panose="020B0604020202020204" pitchFamily="34" charset="-52"/>
              </a:rPr>
              <a:t>А принцип побудови числа залишається!</a:t>
            </a:r>
          </a:p>
          <a:p>
            <a:endParaRPr lang="uk-UA" altLang="uk-UA">
              <a:latin typeface="Arial Cyr" panose="020B0604020202020204" pitchFamily="34" charset="-52"/>
            </a:endParaRPr>
          </a:p>
          <a:p>
            <a:r>
              <a:rPr lang="uk-UA" altLang="uk-UA" smtClean="0">
                <a:latin typeface="Arial Cyr" panose="020B0604020202020204" pitchFamily="34" charset="-52"/>
              </a:rPr>
              <a:t>Після 11 буде 100,</a:t>
            </a:r>
          </a:p>
          <a:p>
            <a:r>
              <a:rPr lang="uk-UA" altLang="uk-UA" smtClean="0">
                <a:latin typeface="Arial Cyr" panose="020B0604020202020204" pitchFamily="34" charset="-52"/>
              </a:rPr>
              <a:t>після 111 </a:t>
            </a:r>
            <a:r>
              <a:rPr lang="uk-UA" altLang="uk-UA">
                <a:latin typeface="Arial Cyr" panose="020B0604020202020204" pitchFamily="34" charset="-52"/>
              </a:rPr>
              <a:t>буде </a:t>
            </a:r>
            <a:r>
              <a:rPr lang="uk-UA" altLang="uk-UA" smtClean="0">
                <a:latin typeface="Arial Cyr" panose="020B0604020202020204" pitchFamily="34" charset="-52"/>
              </a:rPr>
              <a:t>1000</a:t>
            </a:r>
          </a:p>
          <a:p>
            <a:r>
              <a:rPr lang="uk-UA" altLang="uk-UA" smtClean="0">
                <a:latin typeface="Arial Cyr" panose="020B0604020202020204" pitchFamily="34" charset="-52"/>
              </a:rPr>
              <a:t>і так далі.</a:t>
            </a:r>
          </a:p>
          <a:p>
            <a:endParaRPr lang="uk-UA" altLang="uk-UA">
              <a:latin typeface="Arial Cyr" panose="020B0604020202020204" pitchFamily="34" charset="-52"/>
            </a:endParaRPr>
          </a:p>
          <a:p>
            <a:r>
              <a:rPr lang="uk-UA" altLang="uk-UA" smtClean="0">
                <a:latin typeface="Arial Cyr" panose="020B0604020202020204" pitchFamily="34" charset="-52"/>
              </a:rPr>
              <a:t>Тому, що алфавіт 2 с/ч закінчується цифрою 1, а не 9, як у 10 с/ч</a:t>
            </a:r>
            <a:endParaRPr lang="ru-RU" altLang="uk-UA">
              <a:latin typeface="Arial Cyr" panose="020B0604020202020204" pitchFamily="34" charset="-52"/>
            </a:endParaRPr>
          </a:p>
          <a:p>
            <a:endParaRPr lang="ru-RU" altLang="uk-UA" dirty="0">
              <a:latin typeface="Arial Cyr" panose="020B0604020202020204" pitchFamily="34" charset="-52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465140"/>
              </p:ext>
            </p:extLst>
          </p:nvPr>
        </p:nvGraphicFramePr>
        <p:xfrm>
          <a:off x="3023347" y="820709"/>
          <a:ext cx="6604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</a:tblGrid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4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5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6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4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5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6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600" b="1" smtClean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600" b="1" smtClean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4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5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6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4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5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6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9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4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5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6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4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5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6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8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90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90</a:t>
                      </a:r>
                      <a:r>
                        <a:rPr lang="uk-UA" sz="1600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600" b="1" smtClean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90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90</a:t>
                      </a:r>
                      <a:r>
                        <a:rPr lang="uk-UA" sz="1600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600" b="1" smtClean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100</a:t>
                      </a:r>
                      <a:r>
                        <a:rPr lang="uk-UA" sz="1600" b="1" smtClean="0"/>
                        <a:t>0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uk-UA" sz="1600" b="1" smtClean="0"/>
                        <a:t>1</a:t>
                      </a:r>
                      <a:endParaRPr lang="ru-RU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uk-UA" sz="1600" b="1" smtClean="0"/>
                        <a:t>2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uk-UA" sz="1600" b="1" smtClean="0"/>
                        <a:t>3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/>
                        <a:t>…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100</a:t>
                      </a:r>
                      <a:r>
                        <a:rPr lang="uk-UA" sz="1600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100</a:t>
                      </a:r>
                      <a:r>
                        <a:rPr lang="uk-UA" sz="1600" b="1" smtClean="0"/>
                        <a:t>7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smtClean="0">
                          <a:solidFill>
                            <a:srgbClr val="00B050"/>
                          </a:solidFill>
                        </a:rPr>
                        <a:t>100</a:t>
                      </a:r>
                      <a:r>
                        <a:rPr lang="uk-UA" sz="1600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uk-UA" sz="1600" b="1" smtClean="0"/>
                        <a:t>9</a:t>
                      </a:r>
                      <a:endParaRPr lang="ru-RU" sz="1600" b="1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98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01451" y="365127"/>
            <a:ext cx="9334917" cy="41480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74295" tIns="37148" rIns="74295" bIns="37148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smtClean="0">
                <a:solidFill>
                  <a:schemeClr val="bg1"/>
                </a:solidFill>
                <a:latin typeface="Arial Cyr" panose="020B0604020202020204" pitchFamily="34" charset="-52"/>
              </a:rPr>
              <a:t>Арифметичні операції у будь-яких с/ч</a:t>
            </a:r>
            <a:endParaRPr lang="ru-RU" sz="2400" b="1">
              <a:solidFill>
                <a:schemeClr val="bg1"/>
              </a:solidFill>
              <a:latin typeface="Arial Cyr" panose="020B0604020202020204" pitchFamily="34" charset="-52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595109"/>
              </p:ext>
            </p:extLst>
          </p:nvPr>
        </p:nvGraphicFramePr>
        <p:xfrm>
          <a:off x="395935" y="1740356"/>
          <a:ext cx="92160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0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1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2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3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4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5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6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7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8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9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uk-UA" sz="1400" b="1" smtClean="0"/>
                        <a:t>0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uk-UA" sz="1400" b="1" smtClean="0"/>
                        <a:t>1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400" b="1" smtClean="0"/>
                        <a:t>2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400" b="1" smtClean="0"/>
                        <a:t>3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400" b="1" smtClean="0"/>
                        <a:t>4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400" b="1" smtClean="0"/>
                        <a:t>5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400" b="1" smtClean="0"/>
                        <a:t>6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400" b="1" smtClean="0"/>
                        <a:t>7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400" b="1" smtClean="0"/>
                        <a:t>8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400" b="1" smtClean="0"/>
                        <a:t>9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400" b="1" smtClean="0"/>
                        <a:t>0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400" b="1" smtClean="0"/>
                        <a:t>1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400" b="1" smtClean="0"/>
                        <a:t>2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400" b="1" smtClean="0"/>
                        <a:t>3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…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400" b="1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400" b="1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400" b="1" smtClean="0"/>
                        <a:t>9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…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>
                          <a:solidFill>
                            <a:srgbClr val="00B050"/>
                          </a:solidFill>
                        </a:rPr>
                        <a:t>9</a:t>
                      </a:r>
                      <a:r>
                        <a:rPr lang="uk-UA" sz="1400" b="1" smtClean="0"/>
                        <a:t>0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400" b="1" smtClean="0"/>
                        <a:t>1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400" b="1" smtClean="0"/>
                        <a:t>2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400" b="1" smtClean="0"/>
                        <a:t>3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…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400" b="1" smtClean="0"/>
                        <a:t>7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400" b="1" smtClean="0"/>
                        <a:t>8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400" b="1" smtClean="0"/>
                        <a:t>9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uk-UA" sz="1400" b="1" smtClean="0"/>
                        <a:t>0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uk-UA" sz="1400" b="1" smtClean="0"/>
                        <a:t>1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uk-UA" sz="1400" b="1" smtClean="0"/>
                        <a:t>2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uk-UA" sz="1400" b="1" smtClean="0"/>
                        <a:t>3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smtClean="0"/>
                        <a:t>…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uk-UA" sz="1400" b="1" smtClean="0"/>
                        <a:t>7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uk-UA" sz="1400" b="1" smtClean="0"/>
                        <a:t>8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uk-UA" sz="1400" b="1" smtClean="0"/>
                        <a:t>9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smtClean="0"/>
                        <a:t>…</a:t>
                      </a:r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uk-UA" sz="1400" b="1" smtClean="0"/>
                        <a:t>0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uk-UA" sz="1400" b="1" smtClean="0"/>
                        <a:t>1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uk-UA" sz="1400" b="1" smtClean="0"/>
                        <a:t>2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uk-UA" sz="1400" b="1" smtClean="0"/>
                        <a:t>3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smtClean="0"/>
                        <a:t>…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uk-UA" sz="1400" b="1" smtClean="0"/>
                        <a:t>7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uk-UA" sz="1400" b="1" smtClean="0"/>
                        <a:t>8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uk-UA" sz="1400" b="1" smtClean="0"/>
                        <a:t>9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uk-UA" sz="1400" b="1" smtClean="0"/>
                        <a:t>0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400" b="1" smtClean="0"/>
                        <a:t>1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400" b="1" smtClean="0"/>
                        <a:t>2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400" b="1" smtClean="0"/>
                        <a:t>3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…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400" b="1" smtClean="0"/>
                        <a:t>7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400" b="1" smtClean="0"/>
                        <a:t>8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uk-UA" sz="1400" b="1" smtClean="0"/>
                        <a:t>9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…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smtClean="0">
                          <a:solidFill>
                            <a:srgbClr val="00B050"/>
                          </a:solidFill>
                        </a:rPr>
                        <a:t>A</a:t>
                      </a:r>
                      <a:r>
                        <a:rPr lang="uk-UA" sz="1400" b="1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uk-UA" sz="1400" b="1" smtClean="0"/>
                        <a:t>0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uk-UA" sz="1400" b="1" smtClean="0"/>
                        <a:t>1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uk-UA" sz="1400" b="1" smtClean="0"/>
                        <a:t>2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uk-UA" sz="1400" b="1" smtClean="0"/>
                        <a:t>3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…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smtClean="0">
                          <a:solidFill>
                            <a:srgbClr val="00B050"/>
                          </a:solidFill>
                        </a:rPr>
                        <a:t>A</a:t>
                      </a:r>
                      <a:r>
                        <a:rPr lang="uk-UA" sz="1400" b="1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uk-UA" sz="1400" b="1" smtClean="0"/>
                        <a:t>7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smtClean="0">
                          <a:solidFill>
                            <a:srgbClr val="00B050"/>
                          </a:solidFill>
                        </a:rPr>
                        <a:t>A</a:t>
                      </a:r>
                      <a:r>
                        <a:rPr lang="uk-UA" sz="1400" b="1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uk-UA" sz="1400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uk-UA" sz="1400" b="1" smtClean="0"/>
                        <a:t>9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…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uk-UA" sz="1400" b="1" smtClean="0"/>
                        <a:t>0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uk-UA" sz="1400" b="1" smtClean="0"/>
                        <a:t>1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uk-UA" sz="1400" b="1" smtClean="0"/>
                        <a:t>2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uk-UA" sz="1400" b="1" smtClean="0"/>
                        <a:t>3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smtClean="0"/>
                        <a:t>…</a:t>
                      </a:r>
                      <a:endParaRPr lang="ru-RU" sz="1400" b="1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uk-UA" sz="1400" b="1" smtClean="0"/>
                        <a:t>7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uk-UA" sz="1400" b="1" smtClean="0"/>
                        <a:t>8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uk-UA" sz="1400" b="1" smtClean="0"/>
                        <a:t>9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…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FF</a:t>
                      </a:r>
                      <a:r>
                        <a:rPr lang="uk-UA" sz="1400" b="1" smtClean="0"/>
                        <a:t>0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FF</a:t>
                      </a:r>
                      <a:r>
                        <a:rPr lang="uk-UA" sz="1400" b="1" smtClean="0"/>
                        <a:t>1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FF</a:t>
                      </a:r>
                      <a:r>
                        <a:rPr lang="uk-UA" sz="1400" b="1" smtClean="0"/>
                        <a:t>2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FF</a:t>
                      </a:r>
                      <a:r>
                        <a:rPr lang="uk-UA" sz="1400" b="1" smtClean="0"/>
                        <a:t>3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smtClean="0"/>
                        <a:t>…</a:t>
                      </a:r>
                      <a:endParaRPr lang="ru-RU" sz="1400" b="1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FF</a:t>
                      </a:r>
                      <a:r>
                        <a:rPr lang="uk-UA" sz="1400" b="1" smtClean="0"/>
                        <a:t>7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FF</a:t>
                      </a:r>
                      <a:r>
                        <a:rPr lang="uk-UA" sz="1400" b="1" smtClean="0"/>
                        <a:t>8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FF</a:t>
                      </a:r>
                      <a:r>
                        <a:rPr lang="uk-UA" sz="1400" b="1" smtClean="0"/>
                        <a:t>9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FF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FF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FF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FF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FF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FF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>
                          <a:solidFill>
                            <a:srgbClr val="00B050"/>
                          </a:solidFill>
                        </a:rPr>
                        <a:t>100</a:t>
                      </a:r>
                      <a:r>
                        <a:rPr lang="uk-UA" sz="1400" b="1" smtClean="0"/>
                        <a:t>0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uk-UA" sz="1400" b="1" smtClean="0"/>
                        <a:t>1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uk-UA" sz="1400" b="1" smtClean="0"/>
                        <a:t>2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uk-UA" sz="1400" b="1" smtClean="0"/>
                        <a:t>3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/>
                        <a:t>…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>
                          <a:solidFill>
                            <a:srgbClr val="00B050"/>
                          </a:solidFill>
                        </a:rPr>
                        <a:t>100</a:t>
                      </a:r>
                      <a:r>
                        <a:rPr lang="uk-UA" sz="1400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>
                          <a:solidFill>
                            <a:srgbClr val="00B050"/>
                          </a:solidFill>
                        </a:rPr>
                        <a:t>100</a:t>
                      </a:r>
                      <a:r>
                        <a:rPr lang="uk-UA" sz="1400" b="1" smtClean="0"/>
                        <a:t>7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smtClean="0">
                          <a:solidFill>
                            <a:srgbClr val="00B050"/>
                          </a:solidFill>
                        </a:rPr>
                        <a:t>100</a:t>
                      </a:r>
                      <a:r>
                        <a:rPr lang="uk-UA" sz="1400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uk-UA" sz="1400" b="1" smtClean="0"/>
                        <a:t>9</a:t>
                      </a:r>
                      <a:endParaRPr lang="ru-RU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4287" y="766430"/>
            <a:ext cx="9374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uk-UA" smtClean="0">
                <a:latin typeface="Arial Cyr" panose="020B0604020202020204" pitchFamily="34" charset="-52"/>
              </a:rPr>
              <a:t>Порівняємо 10 с/ч з </a:t>
            </a:r>
            <a:r>
              <a:rPr lang="en-US" altLang="uk-UA" smtClean="0">
                <a:latin typeface="Arial Cyr" panose="020B0604020202020204" pitchFamily="34" charset="-52"/>
              </a:rPr>
              <a:t>16</a:t>
            </a:r>
            <a:r>
              <a:rPr lang="ru-RU" altLang="uk-UA" smtClean="0">
                <a:latin typeface="Arial Cyr" panose="020B0604020202020204" pitchFamily="34" charset="-52"/>
              </a:rPr>
              <a:t> с/ч.</a:t>
            </a:r>
            <a:r>
              <a:rPr lang="en-US" altLang="uk-UA" smtClean="0">
                <a:latin typeface="Arial Cyr" panose="020B0604020202020204" pitchFamily="34" charset="-52"/>
              </a:rPr>
              <a:t> </a:t>
            </a:r>
            <a:r>
              <a:rPr lang="uk-UA" altLang="uk-UA" smtClean="0">
                <a:latin typeface="Arial Cyr" panose="020B0604020202020204" pitchFamily="34" charset="-52"/>
              </a:rPr>
              <a:t>Кількість чисел розширюється завдяки цифрам </a:t>
            </a:r>
            <a:r>
              <a:rPr lang="en-US" altLang="uk-UA" smtClean="0">
                <a:latin typeface="Arial Cyr" panose="020B0604020202020204" pitchFamily="34" charset="-52"/>
              </a:rPr>
              <a:t>A, B, C, D, E, F.</a:t>
            </a:r>
            <a:r>
              <a:rPr lang="uk-UA" altLang="uk-UA" smtClean="0">
                <a:latin typeface="Arial Cyr" panose="020B0604020202020204" pitchFamily="34" charset="-52"/>
              </a:rPr>
              <a:t> </a:t>
            </a:r>
            <a:r>
              <a:rPr lang="uk-UA" altLang="uk-UA">
                <a:latin typeface="Arial Cyr" panose="020B0604020202020204" pitchFamily="34" charset="-52"/>
              </a:rPr>
              <a:t>А принцип побудови числа </a:t>
            </a:r>
            <a:r>
              <a:rPr lang="uk-UA" altLang="uk-UA" smtClean="0">
                <a:latin typeface="Arial Cyr" panose="020B0604020202020204" pitchFamily="34" charset="-52"/>
              </a:rPr>
              <a:t>залишається!</a:t>
            </a:r>
            <a:r>
              <a:rPr lang="uk-UA" altLang="uk-UA">
                <a:latin typeface="Arial Cyr" panose="020B0604020202020204" pitchFamily="34" charset="-52"/>
              </a:rPr>
              <a:t> Після </a:t>
            </a:r>
            <a:r>
              <a:rPr lang="en-US" altLang="uk-UA" smtClean="0">
                <a:latin typeface="Arial Cyr" panose="020B0604020202020204" pitchFamily="34" charset="-52"/>
              </a:rPr>
              <a:t>FF</a:t>
            </a:r>
            <a:r>
              <a:rPr lang="uk-UA" altLang="uk-UA" smtClean="0">
                <a:latin typeface="Arial Cyr" panose="020B0604020202020204" pitchFamily="34" charset="-52"/>
              </a:rPr>
              <a:t> </a:t>
            </a:r>
            <a:r>
              <a:rPr lang="uk-UA" altLang="uk-UA">
                <a:latin typeface="Arial Cyr" panose="020B0604020202020204" pitchFamily="34" charset="-52"/>
              </a:rPr>
              <a:t>буде </a:t>
            </a:r>
            <a:r>
              <a:rPr lang="uk-UA" altLang="uk-UA" smtClean="0">
                <a:latin typeface="Arial Cyr" panose="020B0604020202020204" pitchFamily="34" charset="-52"/>
              </a:rPr>
              <a:t>100, після </a:t>
            </a:r>
            <a:r>
              <a:rPr lang="en-US" altLang="uk-UA" smtClean="0">
                <a:latin typeface="Arial Cyr" panose="020B0604020202020204" pitchFamily="34" charset="-52"/>
              </a:rPr>
              <a:t>FFF</a:t>
            </a:r>
            <a:r>
              <a:rPr lang="uk-UA" altLang="uk-UA" smtClean="0">
                <a:latin typeface="Arial Cyr" panose="020B0604020202020204" pitchFamily="34" charset="-52"/>
              </a:rPr>
              <a:t> </a:t>
            </a:r>
            <a:r>
              <a:rPr lang="uk-UA" altLang="uk-UA">
                <a:latin typeface="Arial Cyr" panose="020B0604020202020204" pitchFamily="34" charset="-52"/>
              </a:rPr>
              <a:t>буде 1000</a:t>
            </a:r>
          </a:p>
          <a:p>
            <a:r>
              <a:rPr lang="uk-UA" altLang="uk-UA">
                <a:latin typeface="Arial Cyr" panose="020B0604020202020204" pitchFamily="34" charset="-52"/>
              </a:rPr>
              <a:t>і так далі</a:t>
            </a:r>
            <a:r>
              <a:rPr lang="uk-UA" altLang="uk-UA" smtClean="0">
                <a:latin typeface="Arial Cyr" panose="020B0604020202020204" pitchFamily="34" charset="-52"/>
              </a:rPr>
              <a:t>.</a:t>
            </a:r>
            <a:r>
              <a:rPr lang="en-US" altLang="uk-UA" smtClean="0">
                <a:latin typeface="Arial Cyr" panose="020B0604020202020204" pitchFamily="34" charset="-52"/>
              </a:rPr>
              <a:t> </a:t>
            </a:r>
            <a:r>
              <a:rPr lang="uk-UA" altLang="uk-UA" smtClean="0">
                <a:latin typeface="Arial Cyr" panose="020B0604020202020204" pitchFamily="34" charset="-52"/>
              </a:rPr>
              <a:t>Важливо: 10 с/ч входить до складу 16 с/ч! Це нам стане в нагоді!</a:t>
            </a:r>
            <a:endParaRPr lang="ru-RU" altLang="uk-UA" dirty="0">
              <a:latin typeface="Arial Cyr" panose="020B0604020202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29995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01451" y="365127"/>
            <a:ext cx="9334917" cy="41480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74295" tIns="37148" rIns="74295" bIns="37148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smtClean="0">
                <a:solidFill>
                  <a:schemeClr val="bg1"/>
                </a:solidFill>
                <a:latin typeface="Arial Cyr" panose="020B0604020202020204" pitchFamily="34" charset="-52"/>
              </a:rPr>
              <a:t>Арифметичні операції у будь-яких с/ч</a:t>
            </a:r>
            <a:endParaRPr lang="ru-RU" sz="2400" b="1">
              <a:solidFill>
                <a:schemeClr val="bg1"/>
              </a:solidFill>
              <a:latin typeface="Arial Cyr" panose="020B0604020202020204" pitchFamily="34" charset="-52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36175" y="1008598"/>
            <a:ext cx="32541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uk-UA" smtClean="0">
                <a:latin typeface="Arial Cyr" panose="020B0604020202020204" pitchFamily="34" charset="-52"/>
              </a:rPr>
              <a:t>Правила виконання арифметичних операцій у будь-яких системах числення така ж, як у десятковій с/ч з використанням перенесенням 10 з розряду або його заємом.</a:t>
            </a:r>
          </a:p>
          <a:p>
            <a:r>
              <a:rPr lang="uk-UA" altLang="uk-UA" smtClean="0">
                <a:latin typeface="Arial Cyr" panose="020B0604020202020204" pitchFamily="34" charset="-52"/>
              </a:rPr>
              <a:t>Для спрощення усі розрахунки проводять у 10 с/ч, а результат перекладають у ту с/ч, у якій проводиться розрахунок.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1694" y="869575"/>
            <a:ext cx="3254188" cy="3971366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36894" y="869574"/>
            <a:ext cx="5782235" cy="579120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89295" y="869575"/>
            <a:ext cx="550433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altLang="uk-UA" smtClean="0">
                <a:latin typeface="Arial Cyr" panose="020B0604020202020204" pitchFamily="34" charset="-52"/>
              </a:rPr>
              <a:t>Для швидкого усного перекладу десяткових чисел у будь-яку систему числення </a:t>
            </a:r>
            <a:r>
              <a:rPr lang="en-US" altLang="uk-UA" smtClean="0">
                <a:latin typeface="Arial Cyr" panose="020B0604020202020204" pitchFamily="34" charset="-52"/>
              </a:rPr>
              <a:t>q </a:t>
            </a:r>
            <a:r>
              <a:rPr lang="uk-UA" altLang="uk-UA" smtClean="0">
                <a:latin typeface="Arial Cyr" panose="020B0604020202020204" pitchFamily="34" charset="-52"/>
              </a:rPr>
              <a:t>можна використовувати наступні дії:</a:t>
            </a:r>
          </a:p>
          <a:p>
            <a:pPr algn="just"/>
            <a:r>
              <a:rPr lang="uk-UA" altLang="uk-UA" smtClean="0">
                <a:latin typeface="Arial Cyr" panose="020B0604020202020204" pitchFamily="34" charset="-52"/>
              </a:rPr>
              <a:t>1. Виясніть скількі разів </a:t>
            </a:r>
            <a:r>
              <a:rPr lang="en-US" altLang="uk-UA" smtClean="0">
                <a:latin typeface="Arial Cyr" panose="020B0604020202020204" pitchFamily="34" charset="-52"/>
              </a:rPr>
              <a:t>q</a:t>
            </a:r>
            <a:r>
              <a:rPr lang="uk-UA" altLang="uk-UA" smtClean="0">
                <a:latin typeface="Arial Cyr" panose="020B0604020202020204" pitchFamily="34" charset="-52"/>
              </a:rPr>
              <a:t> входить до числа. Це буде перша цифра майбутнього перекладу.</a:t>
            </a:r>
          </a:p>
          <a:p>
            <a:pPr algn="just"/>
            <a:r>
              <a:rPr lang="uk-UA" altLang="uk-UA" smtClean="0">
                <a:latin typeface="Arial Cyr" panose="020B0604020202020204" pitchFamily="34" charset="-52"/>
              </a:rPr>
              <a:t>2. З десяткового числа відніміть множення цієї цифри на </a:t>
            </a:r>
            <a:r>
              <a:rPr lang="en-US" altLang="uk-UA" smtClean="0">
                <a:latin typeface="Arial Cyr" panose="020B0604020202020204" pitchFamily="34" charset="-52"/>
              </a:rPr>
              <a:t>q</a:t>
            </a:r>
            <a:r>
              <a:rPr lang="uk-UA" altLang="uk-UA" smtClean="0">
                <a:latin typeface="Arial Cyr" panose="020B0604020202020204" pitchFamily="34" charset="-52"/>
              </a:rPr>
              <a:t>.</a:t>
            </a:r>
          </a:p>
          <a:p>
            <a:pPr algn="just"/>
            <a:r>
              <a:rPr lang="uk-UA" altLang="uk-UA" smtClean="0">
                <a:latin typeface="Arial Cyr" panose="020B0604020202020204" pitchFamily="34" charset="-52"/>
              </a:rPr>
              <a:t>3. Різницю перекладіть у </a:t>
            </a:r>
            <a:r>
              <a:rPr lang="en-US" altLang="uk-UA" smtClean="0">
                <a:latin typeface="Arial Cyr" panose="020B0604020202020204" pitchFamily="34" charset="-52"/>
              </a:rPr>
              <a:t>q</a:t>
            </a:r>
            <a:r>
              <a:rPr lang="uk-UA" altLang="uk-UA" smtClean="0">
                <a:latin typeface="Arial Cyr" panose="020B0604020202020204" pitchFamily="34" charset="-52"/>
              </a:rPr>
              <a:t> систему числення.</a:t>
            </a:r>
            <a:r>
              <a:rPr lang="uk-UA" altLang="uk-UA">
                <a:latin typeface="Arial Cyr" panose="020B0604020202020204" pitchFamily="34" charset="-52"/>
              </a:rPr>
              <a:t> Це буде </a:t>
            </a:r>
            <a:r>
              <a:rPr lang="uk-UA" altLang="uk-UA" smtClean="0">
                <a:latin typeface="Arial Cyr" panose="020B0604020202020204" pitchFamily="34" charset="-52"/>
              </a:rPr>
              <a:t>друга </a:t>
            </a:r>
            <a:r>
              <a:rPr lang="uk-UA" altLang="uk-UA">
                <a:latin typeface="Arial Cyr" panose="020B0604020202020204" pitchFamily="34" charset="-52"/>
              </a:rPr>
              <a:t>цифра </a:t>
            </a:r>
            <a:r>
              <a:rPr lang="uk-UA" altLang="uk-UA" smtClean="0">
                <a:latin typeface="Arial Cyr" panose="020B0604020202020204" pitchFamily="34" charset="-52"/>
              </a:rPr>
              <a:t>майбутнього </a:t>
            </a:r>
            <a:r>
              <a:rPr lang="uk-UA" altLang="uk-UA">
                <a:latin typeface="Arial Cyr" panose="020B0604020202020204" pitchFamily="34" charset="-52"/>
              </a:rPr>
              <a:t>перекладу.</a:t>
            </a:r>
            <a:endParaRPr lang="uk-UA" altLang="uk-UA" smtClean="0">
              <a:latin typeface="Arial Cyr" panose="020B0604020202020204" pitchFamily="34" charset="-52"/>
            </a:endParaRPr>
          </a:p>
          <a:p>
            <a:endParaRPr lang="uk-UA" altLang="uk-UA">
              <a:latin typeface="Arial Cyr" panose="020B0604020202020204" pitchFamily="34" charset="-52"/>
            </a:endParaRPr>
          </a:p>
          <a:p>
            <a:r>
              <a:rPr lang="uk-UA" altLang="uk-UA" b="1" i="1" smtClean="0">
                <a:latin typeface="Arial Cyr" panose="020B0604020202020204" pitchFamily="34" charset="-52"/>
              </a:rPr>
              <a:t>Наприклад,</a:t>
            </a:r>
          </a:p>
          <a:p>
            <a:pPr marL="342900" indent="-342900">
              <a:buAutoNum type="arabicPeriod"/>
            </a:pPr>
            <a:r>
              <a:rPr lang="uk-UA" altLang="uk-UA" smtClean="0">
                <a:latin typeface="Arial Cyr" panose="020B0604020202020204" pitchFamily="34" charset="-52"/>
              </a:rPr>
              <a:t>25</a:t>
            </a:r>
            <a:r>
              <a:rPr lang="uk-UA" altLang="uk-UA" b="1" baseline="-25000" smtClean="0">
                <a:latin typeface="Arial Cyr" panose="020B0604020202020204" pitchFamily="34" charset="-52"/>
              </a:rPr>
              <a:t>10</a:t>
            </a:r>
            <a:r>
              <a:rPr lang="uk-UA" altLang="uk-UA" smtClean="0">
                <a:latin typeface="Arial Cyr" panose="020B0604020202020204" pitchFamily="34" charset="-52"/>
              </a:rPr>
              <a:t> у 8 с/ч</a:t>
            </a:r>
          </a:p>
          <a:p>
            <a:r>
              <a:rPr lang="uk-UA" altLang="uk-UA" smtClean="0">
                <a:latin typeface="Arial Cyr" panose="020B0604020202020204" pitchFamily="34" charset="-52"/>
              </a:rPr>
              <a:t>	8 у 25 входить 3 рази</a:t>
            </a:r>
          </a:p>
          <a:p>
            <a:r>
              <a:rPr lang="uk-UA" altLang="uk-UA">
                <a:latin typeface="Arial Cyr" panose="020B0604020202020204" pitchFamily="34" charset="-52"/>
              </a:rPr>
              <a:t>	</a:t>
            </a:r>
            <a:r>
              <a:rPr lang="uk-UA" altLang="uk-UA" smtClean="0">
                <a:latin typeface="Arial Cyr" panose="020B0604020202020204" pitchFamily="34" charset="-52"/>
              </a:rPr>
              <a:t>25 – 8*3 = 25 – 24 = 1</a:t>
            </a:r>
          </a:p>
          <a:p>
            <a:r>
              <a:rPr lang="uk-UA" altLang="uk-UA" smtClean="0">
                <a:latin typeface="Arial Cyr" panose="020B0604020202020204" pitchFamily="34" charset="-52"/>
              </a:rPr>
              <a:t>Відповідь: </a:t>
            </a:r>
            <a:r>
              <a:rPr lang="uk-UA" altLang="uk-UA">
                <a:latin typeface="Arial Cyr" panose="020B0604020202020204" pitchFamily="34" charset="-52"/>
              </a:rPr>
              <a:t>25</a:t>
            </a:r>
            <a:r>
              <a:rPr lang="uk-UA" altLang="uk-UA" b="1" baseline="-25000">
                <a:latin typeface="Arial Cyr" panose="020B0604020202020204" pitchFamily="34" charset="-52"/>
              </a:rPr>
              <a:t>10</a:t>
            </a:r>
            <a:r>
              <a:rPr lang="uk-UA" altLang="uk-UA">
                <a:latin typeface="Arial Cyr" panose="020B0604020202020204" pitchFamily="34" charset="-52"/>
              </a:rPr>
              <a:t> </a:t>
            </a:r>
            <a:r>
              <a:rPr lang="uk-UA" altLang="uk-UA" smtClean="0">
                <a:latin typeface="Arial Cyr" panose="020B0604020202020204" pitchFamily="34" charset="-52"/>
              </a:rPr>
              <a:t>= 31</a:t>
            </a:r>
            <a:r>
              <a:rPr lang="uk-UA" altLang="uk-UA" b="1" baseline="-25000" smtClean="0">
                <a:latin typeface="Arial Cyr" panose="020B0604020202020204" pitchFamily="34" charset="-52"/>
              </a:rPr>
              <a:t>8</a:t>
            </a:r>
          </a:p>
          <a:p>
            <a:endParaRPr lang="uk-UA" altLang="uk-UA" b="1" baseline="-25000" smtClean="0">
              <a:latin typeface="Arial Cyr" panose="020B0604020202020204" pitchFamily="34" charset="-52"/>
            </a:endParaRPr>
          </a:p>
          <a:p>
            <a:r>
              <a:rPr lang="uk-UA" altLang="uk-UA" smtClean="0">
                <a:latin typeface="Arial Cyr" panose="020B0604020202020204" pitchFamily="34" charset="-52"/>
              </a:rPr>
              <a:t>2.  2</a:t>
            </a:r>
            <a:r>
              <a:rPr lang="en-US" altLang="uk-UA" smtClean="0">
                <a:latin typeface="Arial Cyr" panose="020B0604020202020204" pitchFamily="34" charset="-52"/>
              </a:rPr>
              <a:t>9</a:t>
            </a:r>
            <a:r>
              <a:rPr lang="uk-UA" altLang="uk-UA" b="1" baseline="-25000" smtClean="0">
                <a:latin typeface="Arial Cyr" panose="020B0604020202020204" pitchFamily="34" charset="-52"/>
              </a:rPr>
              <a:t>10</a:t>
            </a:r>
            <a:r>
              <a:rPr lang="uk-UA" altLang="uk-UA" smtClean="0">
                <a:latin typeface="Arial Cyr" panose="020B0604020202020204" pitchFamily="34" charset="-52"/>
              </a:rPr>
              <a:t> </a:t>
            </a:r>
            <a:r>
              <a:rPr lang="uk-UA" altLang="uk-UA">
                <a:latin typeface="Arial Cyr" panose="020B0604020202020204" pitchFamily="34" charset="-52"/>
              </a:rPr>
              <a:t>у </a:t>
            </a:r>
            <a:r>
              <a:rPr lang="uk-UA" altLang="uk-UA" smtClean="0">
                <a:latin typeface="Arial Cyr" panose="020B0604020202020204" pitchFamily="34" charset="-52"/>
              </a:rPr>
              <a:t>16 </a:t>
            </a:r>
            <a:r>
              <a:rPr lang="uk-UA" altLang="uk-UA">
                <a:latin typeface="Arial Cyr" panose="020B0604020202020204" pitchFamily="34" charset="-52"/>
              </a:rPr>
              <a:t>с/ч</a:t>
            </a:r>
          </a:p>
          <a:p>
            <a:r>
              <a:rPr lang="uk-UA" altLang="uk-UA">
                <a:latin typeface="Arial Cyr" panose="020B0604020202020204" pitchFamily="34" charset="-52"/>
              </a:rPr>
              <a:t>	</a:t>
            </a:r>
            <a:r>
              <a:rPr lang="uk-UA" altLang="uk-UA" smtClean="0">
                <a:latin typeface="Arial Cyr" panose="020B0604020202020204" pitchFamily="34" charset="-52"/>
              </a:rPr>
              <a:t>16 </a:t>
            </a:r>
            <a:r>
              <a:rPr lang="uk-UA" altLang="uk-UA">
                <a:latin typeface="Arial Cyr" panose="020B0604020202020204" pitchFamily="34" charset="-52"/>
              </a:rPr>
              <a:t>у </a:t>
            </a:r>
            <a:r>
              <a:rPr lang="uk-UA" altLang="uk-UA" smtClean="0">
                <a:latin typeface="Arial Cyr" panose="020B0604020202020204" pitchFamily="34" charset="-52"/>
              </a:rPr>
              <a:t>2</a:t>
            </a:r>
            <a:r>
              <a:rPr lang="en-US" altLang="uk-UA" smtClean="0">
                <a:latin typeface="Arial Cyr" panose="020B0604020202020204" pitchFamily="34" charset="-52"/>
              </a:rPr>
              <a:t>9</a:t>
            </a:r>
            <a:r>
              <a:rPr lang="uk-UA" altLang="uk-UA" smtClean="0">
                <a:latin typeface="Arial Cyr" panose="020B0604020202020204" pitchFamily="34" charset="-52"/>
              </a:rPr>
              <a:t> </a:t>
            </a:r>
            <a:r>
              <a:rPr lang="uk-UA" altLang="uk-UA">
                <a:latin typeface="Arial Cyr" panose="020B0604020202020204" pitchFamily="34" charset="-52"/>
              </a:rPr>
              <a:t>входить </a:t>
            </a:r>
            <a:r>
              <a:rPr lang="uk-UA" altLang="uk-UA" smtClean="0">
                <a:latin typeface="Arial Cyr" panose="020B0604020202020204" pitchFamily="34" charset="-52"/>
              </a:rPr>
              <a:t>1 раз</a:t>
            </a:r>
            <a:endParaRPr lang="uk-UA" altLang="uk-UA">
              <a:latin typeface="Arial Cyr" panose="020B0604020202020204" pitchFamily="34" charset="-52"/>
            </a:endParaRPr>
          </a:p>
          <a:p>
            <a:r>
              <a:rPr lang="uk-UA" altLang="uk-UA">
                <a:latin typeface="Arial Cyr" panose="020B0604020202020204" pitchFamily="34" charset="-52"/>
              </a:rPr>
              <a:t>	</a:t>
            </a:r>
            <a:r>
              <a:rPr lang="uk-UA" altLang="uk-UA" smtClean="0">
                <a:latin typeface="Arial Cyr" panose="020B0604020202020204" pitchFamily="34" charset="-52"/>
              </a:rPr>
              <a:t>2</a:t>
            </a:r>
            <a:r>
              <a:rPr lang="en-US" altLang="uk-UA" smtClean="0">
                <a:latin typeface="Arial Cyr" panose="020B0604020202020204" pitchFamily="34" charset="-52"/>
              </a:rPr>
              <a:t>9</a:t>
            </a:r>
            <a:r>
              <a:rPr lang="uk-UA" altLang="uk-UA" smtClean="0">
                <a:latin typeface="Arial Cyr" panose="020B0604020202020204" pitchFamily="34" charset="-52"/>
              </a:rPr>
              <a:t> </a:t>
            </a:r>
            <a:r>
              <a:rPr lang="uk-UA" altLang="uk-UA">
                <a:latin typeface="Arial Cyr" panose="020B0604020202020204" pitchFamily="34" charset="-52"/>
              </a:rPr>
              <a:t>– </a:t>
            </a:r>
            <a:r>
              <a:rPr lang="uk-UA" altLang="uk-UA" smtClean="0">
                <a:latin typeface="Arial Cyr" panose="020B0604020202020204" pitchFamily="34" charset="-52"/>
              </a:rPr>
              <a:t>16*1 </a:t>
            </a:r>
            <a:r>
              <a:rPr lang="uk-UA" altLang="uk-UA">
                <a:latin typeface="Arial Cyr" panose="020B0604020202020204" pitchFamily="34" charset="-52"/>
              </a:rPr>
              <a:t>= </a:t>
            </a:r>
            <a:r>
              <a:rPr lang="uk-UA" altLang="uk-UA" smtClean="0">
                <a:latin typeface="Arial Cyr" panose="020B0604020202020204" pitchFamily="34" charset="-52"/>
              </a:rPr>
              <a:t>2</a:t>
            </a:r>
            <a:r>
              <a:rPr lang="en-US" altLang="uk-UA" smtClean="0">
                <a:latin typeface="Arial Cyr" panose="020B0604020202020204" pitchFamily="34" charset="-52"/>
              </a:rPr>
              <a:t>9</a:t>
            </a:r>
            <a:r>
              <a:rPr lang="uk-UA" altLang="uk-UA" smtClean="0">
                <a:latin typeface="Arial Cyr" panose="020B0604020202020204" pitchFamily="34" charset="-52"/>
              </a:rPr>
              <a:t> </a:t>
            </a:r>
            <a:r>
              <a:rPr lang="uk-UA" altLang="uk-UA">
                <a:latin typeface="Arial Cyr" panose="020B0604020202020204" pitchFamily="34" charset="-52"/>
              </a:rPr>
              <a:t>– </a:t>
            </a:r>
            <a:r>
              <a:rPr lang="uk-UA" altLang="uk-UA" smtClean="0">
                <a:latin typeface="Arial Cyr" panose="020B0604020202020204" pitchFamily="34" charset="-52"/>
              </a:rPr>
              <a:t>16 </a:t>
            </a:r>
            <a:r>
              <a:rPr lang="uk-UA" altLang="uk-UA">
                <a:latin typeface="Arial Cyr" panose="020B0604020202020204" pitchFamily="34" charset="-52"/>
              </a:rPr>
              <a:t>= </a:t>
            </a:r>
            <a:r>
              <a:rPr lang="uk-UA" altLang="uk-UA" smtClean="0">
                <a:latin typeface="Arial Cyr" panose="020B0604020202020204" pitchFamily="34" charset="-52"/>
              </a:rPr>
              <a:t>13 </a:t>
            </a:r>
            <a:r>
              <a:rPr lang="en-US" altLang="uk-UA">
                <a:latin typeface="Arial Cyr" panose="020B0604020202020204" pitchFamily="34" charset="-52"/>
              </a:rPr>
              <a:t>=</a:t>
            </a:r>
            <a:r>
              <a:rPr lang="uk-UA" altLang="uk-UA" smtClean="0">
                <a:latin typeface="Arial Cyr" panose="020B0604020202020204" pitchFamily="34" charset="-52"/>
              </a:rPr>
              <a:t> </a:t>
            </a:r>
            <a:r>
              <a:rPr lang="en-US" altLang="uk-UA" smtClean="0">
                <a:latin typeface="Arial Cyr" panose="020B0604020202020204" pitchFamily="34" charset="-52"/>
              </a:rPr>
              <a:t>D</a:t>
            </a:r>
            <a:endParaRPr lang="uk-UA" altLang="uk-UA">
              <a:latin typeface="Arial Cyr" panose="020B0604020202020204" pitchFamily="34" charset="-52"/>
            </a:endParaRPr>
          </a:p>
          <a:p>
            <a:r>
              <a:rPr lang="uk-UA" altLang="uk-UA">
                <a:latin typeface="Arial Cyr" panose="020B0604020202020204" pitchFamily="34" charset="-52"/>
              </a:rPr>
              <a:t>Відповідь: 25</a:t>
            </a:r>
            <a:r>
              <a:rPr lang="uk-UA" altLang="uk-UA" b="1" baseline="-25000">
                <a:latin typeface="Arial Cyr" panose="020B0604020202020204" pitchFamily="34" charset="-52"/>
              </a:rPr>
              <a:t>10</a:t>
            </a:r>
            <a:r>
              <a:rPr lang="uk-UA" altLang="uk-UA">
                <a:latin typeface="Arial Cyr" panose="020B0604020202020204" pitchFamily="34" charset="-52"/>
              </a:rPr>
              <a:t> = </a:t>
            </a:r>
            <a:r>
              <a:rPr lang="uk-UA" altLang="uk-UA" smtClean="0">
                <a:latin typeface="Arial Cyr" panose="020B0604020202020204" pitchFamily="34" charset="-52"/>
              </a:rPr>
              <a:t>1</a:t>
            </a:r>
            <a:r>
              <a:rPr lang="en-US" altLang="uk-UA" smtClean="0">
                <a:latin typeface="Arial Cyr" panose="020B0604020202020204" pitchFamily="34" charset="-52"/>
              </a:rPr>
              <a:t>D</a:t>
            </a:r>
            <a:r>
              <a:rPr lang="uk-UA" altLang="uk-UA" b="1" baseline="-25000" smtClean="0">
                <a:latin typeface="Arial Cyr" panose="020B0604020202020204" pitchFamily="34" charset="-52"/>
              </a:rPr>
              <a:t>16</a:t>
            </a:r>
            <a:endParaRPr lang="uk-UA" altLang="uk-UA" smtClean="0">
              <a:latin typeface="Arial Cyr" panose="020B0604020202020204" pitchFamily="34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1694" y="5165270"/>
            <a:ext cx="32541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uk-UA" smtClean="0">
                <a:latin typeface="Arial Cyr" panose="020B0604020202020204" pitchFamily="34" charset="-52"/>
              </a:rPr>
              <a:t>Запам’ятайте такі рівняння: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3522" y="5534602"/>
            <a:ext cx="18601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uk-UA" sz="2000" smtClean="0">
                <a:latin typeface="Arial Cyr" panose="020B0604020202020204" pitchFamily="34" charset="-52"/>
              </a:rPr>
              <a:t>  2</a:t>
            </a:r>
            <a:r>
              <a:rPr lang="uk-UA" altLang="uk-UA" sz="2000" b="1" baseline="-25000" smtClean="0">
                <a:latin typeface="Arial Cyr" panose="020B0604020202020204" pitchFamily="34" charset="-52"/>
              </a:rPr>
              <a:t>10</a:t>
            </a:r>
            <a:r>
              <a:rPr lang="uk-UA" altLang="uk-UA" sz="2000" smtClean="0">
                <a:latin typeface="Arial Cyr" panose="020B0604020202020204" pitchFamily="34" charset="-52"/>
              </a:rPr>
              <a:t>  = </a:t>
            </a:r>
            <a:r>
              <a:rPr lang="uk-UA" altLang="uk-UA" sz="2000">
                <a:latin typeface="Arial Cyr" panose="020B0604020202020204" pitchFamily="34" charset="-52"/>
              </a:rPr>
              <a:t>10</a:t>
            </a:r>
            <a:r>
              <a:rPr lang="uk-UA" altLang="uk-UA" sz="2000" b="1" baseline="-25000">
                <a:latin typeface="Arial Cyr" panose="020B0604020202020204" pitchFamily="34" charset="-52"/>
              </a:rPr>
              <a:t>2</a:t>
            </a:r>
          </a:p>
          <a:p>
            <a:r>
              <a:rPr lang="uk-UA" altLang="uk-UA" sz="2000" smtClean="0">
                <a:latin typeface="Arial Cyr" panose="020B0604020202020204" pitchFamily="34" charset="-52"/>
              </a:rPr>
              <a:t>  8</a:t>
            </a:r>
            <a:r>
              <a:rPr lang="uk-UA" altLang="uk-UA" sz="2000" b="1" baseline="-25000" smtClean="0">
                <a:latin typeface="Arial Cyr" panose="020B0604020202020204" pitchFamily="34" charset="-52"/>
              </a:rPr>
              <a:t>10</a:t>
            </a:r>
            <a:r>
              <a:rPr lang="uk-UA" altLang="uk-UA" sz="2000" smtClean="0">
                <a:latin typeface="Arial Cyr" panose="020B0604020202020204" pitchFamily="34" charset="-52"/>
              </a:rPr>
              <a:t>  = </a:t>
            </a:r>
            <a:r>
              <a:rPr lang="uk-UA" altLang="uk-UA" sz="2000">
                <a:latin typeface="Arial Cyr" panose="020B0604020202020204" pitchFamily="34" charset="-52"/>
              </a:rPr>
              <a:t>10</a:t>
            </a:r>
            <a:r>
              <a:rPr lang="uk-UA" altLang="uk-UA" sz="2000" b="1" baseline="-25000">
                <a:latin typeface="Arial Cyr" panose="020B0604020202020204" pitchFamily="34" charset="-52"/>
              </a:rPr>
              <a:t>8</a:t>
            </a:r>
          </a:p>
          <a:p>
            <a:r>
              <a:rPr lang="uk-UA" altLang="uk-UA" sz="2000">
                <a:latin typeface="Arial Cyr" panose="020B0604020202020204" pitchFamily="34" charset="-52"/>
              </a:rPr>
              <a:t>16</a:t>
            </a:r>
            <a:r>
              <a:rPr lang="uk-UA" altLang="uk-UA" sz="2000" b="1" baseline="-25000">
                <a:latin typeface="Arial Cyr" panose="020B0604020202020204" pitchFamily="34" charset="-52"/>
              </a:rPr>
              <a:t>10</a:t>
            </a:r>
            <a:r>
              <a:rPr lang="uk-UA" altLang="uk-UA" sz="2000">
                <a:latin typeface="Arial Cyr" panose="020B0604020202020204" pitchFamily="34" charset="-52"/>
              </a:rPr>
              <a:t> </a:t>
            </a:r>
            <a:r>
              <a:rPr lang="uk-UA" altLang="uk-UA" sz="2000" smtClean="0">
                <a:latin typeface="Arial Cyr" panose="020B0604020202020204" pitchFamily="34" charset="-52"/>
              </a:rPr>
              <a:t> = </a:t>
            </a:r>
            <a:r>
              <a:rPr lang="uk-UA" altLang="uk-UA" sz="2000">
                <a:latin typeface="Arial Cyr" panose="020B0604020202020204" pitchFamily="34" charset="-52"/>
              </a:rPr>
              <a:t>10</a:t>
            </a:r>
            <a:r>
              <a:rPr lang="uk-UA" altLang="uk-UA" sz="2000" b="1" baseline="-25000">
                <a:latin typeface="Arial Cyr" panose="020B0604020202020204" pitchFamily="34" charset="-52"/>
              </a:rPr>
              <a:t>16</a:t>
            </a:r>
            <a:endParaRPr lang="ru-RU" altLang="uk-UA" sz="2000" b="1" baseline="-25000">
              <a:latin typeface="Arial Cyr" panose="020B0604020202020204" pitchFamily="34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1695" y="5056020"/>
            <a:ext cx="3254188" cy="1604683"/>
          </a:xfrm>
          <a:prstGeom prst="rect">
            <a:avLst/>
          </a:prstGeom>
          <a:noFill/>
          <a:ln w="19050">
            <a:solidFill>
              <a:srgbClr val="A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10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01451" y="365127"/>
            <a:ext cx="9334917" cy="41480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74295" tIns="37148" rIns="74295" bIns="37148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smtClean="0">
                <a:solidFill>
                  <a:schemeClr val="bg1"/>
                </a:solidFill>
                <a:latin typeface="Arial Cyr" panose="020B0604020202020204" pitchFamily="34" charset="-52"/>
              </a:rPr>
              <a:t>Арифметичні операції у 2 с/ч</a:t>
            </a:r>
            <a:endParaRPr lang="ru-RU" sz="2400" b="1">
              <a:solidFill>
                <a:schemeClr val="bg1"/>
              </a:solidFill>
              <a:latin typeface="Arial Cyr" panose="020B0604020202020204" pitchFamily="34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0153" y="886616"/>
            <a:ext cx="1617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mtClean="0">
                <a:latin typeface="Arial Cyr" pitchFamily="34" charset="-52"/>
              </a:rPr>
              <a:t>1. Додавання</a:t>
            </a:r>
            <a:endParaRPr lang="ru-RU"/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310153" y="1326774"/>
            <a:ext cx="1514662" cy="148814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uk-UA"/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399894" y="1414741"/>
            <a:ext cx="142492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uk-UA" sz="2000" b="1">
                <a:latin typeface="Arial Cyr" pitchFamily="34" charset="-52"/>
              </a:rPr>
              <a:t>0 + 0 = </a:t>
            </a:r>
            <a:r>
              <a:rPr lang="ru-RU" altLang="uk-UA" sz="2000" b="1" smtClean="0">
                <a:latin typeface="Arial Cyr" pitchFamily="34" charset="-52"/>
              </a:rPr>
              <a:t>  0</a:t>
            </a:r>
            <a:endParaRPr lang="ru-RU" altLang="uk-UA" sz="2000" b="1">
              <a:latin typeface="Arial Cyr" pitchFamily="34" charset="-52"/>
            </a:endParaRPr>
          </a:p>
          <a:p>
            <a:pPr eaLnBrk="1" hangingPunct="1"/>
            <a:r>
              <a:rPr lang="ru-RU" altLang="uk-UA" sz="2000" b="1">
                <a:latin typeface="Arial Cyr" pitchFamily="34" charset="-52"/>
              </a:rPr>
              <a:t>0 + 1 = </a:t>
            </a:r>
            <a:r>
              <a:rPr lang="ru-RU" altLang="uk-UA" sz="2000" b="1" smtClean="0">
                <a:latin typeface="Arial Cyr" pitchFamily="34" charset="-52"/>
              </a:rPr>
              <a:t>  1</a:t>
            </a:r>
            <a:endParaRPr lang="ru-RU" altLang="uk-UA" sz="2000" b="1">
              <a:latin typeface="Arial Cyr" pitchFamily="34" charset="-52"/>
            </a:endParaRPr>
          </a:p>
          <a:p>
            <a:pPr eaLnBrk="1" hangingPunct="1"/>
            <a:r>
              <a:rPr lang="ru-RU" altLang="uk-UA" sz="2000" b="1">
                <a:latin typeface="Arial Cyr" pitchFamily="34" charset="-52"/>
              </a:rPr>
              <a:t>1 + 0 = </a:t>
            </a:r>
            <a:r>
              <a:rPr lang="ru-RU" altLang="uk-UA" sz="2000" b="1" smtClean="0">
                <a:latin typeface="Arial Cyr" pitchFamily="34" charset="-52"/>
              </a:rPr>
              <a:t>  1</a:t>
            </a:r>
            <a:endParaRPr lang="ru-RU" altLang="uk-UA" sz="2000" b="1">
              <a:latin typeface="Arial Cyr" pitchFamily="34" charset="-52"/>
            </a:endParaRPr>
          </a:p>
          <a:p>
            <a:pPr eaLnBrk="1" hangingPunct="1"/>
            <a:r>
              <a:rPr lang="ru-RU" altLang="uk-UA" sz="2000" b="1">
                <a:latin typeface="Arial Cyr" pitchFamily="34" charset="-52"/>
              </a:rPr>
              <a:t>1 + 1 = 10</a:t>
            </a:r>
            <a:endParaRPr lang="en-US" altLang="uk-UA" sz="2000" b="1">
              <a:latin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860820"/>
              </p:ext>
            </p:extLst>
          </p:nvPr>
        </p:nvGraphicFramePr>
        <p:xfrm>
          <a:off x="2807447" y="1013898"/>
          <a:ext cx="613228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*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*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*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*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*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*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*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*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+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10155" y="3092393"/>
            <a:ext cx="1628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>
                <a:latin typeface="Arial Cyr" pitchFamily="34" charset="-52"/>
              </a:rPr>
              <a:t>2</a:t>
            </a:r>
            <a:r>
              <a:rPr lang="uk-UA" smtClean="0">
                <a:latin typeface="Arial Cyr" pitchFamily="34" charset="-52"/>
              </a:rPr>
              <a:t>. Віднімання</a:t>
            </a:r>
            <a:endParaRPr lang="ru-RU"/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310154" y="3577375"/>
            <a:ext cx="1514662" cy="148814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uk-UA"/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399895" y="3665342"/>
            <a:ext cx="142492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uk-UA" sz="2000" b="1">
                <a:latin typeface="Arial Cyr" pitchFamily="34" charset="-52"/>
              </a:rPr>
              <a:t>0 </a:t>
            </a:r>
            <a:r>
              <a:rPr lang="ru-RU" altLang="uk-UA" sz="2000" b="1" smtClean="0">
                <a:latin typeface="Arial Cyr" pitchFamily="34" charset="-52"/>
              </a:rPr>
              <a:t>- </a:t>
            </a:r>
            <a:r>
              <a:rPr lang="ru-RU" altLang="uk-UA" sz="2000" b="1">
                <a:latin typeface="Arial Cyr" pitchFamily="34" charset="-52"/>
              </a:rPr>
              <a:t>0 = </a:t>
            </a:r>
            <a:r>
              <a:rPr lang="ru-RU" altLang="uk-UA" sz="2000" b="1" smtClean="0">
                <a:latin typeface="Arial Cyr" pitchFamily="34" charset="-52"/>
              </a:rPr>
              <a:t>  0</a:t>
            </a:r>
            <a:endParaRPr lang="ru-RU" altLang="uk-UA" sz="2000" b="1">
              <a:latin typeface="Arial Cyr" pitchFamily="34" charset="-52"/>
            </a:endParaRPr>
          </a:p>
          <a:p>
            <a:pPr eaLnBrk="1" hangingPunct="1"/>
            <a:r>
              <a:rPr lang="ru-RU" altLang="uk-UA" sz="2000" b="1" smtClean="0">
                <a:solidFill>
                  <a:srgbClr val="A20000"/>
                </a:solidFill>
                <a:latin typeface="Arial Cyr" pitchFamily="34" charset="-52"/>
              </a:rPr>
              <a:t>1</a:t>
            </a:r>
            <a:r>
              <a:rPr lang="ru-RU" altLang="uk-UA" sz="2000" b="1" smtClean="0">
                <a:latin typeface="Arial Cyr" pitchFamily="34" charset="-52"/>
              </a:rPr>
              <a:t>0 - </a:t>
            </a:r>
            <a:r>
              <a:rPr lang="ru-RU" altLang="uk-UA" sz="2000" b="1">
                <a:latin typeface="Arial Cyr" pitchFamily="34" charset="-52"/>
              </a:rPr>
              <a:t>1 = </a:t>
            </a:r>
            <a:r>
              <a:rPr lang="ru-RU" altLang="uk-UA" sz="2000" b="1" smtClean="0">
                <a:latin typeface="Arial Cyr" pitchFamily="34" charset="-52"/>
              </a:rPr>
              <a:t>1</a:t>
            </a:r>
            <a:endParaRPr lang="ru-RU" altLang="uk-UA" sz="2000" b="1">
              <a:latin typeface="Arial Cyr" pitchFamily="34" charset="-52"/>
            </a:endParaRPr>
          </a:p>
          <a:p>
            <a:pPr eaLnBrk="1" hangingPunct="1"/>
            <a:r>
              <a:rPr lang="ru-RU" altLang="uk-UA" sz="2000" b="1">
                <a:latin typeface="Arial Cyr" pitchFamily="34" charset="-52"/>
              </a:rPr>
              <a:t>1 </a:t>
            </a:r>
            <a:r>
              <a:rPr lang="ru-RU" altLang="uk-UA" sz="2000" b="1" smtClean="0">
                <a:latin typeface="Arial Cyr" pitchFamily="34" charset="-52"/>
              </a:rPr>
              <a:t>- </a:t>
            </a:r>
            <a:r>
              <a:rPr lang="ru-RU" altLang="uk-UA" sz="2000" b="1">
                <a:latin typeface="Arial Cyr" pitchFamily="34" charset="-52"/>
              </a:rPr>
              <a:t>0 = </a:t>
            </a:r>
            <a:r>
              <a:rPr lang="ru-RU" altLang="uk-UA" sz="2000" b="1" smtClean="0">
                <a:latin typeface="Arial Cyr" pitchFamily="34" charset="-52"/>
              </a:rPr>
              <a:t>  1</a:t>
            </a:r>
            <a:endParaRPr lang="ru-RU" altLang="uk-UA" sz="2000" b="1">
              <a:latin typeface="Arial Cyr" pitchFamily="34" charset="-52"/>
            </a:endParaRPr>
          </a:p>
          <a:p>
            <a:pPr eaLnBrk="1" hangingPunct="1"/>
            <a:r>
              <a:rPr lang="ru-RU" altLang="uk-UA" sz="2000" b="1">
                <a:latin typeface="Arial Cyr" pitchFamily="34" charset="-52"/>
              </a:rPr>
              <a:t>1 </a:t>
            </a:r>
            <a:r>
              <a:rPr lang="ru-RU" altLang="uk-UA" sz="2000" b="1" smtClean="0">
                <a:latin typeface="Arial Cyr" pitchFamily="34" charset="-52"/>
              </a:rPr>
              <a:t>- </a:t>
            </a:r>
            <a:r>
              <a:rPr lang="ru-RU" altLang="uk-UA" sz="2000" b="1">
                <a:latin typeface="Arial Cyr" pitchFamily="34" charset="-52"/>
              </a:rPr>
              <a:t>1 = </a:t>
            </a:r>
            <a:r>
              <a:rPr lang="ru-RU" altLang="uk-UA" sz="2000" b="1" smtClean="0">
                <a:latin typeface="Arial Cyr" pitchFamily="34" charset="-52"/>
              </a:rPr>
              <a:t>  0</a:t>
            </a:r>
            <a:endParaRPr lang="en-US" altLang="uk-UA" sz="2000" b="1">
              <a:latin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58419"/>
              </p:ext>
            </p:extLst>
          </p:nvPr>
        </p:nvGraphicFramePr>
        <p:xfrm>
          <a:off x="2789519" y="3166932"/>
          <a:ext cx="6604003" cy="1742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953"/>
                <a:gridCol w="690281"/>
                <a:gridCol w="1362636"/>
                <a:gridCol w="1327846"/>
                <a:gridCol w="943429"/>
                <a:gridCol w="943429"/>
                <a:gridCol w="94342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ru-RU" b="1" baseline="-2500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ru-RU" b="1" smtClean="0">
                          <a:solidFill>
                            <a:srgbClr val="00B050"/>
                          </a:solidFill>
                        </a:rPr>
                        <a:t> = 1</a:t>
                      </a:r>
                      <a:r>
                        <a:rPr lang="ru-RU" b="1" baseline="-2500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ru-RU" b="1" smtClean="0">
                          <a:solidFill>
                            <a:srgbClr val="00B050"/>
                          </a:solidFill>
                        </a:rPr>
                        <a:t> + </a:t>
                      </a:r>
                      <a:r>
                        <a:rPr lang="ru-RU" b="1" smtClean="0">
                          <a:solidFill>
                            <a:srgbClr val="A20000"/>
                          </a:solidFill>
                        </a:rPr>
                        <a:t>1</a:t>
                      </a:r>
                      <a:r>
                        <a:rPr lang="ru-RU" b="1" baseline="-25000" smtClean="0">
                          <a:solidFill>
                            <a:srgbClr val="A20000"/>
                          </a:solidFill>
                        </a:rPr>
                        <a:t>2</a:t>
                      </a:r>
                      <a:endParaRPr lang="ru-RU" b="1">
                        <a:solidFill>
                          <a:srgbClr val="A2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ru-RU" b="1" baseline="-2500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ru-RU" b="1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ru-RU" b="1" baseline="-2500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ru-RU" b="1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ru-RU" b="1" baseline="-2500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ru-RU" b="1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1</a:t>
                      </a:r>
                      <a:endParaRPr lang="ru-RU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0</a:t>
                      </a:r>
                      <a:endParaRPr lang="ru-RU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0</a:t>
                      </a:r>
                      <a:endParaRPr lang="ru-RU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1</a:t>
                      </a:r>
                      <a:endParaRPr lang="ru-RU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1</a:t>
                      </a:r>
                      <a:endParaRPr lang="ru-RU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0</a:t>
                      </a:r>
                      <a:endParaRPr lang="ru-RU" sz="24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-</a:t>
                      </a:r>
                      <a:endParaRPr lang="ru-RU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1</a:t>
                      </a:r>
                      <a:endParaRPr lang="ru-RU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1</a:t>
                      </a:r>
                      <a:endParaRPr lang="ru-RU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0</a:t>
                      </a:r>
                      <a:endParaRPr lang="ru-RU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1</a:t>
                      </a:r>
                      <a:endParaRPr lang="ru-RU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1</a:t>
                      </a:r>
                      <a:endParaRPr lang="ru-RU" sz="24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0</a:t>
                      </a:r>
                      <a:endParaRPr lang="ru-RU" sz="24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0</a:t>
                      </a:r>
                      <a:endParaRPr lang="ru-RU" sz="24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1</a:t>
                      </a:r>
                      <a:endParaRPr lang="ru-RU" sz="24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0</a:t>
                      </a:r>
                      <a:endParaRPr lang="ru-RU" sz="24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1</a:t>
                      </a:r>
                      <a:endParaRPr lang="ru-RU" sz="24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1</a:t>
                      </a:r>
                      <a:endParaRPr lang="ru-RU" sz="24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8104095" y="3365838"/>
            <a:ext cx="672353" cy="26894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7100048" y="3383767"/>
            <a:ext cx="672353" cy="26894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653118" y="3491343"/>
            <a:ext cx="605118" cy="1613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065060" y="3365838"/>
            <a:ext cx="762000" cy="26894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10153" y="5754451"/>
            <a:ext cx="2711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mtClean="0">
                <a:latin typeface="Arial Cyr" pitchFamily="34" charset="-52"/>
              </a:rPr>
              <a:t>Перевірка додаванням:</a:t>
            </a:r>
            <a:endParaRPr lang="ru-RU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722363"/>
              </p:ext>
            </p:extLst>
          </p:nvPr>
        </p:nvGraphicFramePr>
        <p:xfrm>
          <a:off x="2990417" y="5197437"/>
          <a:ext cx="3302807" cy="1386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953"/>
                <a:gridCol w="399736"/>
                <a:gridCol w="555812"/>
                <a:gridCol w="475129"/>
                <a:gridCol w="493059"/>
                <a:gridCol w="510988"/>
                <a:gridCol w="475130"/>
              </a:tblGrid>
              <a:tr h="253104"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smtClean="0"/>
                        <a:t>1</a:t>
                      </a:r>
                      <a:endParaRPr lang="ru-R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smtClean="0"/>
                        <a:t>1</a:t>
                      </a:r>
                      <a:endParaRPr lang="ru-R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smtClean="0"/>
                        <a:t>0</a:t>
                      </a:r>
                      <a:endParaRPr lang="ru-R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smtClean="0"/>
                        <a:t>1</a:t>
                      </a:r>
                      <a:endParaRPr lang="ru-R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smtClean="0"/>
                        <a:t>1</a:t>
                      </a:r>
                      <a:endParaRPr lang="ru-RU" sz="12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smtClean="0"/>
                        <a:t>+</a:t>
                      </a:r>
                      <a:endParaRPr lang="ru-R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smtClean="0"/>
                        <a:t>1</a:t>
                      </a:r>
                      <a:endParaRPr lang="ru-R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smtClean="0"/>
                        <a:t>0</a:t>
                      </a:r>
                      <a:endParaRPr lang="ru-R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smtClean="0"/>
                        <a:t>1</a:t>
                      </a:r>
                      <a:endParaRPr lang="ru-R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smtClean="0"/>
                        <a:t>1</a:t>
                      </a:r>
                      <a:endParaRPr lang="ru-RU" sz="12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smtClean="0"/>
                        <a:t>1</a:t>
                      </a:r>
                      <a:endParaRPr lang="ru-R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smtClean="0"/>
                        <a:t>0</a:t>
                      </a:r>
                      <a:endParaRPr lang="ru-R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smtClean="0"/>
                        <a:t>0</a:t>
                      </a:r>
                      <a:endParaRPr lang="ru-R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smtClean="0"/>
                        <a:t>1</a:t>
                      </a:r>
                      <a:endParaRPr lang="ru-R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smtClean="0"/>
                        <a:t>1</a:t>
                      </a:r>
                      <a:endParaRPr lang="ru-R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smtClean="0"/>
                        <a:t>0</a:t>
                      </a:r>
                      <a:endParaRPr lang="ru-RU" sz="1200" b="1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29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01451" y="365127"/>
            <a:ext cx="9334917" cy="41480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74295" tIns="37148" rIns="74295" bIns="37148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smtClean="0">
                <a:solidFill>
                  <a:schemeClr val="bg1"/>
                </a:solidFill>
                <a:latin typeface="Arial Cyr" panose="020B0604020202020204" pitchFamily="34" charset="-52"/>
              </a:rPr>
              <a:t>Арифметичні операції у 2 с/ч</a:t>
            </a:r>
            <a:endParaRPr lang="ru-RU" sz="2400" b="1">
              <a:solidFill>
                <a:schemeClr val="bg1"/>
              </a:solidFill>
              <a:latin typeface="Arial Cyr" panose="020B0604020202020204" pitchFamily="34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0153" y="886616"/>
            <a:ext cx="1551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>
                <a:latin typeface="Arial Cyr" pitchFamily="34" charset="-52"/>
              </a:rPr>
              <a:t>3</a:t>
            </a:r>
            <a:r>
              <a:rPr lang="uk-UA" smtClean="0">
                <a:latin typeface="Arial Cyr" pitchFamily="34" charset="-52"/>
              </a:rPr>
              <a:t>. Множення</a:t>
            </a:r>
            <a:endParaRPr lang="ru-RU"/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310153" y="1326774"/>
            <a:ext cx="1514662" cy="148814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uk-UA"/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465090" y="1414741"/>
            <a:ext cx="12047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uk-UA" sz="2000" b="1">
                <a:latin typeface="Arial Cyr" pitchFamily="34" charset="-52"/>
              </a:rPr>
              <a:t>0 </a:t>
            </a:r>
            <a:r>
              <a:rPr lang="ru-RU" altLang="uk-UA" sz="2000" b="1" smtClean="0">
                <a:latin typeface="Arial Cyr" pitchFamily="34" charset="-52"/>
              </a:rPr>
              <a:t>* </a:t>
            </a:r>
            <a:r>
              <a:rPr lang="ru-RU" altLang="uk-UA" sz="2000" b="1">
                <a:latin typeface="Arial Cyr" pitchFamily="34" charset="-52"/>
              </a:rPr>
              <a:t>0 = </a:t>
            </a:r>
            <a:r>
              <a:rPr lang="ru-RU" altLang="uk-UA" sz="2000" b="1" smtClean="0">
                <a:latin typeface="Arial Cyr" pitchFamily="34" charset="-52"/>
              </a:rPr>
              <a:t> 0</a:t>
            </a:r>
            <a:endParaRPr lang="ru-RU" altLang="uk-UA" sz="2000" b="1">
              <a:latin typeface="Arial Cyr" pitchFamily="34" charset="-52"/>
            </a:endParaRPr>
          </a:p>
          <a:p>
            <a:pPr eaLnBrk="1" hangingPunct="1"/>
            <a:r>
              <a:rPr lang="ru-RU" altLang="uk-UA" sz="2000" b="1">
                <a:latin typeface="Arial Cyr" pitchFamily="34" charset="-52"/>
              </a:rPr>
              <a:t>0 </a:t>
            </a:r>
            <a:r>
              <a:rPr lang="ru-RU" altLang="uk-UA" sz="2000" b="1" smtClean="0">
                <a:latin typeface="Arial Cyr" pitchFamily="34" charset="-52"/>
              </a:rPr>
              <a:t>* </a:t>
            </a:r>
            <a:r>
              <a:rPr lang="ru-RU" altLang="uk-UA" sz="2000" b="1">
                <a:latin typeface="Arial Cyr" pitchFamily="34" charset="-52"/>
              </a:rPr>
              <a:t>1 = </a:t>
            </a:r>
            <a:r>
              <a:rPr lang="ru-RU" altLang="uk-UA" sz="2000" b="1" smtClean="0">
                <a:latin typeface="Arial Cyr" pitchFamily="34" charset="-52"/>
              </a:rPr>
              <a:t> 0</a:t>
            </a:r>
            <a:endParaRPr lang="ru-RU" altLang="uk-UA" sz="2000" b="1">
              <a:latin typeface="Arial Cyr" pitchFamily="34" charset="-52"/>
            </a:endParaRPr>
          </a:p>
          <a:p>
            <a:pPr eaLnBrk="1" hangingPunct="1"/>
            <a:r>
              <a:rPr lang="ru-RU" altLang="uk-UA" sz="2000" b="1">
                <a:latin typeface="Arial Cyr" pitchFamily="34" charset="-52"/>
              </a:rPr>
              <a:t>1 </a:t>
            </a:r>
            <a:r>
              <a:rPr lang="ru-RU" altLang="uk-UA" sz="2000" b="1" smtClean="0">
                <a:latin typeface="Arial Cyr" pitchFamily="34" charset="-52"/>
              </a:rPr>
              <a:t>* </a:t>
            </a:r>
            <a:r>
              <a:rPr lang="ru-RU" altLang="uk-UA" sz="2000" b="1">
                <a:latin typeface="Arial Cyr" pitchFamily="34" charset="-52"/>
              </a:rPr>
              <a:t>0 = </a:t>
            </a:r>
            <a:r>
              <a:rPr lang="ru-RU" altLang="uk-UA" sz="2000" b="1" smtClean="0">
                <a:latin typeface="Arial Cyr" pitchFamily="34" charset="-52"/>
              </a:rPr>
              <a:t> 0</a:t>
            </a:r>
            <a:endParaRPr lang="ru-RU" altLang="uk-UA" sz="2000" b="1">
              <a:latin typeface="Arial Cyr" pitchFamily="34" charset="-52"/>
            </a:endParaRPr>
          </a:p>
          <a:p>
            <a:pPr eaLnBrk="1" hangingPunct="1"/>
            <a:r>
              <a:rPr lang="ru-RU" altLang="uk-UA" sz="2000" b="1">
                <a:latin typeface="Arial Cyr" pitchFamily="34" charset="-52"/>
              </a:rPr>
              <a:t>1 </a:t>
            </a:r>
            <a:r>
              <a:rPr lang="ru-RU" altLang="uk-UA" sz="2000" b="1" smtClean="0">
                <a:latin typeface="Arial Cyr" pitchFamily="34" charset="-52"/>
              </a:rPr>
              <a:t>* </a:t>
            </a:r>
            <a:r>
              <a:rPr lang="ru-RU" altLang="uk-UA" sz="2000" b="1">
                <a:latin typeface="Arial Cyr" pitchFamily="34" charset="-52"/>
              </a:rPr>
              <a:t>1 = </a:t>
            </a:r>
            <a:r>
              <a:rPr lang="ru-RU" altLang="uk-UA" sz="2000" b="1" smtClean="0">
                <a:latin typeface="Arial Cyr" pitchFamily="34" charset="-52"/>
              </a:rPr>
              <a:t> 1</a:t>
            </a:r>
            <a:endParaRPr lang="en-US" altLang="uk-UA" sz="2000" b="1">
              <a:latin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069286"/>
              </p:ext>
            </p:extLst>
          </p:nvPr>
        </p:nvGraphicFramePr>
        <p:xfrm>
          <a:off x="2079804" y="1013898"/>
          <a:ext cx="7485542" cy="402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326"/>
                <a:gridCol w="440326"/>
                <a:gridCol w="440326"/>
                <a:gridCol w="440326"/>
                <a:gridCol w="440326"/>
                <a:gridCol w="440326"/>
                <a:gridCol w="440326"/>
                <a:gridCol w="440326"/>
                <a:gridCol w="440326"/>
                <a:gridCol w="440326"/>
                <a:gridCol w="440326"/>
                <a:gridCol w="440326"/>
                <a:gridCol w="440326"/>
                <a:gridCol w="440326"/>
                <a:gridCol w="440326"/>
                <a:gridCol w="440326"/>
                <a:gridCol w="44032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smtClean="0"/>
                        <a:t>х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ru-RU" sz="2400" b="1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ru-RU" sz="2400" b="1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ru-RU" sz="2400" b="1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ru-RU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ru-RU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ru-RU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mtClean="0"/>
                        <a:t>**</a:t>
                      </a:r>
                      <a:endParaRPr lang="ru-RU"/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mtClean="0"/>
                        <a:t>**</a:t>
                      </a:r>
                      <a:endParaRPr lang="ru-RU"/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mtClean="0"/>
                        <a:t>**</a:t>
                      </a:r>
                      <a:endParaRPr lang="ru-RU"/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mtClean="0"/>
                        <a:t>**</a:t>
                      </a:r>
                      <a:endParaRPr lang="ru-RU"/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mtClean="0"/>
                        <a:t>*</a:t>
                      </a:r>
                      <a:endParaRPr lang="ru-RU"/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mtClean="0"/>
                        <a:t>*</a:t>
                      </a:r>
                      <a:endParaRPr lang="ru-RU"/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mtClean="0"/>
                        <a:t>*</a:t>
                      </a:r>
                      <a:endParaRPr lang="ru-RU"/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59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01451" y="365127"/>
            <a:ext cx="9334917" cy="41480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74295" tIns="37148" rIns="74295" bIns="37148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smtClean="0">
                <a:solidFill>
                  <a:schemeClr val="bg1"/>
                </a:solidFill>
                <a:latin typeface="Arial Cyr" panose="020B0604020202020204" pitchFamily="34" charset="-52"/>
              </a:rPr>
              <a:t>Арифметичні операції у 8 с/ч</a:t>
            </a:r>
            <a:endParaRPr lang="ru-RU" sz="2400" b="1">
              <a:solidFill>
                <a:schemeClr val="bg1"/>
              </a:solidFill>
              <a:latin typeface="Arial Cyr" panose="020B0604020202020204" pitchFamily="34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4624" y="921585"/>
            <a:ext cx="1617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mtClean="0">
                <a:latin typeface="Arial Cyr" pitchFamily="34" charset="-52"/>
              </a:rPr>
              <a:t>1. Додавання</a:t>
            </a: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33146" y="3804628"/>
            <a:ext cx="1628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>
                <a:latin typeface="Arial Cyr" pitchFamily="34" charset="-52"/>
              </a:rPr>
              <a:t>2</a:t>
            </a:r>
            <a:r>
              <a:rPr lang="uk-UA" smtClean="0">
                <a:latin typeface="Arial Cyr" pitchFamily="34" charset="-52"/>
              </a:rPr>
              <a:t>. Віднімання</a:t>
            </a: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537447" y="921585"/>
            <a:ext cx="4541628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mtClean="0">
                <a:latin typeface="Arial Cyr" pitchFamily="34" charset="-52"/>
              </a:rPr>
              <a:t>Треба провести наступні дії:</a:t>
            </a:r>
          </a:p>
          <a:p>
            <a:endParaRPr lang="uk-UA" smtClean="0">
              <a:latin typeface="Arial Cyr" pitchFamily="34" charset="-52"/>
            </a:endParaRPr>
          </a:p>
          <a:p>
            <a:r>
              <a:rPr lang="uk-UA" smtClean="0">
                <a:latin typeface="Arial Cyr" pitchFamily="34" charset="-52"/>
              </a:rPr>
              <a:t>1. 7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+ 5</a:t>
            </a:r>
            <a:r>
              <a:rPr lang="uk-UA" b="1" baseline="-2500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= 7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+ 5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= 12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= </a:t>
            </a:r>
            <a:r>
              <a:rPr lang="uk-UA" b="1" smtClean="0">
                <a:solidFill>
                  <a:srgbClr val="00B050"/>
                </a:solidFill>
                <a:latin typeface="Arial Cyr" pitchFamily="34" charset="-52"/>
              </a:rPr>
              <a:t>1</a:t>
            </a:r>
            <a:r>
              <a:rPr lang="uk-UA" smtClean="0">
                <a:latin typeface="Arial Cyr" pitchFamily="34" charset="-52"/>
              </a:rPr>
              <a:t>4</a:t>
            </a:r>
            <a:r>
              <a:rPr lang="uk-UA" b="1" baseline="-25000" smtClean="0">
                <a:latin typeface="Arial Cyr" pitchFamily="34" charset="-52"/>
              </a:rPr>
              <a:t>8</a:t>
            </a:r>
          </a:p>
          <a:p>
            <a:endParaRPr lang="uk-UA" b="1" baseline="-25000">
              <a:latin typeface="Arial Cyr" pitchFamily="34" charset="-52"/>
            </a:endParaRPr>
          </a:p>
          <a:p>
            <a:r>
              <a:rPr lang="uk-UA" smtClean="0">
                <a:latin typeface="Arial Cyr" pitchFamily="34" charset="-52"/>
              </a:rPr>
              <a:t>2. </a:t>
            </a:r>
            <a:r>
              <a:rPr lang="uk-UA" b="1" smtClean="0">
                <a:solidFill>
                  <a:srgbClr val="00B050"/>
                </a:solidFill>
                <a:latin typeface="Arial Cyr" pitchFamily="34" charset="-52"/>
              </a:rPr>
              <a:t>1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+ </a:t>
            </a:r>
            <a:r>
              <a:rPr lang="uk-UA" smtClean="0">
                <a:latin typeface="Arial Cyr" pitchFamily="34" charset="-52"/>
              </a:rPr>
              <a:t>4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+ 3</a:t>
            </a:r>
            <a:r>
              <a:rPr lang="uk-UA" b="1" baseline="-25000" smtClean="0">
                <a:latin typeface="Arial Cyr" pitchFamily="34" charset="-52"/>
              </a:rPr>
              <a:t>8 </a:t>
            </a:r>
            <a:r>
              <a:rPr lang="uk-UA" smtClean="0">
                <a:latin typeface="Arial Cyr" pitchFamily="34" charset="-52"/>
              </a:rPr>
              <a:t>= 1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+ </a:t>
            </a:r>
            <a:r>
              <a:rPr lang="uk-UA" smtClean="0">
                <a:latin typeface="Arial Cyr" pitchFamily="34" charset="-52"/>
              </a:rPr>
              <a:t>4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+ 3</a:t>
            </a:r>
            <a:r>
              <a:rPr lang="uk-UA" b="1" baseline="-25000" smtClean="0">
                <a:latin typeface="Arial Cyr" pitchFamily="34" charset="-52"/>
              </a:rPr>
              <a:t>10 </a:t>
            </a:r>
            <a:r>
              <a:rPr lang="uk-UA" smtClean="0">
                <a:latin typeface="Arial Cyr" pitchFamily="34" charset="-52"/>
              </a:rPr>
              <a:t>= 8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b="1" smtClean="0">
                <a:solidFill>
                  <a:schemeClr val="accent2">
                    <a:lumMod val="75000"/>
                  </a:schemeClr>
                </a:solidFill>
                <a:latin typeface="Arial Cyr" pitchFamily="34" charset="-52"/>
              </a:rPr>
              <a:t>1</a:t>
            </a:r>
            <a:r>
              <a:rPr lang="uk-UA" smtClean="0">
                <a:latin typeface="Arial Cyr" pitchFamily="34" charset="-52"/>
              </a:rPr>
              <a:t>0</a:t>
            </a:r>
            <a:r>
              <a:rPr lang="uk-UA" b="1" baseline="-25000" smtClean="0">
                <a:latin typeface="Arial Cyr" pitchFamily="34" charset="-52"/>
              </a:rPr>
              <a:t>8</a:t>
            </a:r>
          </a:p>
          <a:p>
            <a:endParaRPr lang="uk-UA" b="1" baseline="-25000" smtClean="0">
              <a:latin typeface="Arial Cyr" pitchFamily="34" charset="-52"/>
            </a:endParaRPr>
          </a:p>
          <a:p>
            <a:r>
              <a:rPr lang="uk-UA" smtClean="0">
                <a:latin typeface="Arial Cyr" pitchFamily="34" charset="-52"/>
              </a:rPr>
              <a:t>3.</a:t>
            </a:r>
            <a:r>
              <a:rPr lang="uk-UA" b="1" smtClean="0">
                <a:solidFill>
                  <a:schemeClr val="accent2">
                    <a:lumMod val="75000"/>
                  </a:schemeClr>
                </a:solidFill>
                <a:latin typeface="Arial Cyr" pitchFamily="34" charset="-52"/>
              </a:rPr>
              <a:t> 1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+ </a:t>
            </a:r>
            <a:r>
              <a:rPr lang="uk-UA" smtClean="0">
                <a:latin typeface="Arial Cyr" pitchFamily="34" charset="-52"/>
              </a:rPr>
              <a:t>5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+ </a:t>
            </a:r>
            <a:r>
              <a:rPr lang="uk-UA" smtClean="0">
                <a:latin typeface="Arial Cyr" pitchFamily="34" charset="-52"/>
              </a:rPr>
              <a:t>4</a:t>
            </a:r>
            <a:r>
              <a:rPr lang="uk-UA" b="1" baseline="-25000" smtClean="0">
                <a:latin typeface="Arial Cyr" pitchFamily="34" charset="-52"/>
              </a:rPr>
              <a:t>8 </a:t>
            </a:r>
            <a:r>
              <a:rPr lang="uk-UA">
                <a:latin typeface="Arial Cyr" pitchFamily="34" charset="-52"/>
              </a:rPr>
              <a:t>= 1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+ </a:t>
            </a:r>
            <a:r>
              <a:rPr lang="uk-UA" smtClean="0">
                <a:latin typeface="Arial Cyr" pitchFamily="34" charset="-52"/>
              </a:rPr>
              <a:t>5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+ </a:t>
            </a:r>
            <a:r>
              <a:rPr lang="uk-UA" smtClean="0">
                <a:latin typeface="Arial Cyr" pitchFamily="34" charset="-52"/>
              </a:rPr>
              <a:t>4</a:t>
            </a:r>
            <a:r>
              <a:rPr lang="uk-UA" b="1" baseline="-25000" smtClean="0">
                <a:latin typeface="Arial Cyr" pitchFamily="34" charset="-52"/>
              </a:rPr>
              <a:t>10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smtClean="0">
                <a:latin typeface="Arial Cyr" pitchFamily="34" charset="-52"/>
              </a:rPr>
              <a:t>10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b="1" smtClean="0">
                <a:solidFill>
                  <a:srgbClr val="00B0F0"/>
                </a:solidFill>
                <a:latin typeface="Arial Cyr" pitchFamily="34" charset="-52"/>
              </a:rPr>
              <a:t>1</a:t>
            </a:r>
            <a:r>
              <a:rPr lang="uk-UA" smtClean="0">
                <a:latin typeface="Arial Cyr" pitchFamily="34" charset="-52"/>
              </a:rPr>
              <a:t>2</a:t>
            </a:r>
            <a:r>
              <a:rPr lang="uk-UA" b="1" baseline="-25000" smtClean="0">
                <a:latin typeface="Arial Cyr" pitchFamily="34" charset="-52"/>
              </a:rPr>
              <a:t>8</a:t>
            </a:r>
          </a:p>
          <a:p>
            <a:endParaRPr lang="uk-UA" b="1" baseline="-25000">
              <a:latin typeface="Arial Cyr" pitchFamily="34" charset="-52"/>
            </a:endParaRPr>
          </a:p>
          <a:p>
            <a:r>
              <a:rPr lang="uk-UA" smtClean="0">
                <a:latin typeface="Arial Cyr" pitchFamily="34" charset="-52"/>
              </a:rPr>
              <a:t>4.</a:t>
            </a:r>
            <a:r>
              <a:rPr lang="uk-UA" b="1" smtClean="0">
                <a:solidFill>
                  <a:srgbClr val="00B0F0"/>
                </a:solidFill>
                <a:latin typeface="Arial Cyr" pitchFamily="34" charset="-52"/>
              </a:rPr>
              <a:t> 1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+ 6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= </a:t>
            </a:r>
            <a:r>
              <a:rPr lang="uk-UA">
                <a:latin typeface="Arial Cyr" pitchFamily="34" charset="-52"/>
              </a:rPr>
              <a:t>1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>
                <a:latin typeface="Arial Cyr" pitchFamily="34" charset="-52"/>
              </a:rPr>
              <a:t> + 6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= 7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smtClean="0">
                <a:latin typeface="Arial Cyr" pitchFamily="34" charset="-52"/>
              </a:rPr>
              <a:t>7</a:t>
            </a:r>
            <a:r>
              <a:rPr lang="uk-UA" b="1" baseline="-25000" smtClean="0">
                <a:latin typeface="Arial Cyr" pitchFamily="34" charset="-52"/>
              </a:rPr>
              <a:t>8</a:t>
            </a:r>
            <a:endParaRPr lang="ru-RU" b="1" baseline="-25000">
              <a:latin typeface="Arial Cyr" pitchFamily="34" charset="-52"/>
            </a:endParaRPr>
          </a:p>
          <a:p>
            <a:pPr marL="342900" indent="-342900">
              <a:buAutoNum type="arabicPeriod"/>
            </a:pPr>
            <a:endParaRPr lang="ru-RU" b="1" baseline="-25000">
              <a:latin typeface="Arial Cyr" pitchFamily="34" charset="-52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934392"/>
              </p:ext>
            </p:extLst>
          </p:nvPr>
        </p:nvGraphicFramePr>
        <p:xfrm>
          <a:off x="449730" y="1559361"/>
          <a:ext cx="266102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459"/>
                <a:gridCol w="519953"/>
                <a:gridCol w="493059"/>
                <a:gridCol w="546847"/>
                <a:gridCol w="5827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ru-RU" sz="2000" b="1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000" b="1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ru-RU" sz="2000" b="1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6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5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4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7</a:t>
                      </a:r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smtClean="0"/>
                        <a:t>+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4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3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5</a:t>
                      </a:r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7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2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4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089397"/>
              </p:ext>
            </p:extLst>
          </p:nvPr>
        </p:nvGraphicFramePr>
        <p:xfrm>
          <a:off x="433146" y="4338420"/>
          <a:ext cx="266102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459"/>
                <a:gridCol w="519953"/>
                <a:gridCol w="493059"/>
                <a:gridCol w="546847"/>
                <a:gridCol w="5827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uk-UA" sz="2000" b="1" baseline="-2500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ru-RU" sz="2000" b="1" baseline="-2500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uk-UA" sz="2000" b="1" baseline="-2500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ru-RU" sz="2000" b="1" baseline="-2500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6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5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3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5</a:t>
                      </a:r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smtClean="0"/>
                        <a:t>-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1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4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6</a:t>
                      </a:r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7</a:t>
                      </a:r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5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0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4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smtClean="0"/>
                        <a:t>6</a:t>
                      </a:r>
                      <a:endParaRPr lang="ru-RU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627094" y="3809110"/>
            <a:ext cx="5267789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mtClean="0">
                <a:latin typeface="Arial Cyr" pitchFamily="34" charset="-52"/>
              </a:rPr>
              <a:t>Треба провести наступні дії:</a:t>
            </a:r>
          </a:p>
          <a:p>
            <a:endParaRPr lang="uk-UA" smtClean="0">
              <a:latin typeface="Arial Cyr" pitchFamily="34" charset="-52"/>
            </a:endParaRPr>
          </a:p>
          <a:p>
            <a:pPr marL="342900" indent="-342900">
              <a:buAutoNum type="arabicPeriod"/>
            </a:pPr>
            <a:r>
              <a:rPr lang="uk-UA" smtClean="0">
                <a:latin typeface="Arial Cyr" pitchFamily="34" charset="-52"/>
              </a:rPr>
              <a:t>10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+ 5</a:t>
            </a:r>
            <a:r>
              <a:rPr lang="uk-UA" b="1" baseline="-2500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- 7</a:t>
            </a:r>
            <a:r>
              <a:rPr lang="uk-UA" b="1" baseline="-25000" smtClean="0">
                <a:latin typeface="Arial Cyr" pitchFamily="34" charset="-52"/>
              </a:rPr>
              <a:t>8 </a:t>
            </a:r>
            <a:r>
              <a:rPr lang="uk-UA" smtClean="0">
                <a:latin typeface="Arial Cyr" pitchFamily="34" charset="-52"/>
              </a:rPr>
              <a:t>= 8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+ 5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-</a:t>
            </a:r>
            <a:r>
              <a:rPr lang="uk-UA">
                <a:latin typeface="Arial Cyr" pitchFamily="34" charset="-52"/>
              </a:rPr>
              <a:t> </a:t>
            </a:r>
            <a:r>
              <a:rPr lang="uk-UA" smtClean="0">
                <a:latin typeface="Arial Cyr" pitchFamily="34" charset="-52"/>
              </a:rPr>
              <a:t>7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= 6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= 6</a:t>
            </a:r>
            <a:r>
              <a:rPr lang="uk-UA" b="1" baseline="-25000" smtClean="0">
                <a:latin typeface="Arial Cyr" pitchFamily="34" charset="-52"/>
              </a:rPr>
              <a:t>8</a:t>
            </a:r>
          </a:p>
          <a:p>
            <a:pPr marL="342900" indent="-342900">
              <a:buAutoNum type="arabicPeriod"/>
            </a:pPr>
            <a:endParaRPr lang="uk-UA" b="1" baseline="-25000">
              <a:latin typeface="Arial Cyr" pitchFamily="34" charset="-52"/>
            </a:endParaRPr>
          </a:p>
          <a:p>
            <a:pPr marL="342900" indent="-342900">
              <a:buFontTx/>
              <a:buAutoNum type="arabicPeriod"/>
            </a:pPr>
            <a:r>
              <a:rPr lang="uk-UA" smtClean="0">
                <a:latin typeface="Arial Cyr" pitchFamily="34" charset="-52"/>
              </a:rPr>
              <a:t>3</a:t>
            </a:r>
            <a:r>
              <a:rPr lang="uk-UA" b="1" baseline="-25000" smtClean="0">
                <a:latin typeface="Arial Cyr" pitchFamily="34" charset="-52"/>
              </a:rPr>
              <a:t>8 </a:t>
            </a:r>
            <a:r>
              <a:rPr lang="uk-UA">
                <a:latin typeface="Arial Cyr" pitchFamily="34" charset="-52"/>
              </a:rPr>
              <a:t>- </a:t>
            </a:r>
            <a:r>
              <a:rPr lang="uk-UA" smtClean="0">
                <a:latin typeface="Arial Cyr" pitchFamily="34" charset="-52"/>
              </a:rPr>
              <a:t>1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+ </a:t>
            </a:r>
            <a:r>
              <a:rPr lang="uk-UA">
                <a:latin typeface="Arial Cyr" pitchFamily="34" charset="-52"/>
              </a:rPr>
              <a:t>10</a:t>
            </a:r>
            <a:r>
              <a:rPr lang="uk-UA" b="1" baseline="-25000">
                <a:latin typeface="Arial Cyr" pitchFamily="34" charset="-52"/>
              </a:rPr>
              <a:t>8</a:t>
            </a:r>
            <a:r>
              <a:rPr lang="uk-UA">
                <a:latin typeface="Arial Cyr" pitchFamily="34" charset="-52"/>
              </a:rPr>
              <a:t> </a:t>
            </a:r>
            <a:r>
              <a:rPr lang="uk-UA" smtClean="0">
                <a:latin typeface="Arial Cyr" pitchFamily="34" charset="-52"/>
              </a:rPr>
              <a:t>- 6</a:t>
            </a:r>
            <a:r>
              <a:rPr lang="uk-UA" b="1" baseline="-25000" smtClean="0">
                <a:latin typeface="Arial Cyr" pitchFamily="34" charset="-52"/>
              </a:rPr>
              <a:t>8 </a:t>
            </a:r>
            <a:r>
              <a:rPr lang="uk-UA" smtClean="0">
                <a:latin typeface="Arial Cyr" pitchFamily="34" charset="-52"/>
              </a:rPr>
              <a:t>= 3</a:t>
            </a:r>
            <a:r>
              <a:rPr lang="uk-UA" b="1" baseline="-25000" smtClean="0">
                <a:latin typeface="Arial Cyr" pitchFamily="34" charset="-52"/>
              </a:rPr>
              <a:t>10 </a:t>
            </a:r>
            <a:r>
              <a:rPr lang="uk-UA">
                <a:latin typeface="Arial Cyr" pitchFamily="34" charset="-52"/>
              </a:rPr>
              <a:t>- </a:t>
            </a:r>
            <a:r>
              <a:rPr lang="uk-UA" smtClean="0">
                <a:latin typeface="Arial Cyr" pitchFamily="34" charset="-52"/>
              </a:rPr>
              <a:t>1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+ </a:t>
            </a:r>
            <a:r>
              <a:rPr lang="uk-UA" smtClean="0">
                <a:latin typeface="Arial Cyr" pitchFamily="34" charset="-52"/>
              </a:rPr>
              <a:t>8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- </a:t>
            </a:r>
            <a:r>
              <a:rPr lang="uk-UA" smtClean="0">
                <a:latin typeface="Arial Cyr" pitchFamily="34" charset="-52"/>
              </a:rPr>
              <a:t>6</a:t>
            </a:r>
            <a:r>
              <a:rPr lang="uk-UA" b="1" baseline="-25000">
                <a:latin typeface="Arial Cyr" pitchFamily="34" charset="-52"/>
              </a:rPr>
              <a:t>10</a:t>
            </a:r>
            <a:r>
              <a:rPr lang="uk-UA" b="1" baseline="-25000" smtClean="0">
                <a:latin typeface="Arial Cyr" pitchFamily="34" charset="-52"/>
              </a:rPr>
              <a:t> </a:t>
            </a:r>
            <a:r>
              <a:rPr lang="uk-UA" smtClean="0">
                <a:latin typeface="Arial Cyr" pitchFamily="34" charset="-52"/>
              </a:rPr>
              <a:t>= 4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smtClean="0">
                <a:latin typeface="Arial Cyr" pitchFamily="34" charset="-52"/>
              </a:rPr>
              <a:t>4</a:t>
            </a:r>
            <a:r>
              <a:rPr lang="uk-UA" b="1" baseline="-25000" smtClean="0">
                <a:latin typeface="Arial Cyr" pitchFamily="34" charset="-52"/>
              </a:rPr>
              <a:t>8</a:t>
            </a:r>
          </a:p>
          <a:p>
            <a:pPr marL="342900" indent="-342900">
              <a:buFontTx/>
              <a:buAutoNum type="arabicPeriod"/>
            </a:pPr>
            <a:endParaRPr lang="uk-UA" b="1" baseline="-25000" smtClean="0">
              <a:latin typeface="Arial Cyr" pitchFamily="34" charset="-52"/>
            </a:endParaRPr>
          </a:p>
          <a:p>
            <a:pPr marL="342900" indent="-342900">
              <a:buFontTx/>
              <a:buAutoNum type="arabicPeriod"/>
            </a:pPr>
            <a:r>
              <a:rPr lang="uk-UA">
                <a:latin typeface="Arial Cyr" pitchFamily="34" charset="-52"/>
              </a:rPr>
              <a:t>5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- 1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- 4</a:t>
            </a:r>
            <a:r>
              <a:rPr lang="uk-UA" b="1" baseline="-25000" smtClean="0">
                <a:latin typeface="Arial Cyr" pitchFamily="34" charset="-52"/>
              </a:rPr>
              <a:t>8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smtClean="0">
                <a:latin typeface="Arial Cyr" pitchFamily="34" charset="-52"/>
              </a:rPr>
              <a:t>5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- 1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- 4</a:t>
            </a:r>
            <a:r>
              <a:rPr lang="uk-UA" b="1" baseline="-25000" smtClean="0">
                <a:latin typeface="Arial Cyr" pitchFamily="34" charset="-52"/>
              </a:rPr>
              <a:t>10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smtClean="0">
                <a:latin typeface="Arial Cyr" pitchFamily="34" charset="-52"/>
              </a:rPr>
              <a:t>0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smtClean="0">
                <a:latin typeface="Arial Cyr" pitchFamily="34" charset="-52"/>
              </a:rPr>
              <a:t>0</a:t>
            </a:r>
            <a:r>
              <a:rPr lang="uk-UA" b="1" baseline="-25000" smtClean="0">
                <a:latin typeface="Arial Cyr" pitchFamily="34" charset="-52"/>
              </a:rPr>
              <a:t>8</a:t>
            </a:r>
          </a:p>
          <a:p>
            <a:pPr marL="342900" indent="-342900">
              <a:buFontTx/>
              <a:buAutoNum type="arabicPeriod"/>
            </a:pPr>
            <a:endParaRPr lang="uk-UA" b="1" baseline="-25000">
              <a:latin typeface="Arial Cyr" pitchFamily="34" charset="-52"/>
            </a:endParaRPr>
          </a:p>
          <a:p>
            <a:pPr marL="342900" indent="-342900">
              <a:buFontTx/>
              <a:buAutoNum type="arabicPeriod"/>
            </a:pPr>
            <a:r>
              <a:rPr lang="uk-UA">
                <a:latin typeface="Arial Cyr" pitchFamily="34" charset="-52"/>
              </a:rPr>
              <a:t>6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- 1</a:t>
            </a:r>
            <a:r>
              <a:rPr lang="uk-UA" b="1" baseline="-25000" smtClean="0">
                <a:latin typeface="Arial Cyr" pitchFamily="34" charset="-52"/>
              </a:rPr>
              <a:t>8</a:t>
            </a:r>
            <a:r>
              <a:rPr lang="uk-UA" smtClean="0">
                <a:latin typeface="Arial Cyr" pitchFamily="34" charset="-52"/>
              </a:rPr>
              <a:t> = 6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- 1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= 5</a:t>
            </a:r>
            <a:r>
              <a:rPr lang="uk-UA" b="1" baseline="-25000" smtClean="0">
                <a:latin typeface="Arial Cyr" pitchFamily="34" charset="-52"/>
              </a:rPr>
              <a:t>10</a:t>
            </a:r>
            <a:r>
              <a:rPr lang="uk-UA" smtClean="0">
                <a:latin typeface="Arial Cyr" pitchFamily="34" charset="-52"/>
              </a:rPr>
              <a:t> </a:t>
            </a:r>
            <a:r>
              <a:rPr lang="uk-UA">
                <a:latin typeface="Arial Cyr" pitchFamily="34" charset="-52"/>
              </a:rPr>
              <a:t>= </a:t>
            </a:r>
            <a:r>
              <a:rPr lang="uk-UA" smtClean="0">
                <a:latin typeface="Arial Cyr" pitchFamily="34" charset="-52"/>
              </a:rPr>
              <a:t>5</a:t>
            </a:r>
            <a:r>
              <a:rPr lang="uk-UA" b="1" baseline="-25000" smtClean="0">
                <a:latin typeface="Arial Cyr" pitchFamily="34" charset="-52"/>
              </a:rPr>
              <a:t>8</a:t>
            </a:r>
            <a:endParaRPr lang="ru-RU" b="1" baseline="-25000">
              <a:latin typeface="Arial Cyr" pitchFamily="34" charset="-52"/>
            </a:endParaRPr>
          </a:p>
          <a:p>
            <a:pPr marL="342900" indent="-342900">
              <a:buAutoNum type="arabicPeriod"/>
            </a:pPr>
            <a:endParaRPr lang="ru-RU" b="1" baseline="-25000">
              <a:latin typeface="Arial Cyr" pitchFamily="34" charset="-52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721224" y="4563036"/>
            <a:ext cx="340894" cy="3047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2277035" y="4563036"/>
            <a:ext cx="331930" cy="3047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37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1.2"/>
  <p:tag name="ISPRING_ULTRA_SCORM_COURSE_ID" val="D06E58EA-E119-4264-A5A2-75D0DDFF41EC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e\/\uFFFDb{B507E196-3124-493C-B009-DC6BF76505D5}&quot;,&quot;D:\\1_КОЛЛЕДЖ\\2021-2022\\АК\\ПРЕЗЕНТАЦИИ\\Системы счисления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},&quot;advancedSettings&quot;:{&quot;enableTextAllocation&quot;:&quot;T_TRUE&quot;,&quot;viewingFromLocalDrive&quot;:&quot;T_TRUE&quot;,&quot;contentScale&quot;:75,&quot;contentScaleMode&quot;:&quot;SCAL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publishDestination&quot;:&quot;LMS&quot;,&quot;wordSettings&quot;:{&quot;printCopies&quot;:1}}"/>
  <p:tag name="ISPRING_SCORM_RATE_QUIZZES" val="0"/>
  <p:tag name="ISPRING_SCORM_PASSING_SCORE" val="100.000000"/>
  <p:tag name="ISPRING_PRESENTATION_TITLE" val="Системи числення-аріфметика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5223</TotalTime>
  <Words>1910</Words>
  <Application>Microsoft Office PowerPoint</Application>
  <PresentationFormat>Лист A4 (210x297 мм)</PresentationFormat>
  <Paragraphs>949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Системи числення (аріфметичні операції)</vt:lpstr>
      <vt:lpstr>Арифметичні операції у будь-яких с/ч</vt:lpstr>
      <vt:lpstr>Арифметичні операції у будь-яких с/ч</vt:lpstr>
      <vt:lpstr>Арифметичні операції у будь-яких с/ч</vt:lpstr>
      <vt:lpstr>Арифметичні операції у будь-яких с/ч</vt:lpstr>
      <vt:lpstr>Арифметичні операції у будь-яких с/ч</vt:lpstr>
      <vt:lpstr>Арифметичні операції у 2 с/ч</vt:lpstr>
      <vt:lpstr>Арифметичні операції у 2 с/ч</vt:lpstr>
      <vt:lpstr>Арифметичні операції у 8 с/ч</vt:lpstr>
      <vt:lpstr>Арифметичні операції у 8 с/ч</vt:lpstr>
      <vt:lpstr>Арифметичні операції у 16 с/ч</vt:lpstr>
      <vt:lpstr>Арифметичні операції у 8 с/ч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Системи числення-аріфметика</dc:title>
  <dc:creator>777</dc:creator>
  <cp:lastModifiedBy>Сайко</cp:lastModifiedBy>
  <cp:revision>1828</cp:revision>
  <dcterms:created xsi:type="dcterms:W3CDTF">2013-07-31T16:30:56Z</dcterms:created>
  <dcterms:modified xsi:type="dcterms:W3CDTF">2022-05-06T16:40:15Z</dcterms:modified>
</cp:coreProperties>
</file>