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53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C433-CDBB-4C70-986B-D0C1E7770DBB}" type="datetimeFigureOut">
              <a:rPr lang="uk-UA" smtClean="0"/>
              <a:t>27.02.2024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935D-F951-45A9-BF26-9EF8B5D8813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6990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C433-CDBB-4C70-986B-D0C1E7770DBB}" type="datetimeFigureOut">
              <a:rPr lang="uk-UA" smtClean="0"/>
              <a:t>27.02.2024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935D-F951-45A9-BF26-9EF8B5D8813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2197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C433-CDBB-4C70-986B-D0C1E7770DBB}" type="datetimeFigureOut">
              <a:rPr lang="uk-UA" smtClean="0"/>
              <a:t>27.02.2024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935D-F951-45A9-BF26-9EF8B5D88130}" type="slidenum">
              <a:rPr lang="uk-UA" smtClean="0"/>
              <a:t>‹№›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2970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C433-CDBB-4C70-986B-D0C1E7770DBB}" type="datetimeFigureOut">
              <a:rPr lang="uk-UA" smtClean="0"/>
              <a:t>27.02.2024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935D-F951-45A9-BF26-9EF8B5D8813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27898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C433-CDBB-4C70-986B-D0C1E7770DBB}" type="datetimeFigureOut">
              <a:rPr lang="uk-UA" smtClean="0"/>
              <a:t>27.02.2024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935D-F951-45A9-BF26-9EF8B5D88130}" type="slidenum">
              <a:rPr lang="uk-UA" smtClean="0"/>
              <a:t>‹№›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1933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C433-CDBB-4C70-986B-D0C1E7770DBB}" type="datetimeFigureOut">
              <a:rPr lang="uk-UA" smtClean="0"/>
              <a:t>27.02.2024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935D-F951-45A9-BF26-9EF8B5D8813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2874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C433-CDBB-4C70-986B-D0C1E7770DBB}" type="datetimeFigureOut">
              <a:rPr lang="uk-UA" smtClean="0"/>
              <a:t>27.02.2024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935D-F951-45A9-BF26-9EF8B5D8813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2783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C433-CDBB-4C70-986B-D0C1E7770DBB}" type="datetimeFigureOut">
              <a:rPr lang="uk-UA" smtClean="0"/>
              <a:t>27.02.2024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935D-F951-45A9-BF26-9EF8B5D8813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2673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C433-CDBB-4C70-986B-D0C1E7770DBB}" type="datetimeFigureOut">
              <a:rPr lang="uk-UA" smtClean="0"/>
              <a:t>27.02.2024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935D-F951-45A9-BF26-9EF8B5D8813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5092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C433-CDBB-4C70-986B-D0C1E7770DBB}" type="datetimeFigureOut">
              <a:rPr lang="uk-UA" smtClean="0"/>
              <a:t>27.02.2024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935D-F951-45A9-BF26-9EF8B5D8813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9588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C433-CDBB-4C70-986B-D0C1E7770DBB}" type="datetimeFigureOut">
              <a:rPr lang="uk-UA" smtClean="0"/>
              <a:t>27.02.2024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935D-F951-45A9-BF26-9EF8B5D8813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9798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C433-CDBB-4C70-986B-D0C1E7770DBB}" type="datetimeFigureOut">
              <a:rPr lang="uk-UA" smtClean="0"/>
              <a:t>27.02.2024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935D-F951-45A9-BF26-9EF8B5D8813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1951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C433-CDBB-4C70-986B-D0C1E7770DBB}" type="datetimeFigureOut">
              <a:rPr lang="uk-UA" smtClean="0"/>
              <a:t>27.02.2024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935D-F951-45A9-BF26-9EF8B5D8813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0502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C433-CDBB-4C70-986B-D0C1E7770DBB}" type="datetimeFigureOut">
              <a:rPr lang="uk-UA" smtClean="0"/>
              <a:t>27.02.2024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935D-F951-45A9-BF26-9EF8B5D8813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5664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C433-CDBB-4C70-986B-D0C1E7770DBB}" type="datetimeFigureOut">
              <a:rPr lang="uk-UA" smtClean="0"/>
              <a:t>27.02.2024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935D-F951-45A9-BF26-9EF8B5D8813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13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8935D-F951-45A9-BF26-9EF8B5D88130}" type="slidenum">
              <a:rPr lang="uk-UA" smtClean="0"/>
              <a:t>‹№›</a:t>
            </a:fld>
            <a:endParaRPr lang="uk-U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C433-CDBB-4C70-986B-D0C1E7770DBB}" type="datetimeFigureOut">
              <a:rPr lang="uk-UA" smtClean="0"/>
              <a:t>27.02.2024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9517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0C433-CDBB-4C70-986B-D0C1E7770DBB}" type="datetimeFigureOut">
              <a:rPr lang="uk-UA" smtClean="0"/>
              <a:t>27.02.2024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9A8935D-F951-45A9-BF26-9EF8B5D8813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3524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ryoutest.in.ua/courses/programa-pidvishchennya-kvalifikaciji-psihologichnoji-pidtrimki-dlya-osvityan-ta-batkiv" TargetMode="External"/><Relationship Id="rId2" Type="http://schemas.openxmlformats.org/officeDocument/2006/relationships/hyperlink" Target="https://mon.gov.ua/ua/news/dlya-vchiteliv-stvoreno-kurs-pro-bezpechnu-osvitu-pid-chas-vijn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on.gov.ua/ua/news/yak-perezhiti-gore-ta-vtratu-poradi-psihologiv" TargetMode="External"/><Relationship Id="rId2" Type="http://schemas.openxmlformats.org/officeDocument/2006/relationships/hyperlink" Target="https://mon.gov.ua/ua/news/pidtrimka-ditej-poradi-dlya-vchiteliv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nicef.org/ukraine/documents/your-power-royz" TargetMode="External"/><Relationship Id="rId5" Type="http://schemas.openxmlformats.org/officeDocument/2006/relationships/hyperlink" Target="https://mon.gov.ua/ua/news/opublikovano-posibnik-iz-psihologichnoyi-pidtrimki-dlya-vchiteliv-ta-ditej-u-chasi-vijni" TargetMode="External"/><Relationship Id="rId4" Type="http://schemas.openxmlformats.org/officeDocument/2006/relationships/hyperlink" Target="https://t.me/pidtrumaidutun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247436-5351-EA95-2363-DC18ECA2E4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470581"/>
            <a:ext cx="7766936" cy="1442301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uk-UA" sz="32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ПСИХОЛОГІЧНА ПІДТРИМКА ЗДОБУВАЧІВ ОСВІТИ</a:t>
            </a:r>
            <a:br>
              <a:rPr lang="uk-UA" sz="32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УМОВАХ ВІЙНИ</a:t>
            </a:r>
            <a:endParaRPr lang="uk-UA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0BF7CA64-DDB4-27D7-3F4A-B9A1304F7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864" y="4220516"/>
            <a:ext cx="4513466" cy="1096899"/>
          </a:xfrm>
        </p:spPr>
        <p:txBody>
          <a:bodyPr>
            <a:noAutofit/>
          </a:bodyPr>
          <a:lstStyle/>
          <a:p>
            <a:pPr algn="l"/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Підготувала вчитель початкових класів КЗО «СЗШ № 24» ДМР Лісовська Олена</a:t>
            </a:r>
          </a:p>
        </p:txBody>
      </p:sp>
      <p:pic>
        <p:nvPicPr>
          <p:cNvPr id="5" name="Рисунок 4" descr="Зображення, що містить одежа, особа, Навчання, Освіта&#10;&#10;Автоматично згенерований опис">
            <a:extLst>
              <a:ext uri="{FF2B5EF4-FFF2-40B4-BE49-F238E27FC236}">
                <a16:creationId xmlns:a16="http://schemas.microsoft.com/office/drawing/2014/main" id="{2AC11171-563A-CD10-8468-45BBC11883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88" y="3255963"/>
            <a:ext cx="4513466" cy="302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799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25CA24F-2443-90FB-79FB-E84E1FA81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353" y="414778"/>
            <a:ext cx="9926423" cy="6287679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uk-UA" sz="2400" b="1" kern="1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uk-UA" sz="2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сихологічно безпечне освітнє середовище в учнівських колективах</a:t>
            </a:r>
            <a:r>
              <a:rPr lang="uk-UA" sz="2400" b="1" kern="1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позитивно впливає на психоемоційний стан здобувачів освіти та підвищує якість засвоєння знань.</a:t>
            </a:r>
            <a:r>
              <a:rPr lang="uk-UA" sz="24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uk-UA" sz="2400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Безпечний  освітній  простір </a:t>
            </a:r>
            <a:r>
              <a:rPr lang="uk-UA" sz="2400" b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це умови праці та навчання, за яких:</a:t>
            </a:r>
            <a:endParaRPr lang="uk-UA" sz="2400" b="1" kern="100" dirty="0">
              <a:solidFill>
                <a:srgbClr val="6600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uk-UA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усіх учасників освітнього процесу поважають та захищають;</a:t>
            </a:r>
            <a:endParaRPr lang="uk-UA" sz="2400" b="1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uk-UA" sz="2400" b="1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налагоджена система взаємопідтримки, стосунки будуються на основі турботи, чуйності, рівності;</a:t>
            </a:r>
            <a:endParaRPr lang="uk-UA" sz="2400" b="1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uk-UA" sz="2400" b="1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відсутня дискримінація за статтю, віком, національністю, віросповіданням, соціальним становищем тощо;</a:t>
            </a:r>
            <a:endParaRPr lang="uk-UA" sz="2400" b="1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uk-UA" sz="2400" b="1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унеможливлені будь-які прояви насильства;  </a:t>
            </a:r>
            <a:endParaRPr lang="uk-UA" sz="2400" b="1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uk-UA" sz="2400" b="1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дотримані правила і норми соціальної, психологічної, інформаційної та фізичної безпеки.</a:t>
            </a:r>
            <a:endParaRPr lang="uk-UA" sz="2400" b="1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96119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CAE62E-4825-E13A-3BA8-D06E8880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58219"/>
            <a:ext cx="10220052" cy="568314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uk-UA" sz="2400" b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створення  безпечного та стабільного середовища</a:t>
            </a:r>
            <a:r>
              <a:rPr lang="uk-UA" sz="2400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рекомендується здійснити у перші дні/тижні навчального року: </a:t>
            </a:r>
            <a:endParaRPr lang="uk-UA" sz="2400" kern="100" dirty="0">
              <a:solidFill>
                <a:srgbClr val="6600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2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Виділити час на встановлення довірливого контакту з здобувачами освіти, батьками</a:t>
            </a:r>
            <a:r>
              <a:rPr lang="uk-UA" sz="24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uk-UA" sz="2400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2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Включити особливу педагогічну уважність та спостережливість до поведінкових, емоційних проявів у здобувачів освіти та оперативно реагувати на ознаки соціально-психологічних негараздів;</a:t>
            </a:r>
            <a:endParaRPr lang="uk-UA" sz="2400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2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Щоденно використовувати інструменти психологічної підтримки</a:t>
            </a:r>
            <a:r>
              <a:rPr lang="uk-UA" sz="24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uk-UA" sz="2400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2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sz="2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Застосову</a:t>
            </a:r>
            <a:r>
              <a:rPr lang="uk-UA" sz="2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вати ігрові активності та інтерактивні технології, елементи особистісного спілкування для формування позитивного мікроклімату в колективі. </a:t>
            </a:r>
            <a:endParaRPr lang="uk-UA" sz="2400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71193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6620F2A-85CE-4C85-AF0F-2A80B5ABD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207" y="358219"/>
            <a:ext cx="9992412" cy="5683143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uk-UA" sz="2400" b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Усім своїм виглядом педагог повинен випромінювати спокій, впевненість, добродушність та готовність вислухати й розрадити. Для цього вчитель має вміти сам себе психологічно стабілізувати, адже це частина його професії. 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uk-UA" sz="2400" b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разі потреби вчитель може звернутися за допомогою до практичного психолога закладу освіти, або </a:t>
            </a:r>
            <a:r>
              <a:rPr lang="uk-UA" sz="2400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пройти навчання на спеціальних курсах підвищення кваліфікації</a:t>
            </a:r>
            <a:r>
              <a:rPr lang="ru-RU" sz="2400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uk-UA" sz="2400" b="1" kern="1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u="sng" kern="1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https://mon.gov.ua/ua/news/dlya-vchiteliv-stvoreno-kurs-pro-bezpechnu-osvitu-pid-chas-vijni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u="sng" kern="1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https://hryoutest.in.ua/courses/programa-pidvishchennya-kvalifikaciji-psihologichnoji-pidtrimki-dlya-osvityan-ta-batkiv</a:t>
            </a:r>
            <a:r>
              <a:rPr lang="ru-R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04480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 descr="Зображення, що містить текст, знімок екрана, Шрифт, лист&#10;&#10;Автоматично згенерований опис">
            <a:extLst>
              <a:ext uri="{FF2B5EF4-FFF2-40B4-BE49-F238E27FC236}">
                <a16:creationId xmlns:a16="http://schemas.microsoft.com/office/drawing/2014/main" id="{6A4CCB2E-479F-D1D2-3145-66EC1009D9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423" y="385762"/>
            <a:ext cx="6834433" cy="62035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8882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C3BD2DE-1432-475E-988E-40CF906D7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078" y="490194"/>
            <a:ext cx="9871260" cy="5986020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uk-UA" sz="2400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Робота вчителів з батьками</a:t>
            </a:r>
            <a:endParaRPr lang="uk-UA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uk-UA" sz="2400" b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 час війни стабільність та надійність </a:t>
            </a:r>
            <a:r>
              <a:rPr lang="uk-UA" sz="2400" b="1" kern="100" dirty="0" err="1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зв’язків</a:t>
            </a:r>
            <a:r>
              <a:rPr lang="uk-UA" sz="2400" b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між усіма учасниками освітнього процесу —  запорука ефективної підтримки та допомоги, яку може потребувати кожен з них. Саме тому</a:t>
            </a:r>
            <a:r>
              <a:rPr lang="uk-UA" sz="2400" b="1" kern="100" dirty="0">
                <a:solidFill>
                  <a:srgbClr val="6600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налагоджена та ефективна співпраця батьків та вчителів може стати додатковою опорою для дітей.</a:t>
            </a:r>
            <a:endParaRPr lang="uk-UA" sz="2400" b="1" kern="100" dirty="0">
              <a:solidFill>
                <a:srgbClr val="6600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uk-UA" sz="2400" b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Найбільш актуальними напрямами роботи вчителів з батьками є:</a:t>
            </a:r>
            <a:endParaRPr lang="uk-UA" sz="2400" b="1" kern="100" dirty="0">
              <a:solidFill>
                <a:srgbClr val="6600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uk-UA" sz="2400" b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підтримка</a:t>
            </a:r>
            <a:endParaRPr lang="uk-UA" sz="2400" b="1" kern="100" dirty="0">
              <a:solidFill>
                <a:srgbClr val="6600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uk-UA" sz="2400" b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просвіта</a:t>
            </a:r>
            <a:endParaRPr lang="uk-UA" sz="2400" b="1" kern="100" dirty="0">
              <a:solidFill>
                <a:srgbClr val="6600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uk-UA" sz="2400" b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моніторинг стану дітей</a:t>
            </a:r>
            <a:endParaRPr lang="uk-UA" sz="2400" b="1" kern="100" dirty="0">
              <a:solidFill>
                <a:srgbClr val="6600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34504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4AA5D2A-1405-6CEC-D89E-23621444E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480767"/>
            <a:ext cx="9692151" cy="6061435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uk-UA" sz="1800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</a:t>
            </a:r>
            <a:r>
              <a:rPr lang="uk-UA" sz="2400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Інформаційна підтримка:</a:t>
            </a:r>
            <a:endParaRPr lang="uk-UA" sz="24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uk-UA" sz="24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Підтримка дітей: поради для вчителів</a:t>
            </a:r>
            <a:br>
              <a:rPr lang="uk-UA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400" b="1" u="sng" kern="1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https://mon.gov.ua/ua/news/pidtrimka-ditej-poradi-dlya-vchiteliv</a:t>
            </a:r>
            <a:r>
              <a:rPr lang="uk-UA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uk-UA" sz="24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 пережити горе та втрату – поради психологів</a:t>
            </a:r>
            <a:br>
              <a:rPr lang="uk-UA" sz="2400" b="1" kern="100" dirty="0">
                <a:solidFill>
                  <a:srgbClr val="64646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400" b="1" u="sng" kern="1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https://mon.gov.ua/ua/news/yak-perezhiti-gore-ta-vtratu-poradi-psihologiv</a:t>
            </a:r>
            <a:endParaRPr lang="uk-UA" sz="24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uk-UA" sz="24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підтримки дітей, особливо з ООП створено телеграм канал</a:t>
            </a:r>
            <a:br>
              <a:rPr lang="uk-UA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4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«Підтримай дитину»</a:t>
            </a:r>
            <a:r>
              <a:rPr lang="uk-UA" sz="2400" b="1" kern="100" dirty="0">
                <a:solidFill>
                  <a:srgbClr val="64646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sz="2400" b="1" u="sng" kern="100" dirty="0">
                <a:solidFill>
                  <a:srgbClr val="ED611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https://t.me/pidtrumaidutuny</a:t>
            </a:r>
            <a:r>
              <a:rPr lang="uk-UA" sz="2400" b="1" u="sng" kern="100" dirty="0">
                <a:solidFill>
                  <a:srgbClr val="ED611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uk-UA" sz="24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uk-UA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Посібник із психологічної підтримки для вчителів та дітей у часи війни </a:t>
            </a:r>
            <a:r>
              <a:rPr lang="uk-UA" sz="2400" b="1" u="sng" kern="1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https://mon.gov.ua/ua/news/opublikovano-posibnik-iz-psihologichnoyi-pidtrimki-dlya-vchiteliv-ta-ditej-u-chasi-vijni</a:t>
            </a:r>
            <a:r>
              <a:rPr lang="uk-UA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0000"/>
              </a:lnSpc>
              <a:spcAft>
                <a:spcPts val="375"/>
              </a:spcAft>
            </a:pPr>
            <a:r>
              <a:rPr lang="uk-UA" sz="2400" b="1" kern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Вправи для зняття психологічної напруги. «Твоя сила. Практикум для дітей та підлітків».</a:t>
            </a:r>
            <a:r>
              <a:rPr lang="uk-UA" sz="2400" b="1" kern="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uk-UA" sz="2400" b="1" u="sng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https://www.unicef.org/ukraine/documents/your-power-royz</a:t>
            </a:r>
            <a:r>
              <a:rPr lang="uk-UA" sz="2400" b="1" kern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4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Aft>
                <a:spcPts val="375"/>
              </a:spcAft>
              <a:buNone/>
            </a:pPr>
            <a:r>
              <a:rPr lang="uk-UA" sz="2400" b="1" kern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4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78199137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</TotalTime>
  <Words>461</Words>
  <Application>Microsoft Office PowerPoint</Application>
  <PresentationFormat>Широкий екран</PresentationFormat>
  <Paragraphs>31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 3</vt:lpstr>
      <vt:lpstr>Грань</vt:lpstr>
      <vt:lpstr>ПСИХОЛОГІЧНА ПІДТРИМКА ЗДОБУВАЧІВ ОСВІТИ В УМОВАХ ВІЙНИ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ПСИХОЛОГІЧНА ПІДТРИМКА ЗДОБУВАЧІВ ОСВІТИ В УМОВАХ ВІЙНИ</dc:title>
  <dc:creator>Лісовська Олена Володимирівна</dc:creator>
  <cp:lastModifiedBy>Лісовська Олена Володимирівна</cp:lastModifiedBy>
  <cp:revision>4</cp:revision>
  <dcterms:created xsi:type="dcterms:W3CDTF">2023-08-27T19:22:47Z</dcterms:created>
  <dcterms:modified xsi:type="dcterms:W3CDTF">2024-02-27T18:15:59Z</dcterms:modified>
</cp:coreProperties>
</file>