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2" r:id="rId4"/>
    <p:sldId id="268" r:id="rId5"/>
    <p:sldId id="279" r:id="rId6"/>
    <p:sldId id="267" r:id="rId7"/>
    <p:sldId id="277" r:id="rId8"/>
    <p:sldId id="274" r:id="rId9"/>
    <p:sldId id="276" r:id="rId10"/>
    <p:sldId id="275" r:id="rId11"/>
    <p:sldId id="269" r:id="rId12"/>
    <p:sldId id="273" r:id="rId13"/>
    <p:sldId id="266" r:id="rId14"/>
    <p:sldId id="278" r:id="rId15"/>
    <p:sldId id="265" r:id="rId16"/>
    <p:sldId id="26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6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22.02.2024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214290"/>
            <a:ext cx="7072362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Чернігів </a:t>
            </a:r>
            <a:r>
              <a:rPr lang="uk-UA" dirty="0" smtClean="0"/>
              <a:t>Наприкінці Х</a:t>
            </a:r>
            <a:r>
              <a:rPr lang="en-US" dirty="0" smtClean="0"/>
              <a:t>V</a:t>
            </a:r>
            <a:r>
              <a:rPr lang="uk-UA" dirty="0" smtClean="0"/>
              <a:t>ІІІ - </a:t>
            </a:r>
            <a:r>
              <a:rPr lang="uk-UA" dirty="0" smtClean="0"/>
              <a:t>у </a:t>
            </a:r>
            <a:r>
              <a:rPr lang="uk-UA" dirty="0" smtClean="0"/>
              <a:t>першій половині </a:t>
            </a:r>
            <a:r>
              <a:rPr lang="uk-UA" dirty="0" smtClean="0"/>
              <a:t>ХІХ </a:t>
            </a:r>
            <a:r>
              <a:rPr lang="uk-UA" dirty="0" smtClean="0"/>
              <a:t>століття</a:t>
            </a:r>
            <a:br>
              <a:rPr lang="uk-UA" dirty="0" smtClean="0"/>
            </a:br>
            <a:endParaRPr lang="ru-RU" dirty="0"/>
          </a:p>
        </p:txBody>
      </p:sp>
      <p:pic>
        <p:nvPicPr>
          <p:cNvPr id="4" name="Содержимое 3" descr="beb83767ab24d35490c104791e4937f7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3929066"/>
            <a:ext cx="3954515" cy="2625725"/>
          </a:xfrm>
          <a:ln>
            <a:solidFill>
              <a:schemeClr val="accent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5" name="Рисунок 4" descr="images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58" y="1214422"/>
            <a:ext cx="4810150" cy="3200936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1026" name="Picture 2" descr="C:\Users\Администратор\Pictures\1200px-Coat_of_Arms_of_Chernihiv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93692"/>
            <a:ext cx="1357322" cy="174868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14422"/>
            <a:ext cx="8686800" cy="4865703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реконструкції</a:t>
            </a: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зруйнували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більшість</a:t>
            </a: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  </a:t>
            </a:r>
            <a:r>
              <a:rPr lang="ru-RU" dirty="0" err="1" smtClean="0"/>
              <a:t>Борисоглібського</a:t>
            </a:r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монастиря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слугували</a:t>
            </a:r>
            <a:r>
              <a:rPr lang="ru-RU" dirty="0" smtClean="0"/>
              <a:t>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приміщеннями</a:t>
            </a:r>
            <a:r>
              <a:rPr lang="ru-RU" dirty="0" smtClean="0"/>
              <a:t> </a:t>
            </a:r>
            <a:r>
              <a:rPr lang="ru-RU" dirty="0" err="1" smtClean="0"/>
              <a:t>чернігівського</a:t>
            </a:r>
            <a:r>
              <a:rPr lang="ru-RU" dirty="0" smtClean="0"/>
              <a:t> </a:t>
            </a:r>
            <a:r>
              <a:rPr lang="ru-RU" dirty="0" err="1" smtClean="0"/>
              <a:t>колегіуму</a:t>
            </a:r>
            <a:r>
              <a:rPr lang="ru-RU" dirty="0" smtClean="0"/>
              <a:t>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 </a:t>
            </a:r>
            <a:r>
              <a:rPr lang="ru-RU" dirty="0" err="1" smtClean="0"/>
              <a:t>Знесли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житлових</a:t>
            </a:r>
            <a:r>
              <a:rPr lang="ru-RU" dirty="0" smtClean="0"/>
              <a:t> </a:t>
            </a:r>
            <a:r>
              <a:rPr lang="ru-RU" dirty="0" err="1" smtClean="0"/>
              <a:t>будинків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вписувались</a:t>
            </a:r>
            <a:r>
              <a:rPr lang="ru-RU" dirty="0" smtClean="0"/>
              <a:t> у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квартали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Без названия (9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142852"/>
            <a:ext cx="2428892" cy="2962064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85728"/>
            <a:ext cx="8686800" cy="1009672"/>
          </a:xfrm>
        </p:spPr>
        <p:txBody>
          <a:bodyPr>
            <a:noAutofit/>
          </a:bodyPr>
          <a:lstStyle/>
          <a:p>
            <a:pPr algn="l"/>
            <a:r>
              <a:rPr lang="uk-UA" sz="2800" dirty="0" smtClean="0"/>
              <a:t>Будівлі першої половини ХІХ століття</a:t>
            </a:r>
            <a:br>
              <a:rPr lang="uk-UA" sz="2800" dirty="0" smtClean="0"/>
            </a:br>
            <a:r>
              <a:rPr lang="uk-UA" sz="2800" dirty="0" smtClean="0"/>
              <a:t>побудовані в стилі класицизму</a:t>
            </a:r>
            <a:endParaRPr lang="ru-RU" sz="2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64081" y="1357298"/>
            <a:ext cx="3934192" cy="3000396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857496"/>
            <a:ext cx="4214842" cy="2804786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428728" y="5786454"/>
            <a:ext cx="2515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Будинок архієпископа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5857885" y="4429132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Будинок губернатора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Господарство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</a:t>
            </a:r>
            <a:r>
              <a:rPr lang="en-US" dirty="0" smtClean="0"/>
              <a:t>XIX </a:t>
            </a:r>
            <a:r>
              <a:rPr lang="ru-RU" dirty="0" err="1" smtClean="0"/>
              <a:t>століття</a:t>
            </a:r>
            <a:r>
              <a:rPr lang="ru-RU" dirty="0" smtClean="0"/>
              <a:t> у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розвивалася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. 1859 року тут </a:t>
            </a:r>
            <a:r>
              <a:rPr lang="ru-RU" dirty="0" err="1" smtClean="0"/>
              <a:t>було</a:t>
            </a:r>
            <a:r>
              <a:rPr lang="ru-RU" dirty="0" smtClean="0"/>
              <a:t> 5 </a:t>
            </a:r>
            <a:r>
              <a:rPr lang="ru-RU" dirty="0" err="1" smtClean="0"/>
              <a:t>цегельних</a:t>
            </a:r>
            <a:r>
              <a:rPr lang="ru-RU" dirty="0" smtClean="0"/>
              <a:t>, 2 </a:t>
            </a:r>
            <a:r>
              <a:rPr lang="ru-RU" dirty="0" err="1" smtClean="0"/>
              <a:t>свічкові</a:t>
            </a:r>
            <a:r>
              <a:rPr lang="ru-RU" dirty="0" smtClean="0"/>
              <a:t>, </a:t>
            </a:r>
            <a:r>
              <a:rPr lang="ru-RU" dirty="0" err="1" smtClean="0"/>
              <a:t>шкіряний</a:t>
            </a:r>
            <a:r>
              <a:rPr lang="ru-RU" dirty="0" smtClean="0"/>
              <a:t> заводи, </a:t>
            </a:r>
            <a:r>
              <a:rPr lang="ru-RU" dirty="0" err="1" smtClean="0"/>
              <a:t>тютюнова</a:t>
            </a:r>
            <a:r>
              <a:rPr lang="ru-RU" dirty="0" smtClean="0"/>
              <a:t> фабрика. На них </a:t>
            </a:r>
            <a:r>
              <a:rPr lang="ru-RU" dirty="0" err="1" smtClean="0"/>
              <a:t>працювало</a:t>
            </a:r>
            <a:r>
              <a:rPr lang="ru-RU" dirty="0" smtClean="0"/>
              <a:t> 175 </a:t>
            </a:r>
            <a:r>
              <a:rPr lang="ru-RU" dirty="0" err="1" smtClean="0"/>
              <a:t>робітників</a:t>
            </a:r>
            <a:r>
              <a:rPr lang="ru-RU" dirty="0" smtClean="0"/>
              <a:t>.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дрібних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належала </a:t>
            </a:r>
            <a:r>
              <a:rPr lang="ru-RU" dirty="0" err="1" smtClean="0"/>
              <a:t>купцям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Міщани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 </a:t>
            </a:r>
            <a:r>
              <a:rPr lang="ru-RU" dirty="0" err="1" smtClean="0"/>
              <a:t>займались</a:t>
            </a:r>
            <a:r>
              <a:rPr lang="ru-RU" dirty="0" smtClean="0"/>
              <a:t> </a:t>
            </a:r>
            <a:r>
              <a:rPr lang="ru-RU" dirty="0" err="1" smtClean="0"/>
              <a:t>кустарним</a:t>
            </a:r>
            <a:r>
              <a:rPr lang="ru-RU" dirty="0" smtClean="0"/>
              <a:t> </a:t>
            </a:r>
            <a:r>
              <a:rPr lang="ru-RU" dirty="0" err="1" smtClean="0"/>
              <a:t>промислом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торгівлею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10 </a:t>
            </a:r>
            <a:r>
              <a:rPr lang="ru-RU" dirty="0" err="1" smtClean="0"/>
              <a:t>з</a:t>
            </a:r>
            <a:r>
              <a:rPr lang="ru-RU" dirty="0" smtClean="0"/>
              <a:t> них — </a:t>
            </a:r>
            <a:r>
              <a:rPr lang="ru-RU" dirty="0" err="1" smtClean="0"/>
              <a:t>хліборобством</a:t>
            </a:r>
            <a:r>
              <a:rPr lang="ru-RU" dirty="0" smtClean="0"/>
              <a:t>. </a:t>
            </a:r>
            <a:r>
              <a:rPr lang="ru-RU" dirty="0" err="1" smtClean="0"/>
              <a:t>Переважаючим</a:t>
            </a:r>
            <a:r>
              <a:rPr lang="ru-RU" dirty="0" smtClean="0"/>
              <a:t> </a:t>
            </a:r>
            <a:r>
              <a:rPr lang="ru-RU" dirty="0" err="1" smtClean="0"/>
              <a:t>залишалось</a:t>
            </a:r>
            <a:r>
              <a:rPr lang="ru-RU" dirty="0" smtClean="0"/>
              <a:t> </a:t>
            </a:r>
            <a:r>
              <a:rPr lang="ru-RU" dirty="0" err="1" smtClean="0"/>
              <a:t>кустарно-ремісниче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. В 1860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12 </a:t>
            </a:r>
            <a:r>
              <a:rPr lang="ru-RU" dirty="0" err="1" smtClean="0"/>
              <a:t>цехів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об’єднували</a:t>
            </a:r>
            <a:r>
              <a:rPr lang="ru-RU" dirty="0" smtClean="0"/>
              <a:t> 777 </a:t>
            </a:r>
            <a:r>
              <a:rPr lang="ru-RU" dirty="0" err="1" smtClean="0"/>
              <a:t>ремісників</a:t>
            </a:r>
            <a:r>
              <a:rPr lang="ru-RU" dirty="0" smtClean="0"/>
              <a:t>, в т. ч. 224 </a:t>
            </a:r>
            <a:r>
              <a:rPr lang="ru-RU" dirty="0" err="1" smtClean="0"/>
              <a:t>майстрів</a:t>
            </a:r>
            <a:r>
              <a:rPr lang="ru-RU" dirty="0" smtClean="0"/>
              <a:t>, 244 </a:t>
            </a:r>
            <a:r>
              <a:rPr lang="ru-RU" dirty="0" err="1" smtClean="0"/>
              <a:t>робітників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309 </a:t>
            </a:r>
            <a:r>
              <a:rPr lang="ru-RU" dirty="0" err="1" smtClean="0"/>
              <a:t>учнів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ремісників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кравців</a:t>
            </a:r>
            <a:r>
              <a:rPr lang="ru-RU" dirty="0" smtClean="0"/>
              <a:t>, </a:t>
            </a:r>
            <a:r>
              <a:rPr lang="ru-RU" dirty="0" err="1" smtClean="0"/>
              <a:t>столярів</a:t>
            </a:r>
            <a:r>
              <a:rPr lang="ru-RU" dirty="0" smtClean="0"/>
              <a:t>, </a:t>
            </a:r>
            <a:r>
              <a:rPr lang="ru-RU" dirty="0" err="1" smtClean="0"/>
              <a:t>м’ясників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підприємствах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ремісничих</a:t>
            </a:r>
            <a:r>
              <a:rPr lang="ru-RU" dirty="0" smtClean="0"/>
              <a:t> цехах </a:t>
            </a:r>
            <a:r>
              <a:rPr lang="ru-RU" dirty="0" err="1" smtClean="0"/>
              <a:t>застосовувалась</a:t>
            </a:r>
            <a:r>
              <a:rPr lang="ru-RU" dirty="0" smtClean="0"/>
              <a:t> </a:t>
            </a:r>
            <a:r>
              <a:rPr lang="ru-RU" dirty="0" err="1" smtClean="0"/>
              <a:t>ручна</a:t>
            </a:r>
            <a:r>
              <a:rPr lang="ru-RU" dirty="0" smtClean="0"/>
              <a:t> </a:t>
            </a:r>
            <a:r>
              <a:rPr lang="ru-RU" dirty="0" err="1" smtClean="0"/>
              <a:t>праця</a:t>
            </a:r>
            <a:r>
              <a:rPr lang="ru-RU" dirty="0" smtClean="0"/>
              <a:t>. </a:t>
            </a:r>
            <a:r>
              <a:rPr lang="ru-RU" dirty="0" err="1" smtClean="0"/>
              <a:t>Робочий</a:t>
            </a:r>
            <a:r>
              <a:rPr lang="ru-RU" dirty="0" smtClean="0"/>
              <a:t> день </a:t>
            </a:r>
            <a:r>
              <a:rPr lang="ru-RU" dirty="0" err="1" smtClean="0"/>
              <a:t>тривав</a:t>
            </a:r>
            <a:r>
              <a:rPr lang="ru-RU" dirty="0" smtClean="0"/>
              <a:t> по 14—16 годин. </a:t>
            </a:r>
            <a:r>
              <a:rPr lang="ru-RU" dirty="0" err="1" smtClean="0"/>
              <a:t>Заробітна</a:t>
            </a:r>
            <a:r>
              <a:rPr lang="ru-RU" dirty="0" smtClean="0"/>
              <a:t> плата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мізерною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Станом на 1845 р., у </a:t>
            </a:r>
            <a:r>
              <a:rPr lang="ru-RU" dirty="0" err="1" smtClean="0"/>
              <a:t>місті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 97 </a:t>
            </a:r>
            <a:r>
              <a:rPr lang="ru-RU" dirty="0" err="1" smtClean="0"/>
              <a:t>вуличних</a:t>
            </a:r>
            <a:r>
              <a:rPr lang="ru-RU" dirty="0" smtClean="0"/>
              <a:t> </a:t>
            </a:r>
            <a:r>
              <a:rPr lang="ru-RU" dirty="0" err="1" smtClean="0"/>
              <a:t>ліхтарів</a:t>
            </a:r>
            <a:r>
              <a:rPr lang="ru-RU" dirty="0" smtClean="0"/>
              <a:t>, вони </a:t>
            </a:r>
            <a:r>
              <a:rPr lang="ru-RU" dirty="0" err="1" smtClean="0"/>
              <a:t>працювали</a:t>
            </a:r>
            <a:r>
              <a:rPr lang="ru-RU" dirty="0" smtClean="0"/>
              <a:t> за </a:t>
            </a:r>
            <a:r>
              <a:rPr lang="ru-RU" dirty="0" err="1" smtClean="0"/>
              <a:t>спеціально</a:t>
            </a:r>
            <a:r>
              <a:rPr lang="ru-RU" dirty="0" smtClean="0"/>
              <a:t> </a:t>
            </a:r>
            <a:r>
              <a:rPr lang="ru-RU" dirty="0" err="1" smtClean="0"/>
              <a:t>складеним</a:t>
            </a:r>
            <a:r>
              <a:rPr lang="ru-RU" dirty="0" smtClean="0"/>
              <a:t> </a:t>
            </a:r>
            <a:r>
              <a:rPr lang="ru-RU" dirty="0" err="1" smtClean="0"/>
              <a:t>графіком</a:t>
            </a:r>
            <a:r>
              <a:rPr lang="ru-RU" dirty="0" smtClean="0"/>
              <a:t>, </a:t>
            </a:r>
            <a:r>
              <a:rPr lang="ru-RU" dirty="0" err="1" smtClean="0"/>
              <a:t>запалювалися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гасилися</a:t>
            </a:r>
            <a:r>
              <a:rPr lang="ru-RU" dirty="0" smtClean="0"/>
              <a:t> у </a:t>
            </a:r>
            <a:r>
              <a:rPr lang="ru-RU" dirty="0" err="1" smtClean="0"/>
              <a:t>визначений</a:t>
            </a:r>
            <a:r>
              <a:rPr lang="ru-RU" dirty="0" smtClean="0"/>
              <a:t> час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пори року</a:t>
            </a:r>
            <a:r>
              <a:rPr lang="ru-RU" baseline="30000" dirty="0" smtClean="0"/>
              <a:t>.</a:t>
            </a:r>
            <a:endParaRPr lang="ru-RU" dirty="0" smtClean="0"/>
          </a:p>
          <a:p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комунікації</a:t>
            </a:r>
            <a:r>
              <a:rPr lang="ru-RU" dirty="0" smtClean="0"/>
              <a:t>. 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XIX ст.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транспортне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мала Десна. Вона </a:t>
            </a:r>
            <a:r>
              <a:rPr lang="ru-RU" dirty="0" err="1" smtClean="0"/>
              <a:t>виконувала</a:t>
            </a:r>
            <a:r>
              <a:rPr lang="ru-RU" dirty="0" smtClean="0"/>
              <a:t> роль </a:t>
            </a:r>
            <a:r>
              <a:rPr lang="ru-RU" dirty="0" err="1" smtClean="0"/>
              <a:t>транзитної</a:t>
            </a:r>
            <a:r>
              <a:rPr lang="ru-RU" dirty="0" smtClean="0"/>
              <a:t> </a:t>
            </a:r>
            <a:r>
              <a:rPr lang="ru-RU" dirty="0" err="1" smtClean="0"/>
              <a:t>транспортної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нею перевозили </a:t>
            </a:r>
            <a:r>
              <a:rPr lang="ru-RU" dirty="0" err="1" smtClean="0"/>
              <a:t>промислові</a:t>
            </a:r>
            <a:r>
              <a:rPr lang="ru-RU" dirty="0" smtClean="0"/>
              <a:t> </a:t>
            </a:r>
            <a:r>
              <a:rPr lang="ru-RU" dirty="0" err="1" smtClean="0"/>
              <a:t>товари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центральної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 до </a:t>
            </a:r>
            <a:r>
              <a:rPr lang="ru-RU" dirty="0" err="1" smtClean="0"/>
              <a:t>південних</a:t>
            </a:r>
            <a:r>
              <a:rPr lang="ru-RU" dirty="0" smtClean="0"/>
              <a:t> </a:t>
            </a:r>
            <a:r>
              <a:rPr lang="ru-RU" dirty="0" err="1" smtClean="0"/>
              <a:t>губерній</a:t>
            </a:r>
            <a:r>
              <a:rPr lang="ru-RU" dirty="0" smtClean="0"/>
              <a:t>. У 1846 р. на </a:t>
            </a:r>
            <a:r>
              <a:rPr lang="ru-RU" dirty="0" err="1" smtClean="0"/>
              <a:t>Десні</a:t>
            </a:r>
            <a:r>
              <a:rPr lang="ru-RU" dirty="0" smtClean="0"/>
              <a:t> </a:t>
            </a:r>
            <a:r>
              <a:rPr lang="ru-RU" dirty="0" err="1" smtClean="0"/>
              <a:t>з'явився</a:t>
            </a:r>
            <a:r>
              <a:rPr lang="ru-RU" dirty="0" smtClean="0"/>
              <a:t> перший </a:t>
            </a:r>
            <a:r>
              <a:rPr lang="ru-RU" dirty="0" err="1" smtClean="0"/>
              <a:t>пароплав</a:t>
            </a:r>
            <a:r>
              <a:rPr lang="ru-RU" dirty="0" smtClean="0"/>
              <a:t>, а </a:t>
            </a:r>
            <a:r>
              <a:rPr lang="ru-RU" dirty="0" err="1" smtClean="0"/>
              <a:t>регулярне</a:t>
            </a:r>
            <a:r>
              <a:rPr lang="ru-RU" dirty="0" smtClean="0"/>
              <a:t> </a:t>
            </a:r>
            <a:r>
              <a:rPr lang="ru-RU" dirty="0" err="1" smtClean="0"/>
              <a:t>судноплавство</a:t>
            </a:r>
            <a:r>
              <a:rPr lang="ru-RU" dirty="0" smtClean="0"/>
              <a:t> </a:t>
            </a:r>
            <a:r>
              <a:rPr lang="ru-RU" dirty="0" err="1" smtClean="0"/>
              <a:t>розпочалося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1860-х </a:t>
            </a:r>
            <a:r>
              <a:rPr lang="ru-RU" dirty="0" err="1" smtClean="0"/>
              <a:t>рр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571480"/>
            <a:ext cx="8498594" cy="5151455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Пам'ятки, що не збереглися</a:t>
            </a:r>
            <a:endParaRPr lang="ru-RU" i="1" dirty="0"/>
          </a:p>
        </p:txBody>
      </p:sp>
      <p:pic>
        <p:nvPicPr>
          <p:cNvPr id="4" name="Содержимое 4" descr="Без названия (20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1214422"/>
            <a:ext cx="4436495" cy="3323089"/>
          </a:xfrm>
        </p:spPr>
      </p:pic>
      <p:pic>
        <p:nvPicPr>
          <p:cNvPr id="6" name="Рисунок 5" descr="Без названия (2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3500438"/>
            <a:ext cx="5000660" cy="325582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Перевірте себе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До складу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входив </a:t>
            </a:r>
            <a:r>
              <a:rPr lang="ru-RU" dirty="0" err="1" smtClean="0"/>
              <a:t>Чернігів</a:t>
            </a:r>
            <a:r>
              <a:rPr lang="ru-RU" dirty="0" smtClean="0"/>
              <a:t> ?</a:t>
            </a:r>
          </a:p>
          <a:p>
            <a:r>
              <a:rPr lang="uk-UA" dirty="0" smtClean="0"/>
              <a:t>Чому саме він став центром губернії?</a:t>
            </a:r>
            <a:endParaRPr lang="ru-RU" dirty="0" smtClean="0"/>
          </a:p>
          <a:p>
            <a:r>
              <a:rPr lang="uk-UA" dirty="0" smtClean="0"/>
              <a:t>Коли була утворена Чернігівська губернія?</a:t>
            </a:r>
            <a:endParaRPr lang="ru-RU" dirty="0" smtClean="0"/>
          </a:p>
          <a:p>
            <a:r>
              <a:rPr lang="uk-UA" dirty="0" smtClean="0"/>
              <a:t>Яка територія ввійшла до складу Чернігівської губернії?</a:t>
            </a:r>
            <a:endParaRPr lang="ru-RU" dirty="0" smtClean="0"/>
          </a:p>
          <a:p>
            <a:r>
              <a:rPr lang="uk-UA" dirty="0" smtClean="0"/>
              <a:t>Яким був адміністративний устрій губернії?</a:t>
            </a:r>
            <a:endParaRPr lang="ru-RU" dirty="0" smtClean="0"/>
          </a:p>
          <a:p>
            <a:r>
              <a:rPr lang="uk-UA" dirty="0" smtClean="0"/>
              <a:t>Яка була чисельність населення міста?</a:t>
            </a:r>
            <a:endParaRPr lang="ru-RU" dirty="0" smtClean="0"/>
          </a:p>
          <a:p>
            <a:r>
              <a:rPr lang="uk-UA" dirty="0" smtClean="0"/>
              <a:t>Яким був національний склад населення?</a:t>
            </a:r>
            <a:endParaRPr lang="ru-RU" dirty="0" smtClean="0"/>
          </a:p>
          <a:p>
            <a:r>
              <a:rPr lang="uk-UA" dirty="0" smtClean="0"/>
              <a:t>Чому Чернігів називали </a:t>
            </a:r>
            <a:r>
              <a:rPr lang="uk-UA" dirty="0" err="1" smtClean="0"/>
              <a:t>“губернським</a:t>
            </a:r>
            <a:r>
              <a:rPr lang="uk-UA" dirty="0" smtClean="0"/>
              <a:t> </a:t>
            </a:r>
            <a:r>
              <a:rPr lang="uk-UA" dirty="0" err="1" smtClean="0"/>
              <a:t>хутором”</a:t>
            </a:r>
            <a:r>
              <a:rPr lang="uk-UA" dirty="0" smtClean="0"/>
              <a:t>?</a:t>
            </a:r>
            <a:endParaRPr lang="ru-RU" dirty="0" smtClean="0"/>
          </a:p>
          <a:p>
            <a:r>
              <a:rPr lang="uk-UA" dirty="0" smtClean="0"/>
              <a:t>Які вулиці першої половини ХІХ століття збереглися до нашого часу?</a:t>
            </a:r>
            <a:endParaRPr lang="ru-RU" dirty="0" smtClean="0"/>
          </a:p>
          <a:p>
            <a:r>
              <a:rPr lang="uk-UA" dirty="0" smtClean="0"/>
              <a:t>Які споруди були побудовані в місті на початку ХІХ століття?</a:t>
            </a:r>
            <a:endParaRPr lang="ru-RU" dirty="0" smtClean="0"/>
          </a:p>
          <a:p>
            <a:r>
              <a:rPr lang="uk-UA" dirty="0" smtClean="0"/>
              <a:t>Яким було господарське життя у місті?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У 178</a:t>
            </a:r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ru-RU" dirty="0" err="1" smtClean="0">
                <a:solidFill>
                  <a:schemeClr val="tx1"/>
                </a:solidFill>
              </a:rPr>
              <a:t>р.Чернігів</a:t>
            </a:r>
            <a:r>
              <a:rPr lang="ru-RU" dirty="0" smtClean="0">
                <a:solidFill>
                  <a:schemeClr val="tx1"/>
                </a:solidFill>
              </a:rPr>
              <a:t> став центром </a:t>
            </a:r>
          </a:p>
          <a:p>
            <a:r>
              <a:rPr lang="ru-RU" b="1" u="sng" dirty="0" err="1" smtClean="0">
                <a:solidFill>
                  <a:schemeClr val="tx1"/>
                </a:solidFill>
              </a:rPr>
              <a:t>Чернігівського</a:t>
            </a:r>
            <a:r>
              <a:rPr lang="ru-RU" b="1" u="sng" dirty="0" smtClean="0">
                <a:solidFill>
                  <a:schemeClr val="tx1"/>
                </a:solidFill>
              </a:rPr>
              <a:t> </a:t>
            </a:r>
            <a:r>
              <a:rPr lang="ru-RU" b="1" u="sng" dirty="0" err="1" smtClean="0">
                <a:solidFill>
                  <a:schemeClr val="tx1"/>
                </a:solidFill>
              </a:rPr>
              <a:t>намісництва</a:t>
            </a:r>
            <a:r>
              <a:rPr lang="ru-RU" b="1" u="sng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u="sng" dirty="0" err="1" smtClean="0">
                <a:solidFill>
                  <a:schemeClr val="tx1"/>
                </a:solidFill>
              </a:rPr>
              <a:t>Російської</a:t>
            </a:r>
            <a:r>
              <a:rPr lang="ru-RU" u="sng" dirty="0" smtClean="0">
                <a:solidFill>
                  <a:schemeClr val="tx1"/>
                </a:solidFill>
              </a:rPr>
              <a:t> </a:t>
            </a:r>
            <a:r>
              <a:rPr lang="ru-RU" u="sng" dirty="0" err="1" smtClean="0">
                <a:solidFill>
                  <a:schemeClr val="tx1"/>
                </a:solidFill>
              </a:rPr>
              <a:t>імперії</a:t>
            </a:r>
            <a:r>
              <a:rPr lang="ru-RU" u="sng" dirty="0" smtClean="0">
                <a:solidFill>
                  <a:schemeClr val="tx1"/>
                </a:solidFill>
              </a:rPr>
              <a:t>,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 </a:t>
            </a:r>
            <a:r>
              <a:rPr lang="en-US" dirty="0" smtClean="0">
                <a:solidFill>
                  <a:schemeClr val="tx1"/>
                </a:solidFill>
              </a:rPr>
              <a:t>1797</a:t>
            </a:r>
            <a:r>
              <a:rPr lang="uk-UA" dirty="0" smtClean="0">
                <a:solidFill>
                  <a:schemeClr val="tx1"/>
                </a:solidFill>
              </a:rPr>
              <a:t> р.</a:t>
            </a:r>
            <a:r>
              <a:rPr lang="ru-RU" dirty="0" smtClean="0">
                <a:solidFill>
                  <a:schemeClr val="tx1"/>
                </a:solidFill>
              </a:rPr>
              <a:t> — центром </a:t>
            </a:r>
            <a:r>
              <a:rPr lang="ru-RU" b="1" dirty="0" err="1" smtClean="0">
                <a:solidFill>
                  <a:schemeClr val="tx1"/>
                </a:solidFill>
              </a:rPr>
              <a:t>Малоросійської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губернії</a:t>
            </a:r>
            <a:r>
              <a:rPr lang="ru-RU" b="1" dirty="0" smtClean="0">
                <a:solidFill>
                  <a:schemeClr val="tx1"/>
                </a:solidFill>
              </a:rPr>
              <a:t>,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     </a:t>
            </a:r>
            <a:r>
              <a:rPr lang="uk-UA" dirty="0" smtClean="0">
                <a:solidFill>
                  <a:schemeClr val="tx1"/>
                </a:solidFill>
              </a:rPr>
              <a:t>У1802 р.</a:t>
            </a:r>
            <a:r>
              <a:rPr lang="ru-RU" dirty="0" smtClean="0">
                <a:solidFill>
                  <a:schemeClr val="tx1"/>
                </a:solidFill>
              </a:rPr>
              <a:t> — центром </a:t>
            </a:r>
            <a:r>
              <a:rPr lang="ru-RU" b="1" dirty="0" err="1" smtClean="0">
                <a:solidFill>
                  <a:schemeClr val="tx1"/>
                </a:solidFill>
              </a:rPr>
              <a:t>Чернігівської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губернії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err="1" smtClean="0"/>
              <a:t>Тоді</a:t>
            </a:r>
            <a:r>
              <a:rPr lang="ru-RU" dirty="0" smtClean="0"/>
              <a:t> </a:t>
            </a:r>
            <a:r>
              <a:rPr lang="ru-RU" dirty="0" err="1" smtClean="0"/>
              <a:t>місто</a:t>
            </a:r>
            <a:r>
              <a:rPr lang="ru-RU" dirty="0" smtClean="0"/>
              <a:t> </a:t>
            </a:r>
            <a:r>
              <a:rPr lang="ru-RU" dirty="0" err="1" smtClean="0"/>
              <a:t>нараховувало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4 000 </a:t>
            </a:r>
            <a:r>
              <a:rPr lang="ru-RU" dirty="0" err="1" smtClean="0"/>
              <a:t>мешканців</a:t>
            </a:r>
            <a:r>
              <a:rPr lang="ru-RU" dirty="0" smtClean="0"/>
              <a:t>, </a:t>
            </a:r>
          </a:p>
          <a:p>
            <a:r>
              <a:rPr lang="ru-RU" dirty="0" smtClean="0"/>
              <a:t>у </a:t>
            </a:r>
            <a:r>
              <a:rPr lang="ru-RU" dirty="0" smtClean="0">
                <a:solidFill>
                  <a:schemeClr val="tx1"/>
                </a:solidFill>
              </a:rPr>
              <a:t>1844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збільшилася</a:t>
            </a:r>
            <a:r>
              <a:rPr lang="ru-RU" dirty="0" smtClean="0"/>
              <a:t> до 12 000, </a:t>
            </a:r>
            <a:endParaRPr lang="en-US" dirty="0" smtClean="0"/>
          </a:p>
          <a:p>
            <a:endParaRPr lang="ru-RU" dirty="0" smtClean="0"/>
          </a:p>
          <a:p>
            <a:r>
              <a:rPr lang="ru-RU" dirty="0" smtClean="0"/>
              <a:t>Одним </a:t>
            </a:r>
            <a:r>
              <a:rPr lang="ru-RU" dirty="0" err="1" smtClean="0"/>
              <a:t>з</a:t>
            </a:r>
            <a:r>
              <a:rPr lang="ru-RU" dirty="0" smtClean="0"/>
              <a:t> перших </a:t>
            </a:r>
            <a:r>
              <a:rPr lang="ru-RU" dirty="0" err="1" smtClean="0"/>
              <a:t>губернаторів</a:t>
            </a:r>
            <a:r>
              <a:rPr lang="ru-RU" dirty="0" smtClean="0"/>
              <a:t> на </a:t>
            </a:r>
            <a:r>
              <a:rPr lang="ru-RU" dirty="0" err="1" smtClean="0"/>
              <a:t>Чернігівщині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endParaRPr lang="en-US" dirty="0" smtClean="0"/>
          </a:p>
          <a:p>
            <a:r>
              <a:rPr lang="ru-RU" b="1" dirty="0" err="1" smtClean="0"/>
              <a:t>Олександр</a:t>
            </a:r>
            <a:r>
              <a:rPr lang="ru-RU" b="1" dirty="0" smtClean="0"/>
              <a:t> </a:t>
            </a:r>
            <a:r>
              <a:rPr lang="ru-RU" b="1" dirty="0" err="1" smtClean="0"/>
              <a:t>Олексійович</a:t>
            </a:r>
            <a:r>
              <a:rPr lang="ru-RU" b="1" dirty="0" smtClean="0"/>
              <a:t> </a:t>
            </a:r>
            <a:r>
              <a:rPr lang="ru-RU" b="1" dirty="0" err="1" smtClean="0"/>
              <a:t>Фролов-Багреєв</a:t>
            </a:r>
            <a:r>
              <a:rPr lang="ru-RU" b="1" dirty="0" smtClean="0"/>
              <a:t> (1818—1824). </a:t>
            </a:r>
            <a:endParaRPr lang="en-US" b="1" dirty="0" smtClean="0"/>
          </a:p>
          <a:p>
            <a:endParaRPr lang="ru-RU" b="1" dirty="0" smtClean="0"/>
          </a:p>
          <a:p>
            <a:r>
              <a:rPr lang="ru-RU" dirty="0" err="1" smtClean="0"/>
              <a:t>Найбільш</a:t>
            </a:r>
            <a:r>
              <a:rPr lang="ru-RU" dirty="0" smtClean="0"/>
              <a:t> великими </a:t>
            </a:r>
            <a:r>
              <a:rPr lang="ru-RU" dirty="0" err="1" smtClean="0"/>
              <a:t>поміщикам</a:t>
            </a:r>
            <a:r>
              <a:rPr lang="ru-RU" dirty="0" smtClean="0"/>
              <a:t> до того часу тут </a:t>
            </a:r>
            <a:r>
              <a:rPr lang="ru-RU" dirty="0" err="1" smtClean="0"/>
              <a:t>були</a:t>
            </a:r>
            <a:r>
              <a:rPr lang="ru-RU" dirty="0" smtClean="0"/>
              <a:t> граф Толстой, </a:t>
            </a:r>
            <a:r>
              <a:rPr lang="ru-RU" dirty="0" err="1" smtClean="0"/>
              <a:t>Кушелєв-Безбородько</a:t>
            </a:r>
            <a:r>
              <a:rPr lang="ru-RU" dirty="0" smtClean="0"/>
              <a:t>, </a:t>
            </a:r>
            <a:r>
              <a:rPr lang="ru-RU" dirty="0" err="1" smtClean="0"/>
              <a:t>Мусіна-Пушкіна</a:t>
            </a:r>
            <a:r>
              <a:rPr lang="ru-RU" dirty="0" smtClean="0"/>
              <a:t>, </a:t>
            </a:r>
            <a:r>
              <a:rPr lang="ru-RU" dirty="0" err="1" smtClean="0"/>
              <a:t>Голіцин</a:t>
            </a:r>
            <a:r>
              <a:rPr lang="ru-RU" dirty="0" smtClean="0"/>
              <a:t>, Долгорукий, </a:t>
            </a:r>
            <a:r>
              <a:rPr lang="ru-RU" dirty="0" err="1" smtClean="0"/>
              <a:t>Головін</a:t>
            </a:r>
            <a:r>
              <a:rPr lang="ru-RU" dirty="0" smtClean="0"/>
              <a:t>, </a:t>
            </a:r>
            <a:r>
              <a:rPr lang="ru-RU" dirty="0" err="1" smtClean="0"/>
              <a:t>Любомирський</a:t>
            </a:r>
            <a:r>
              <a:rPr lang="ru-RU" dirty="0" smtClean="0"/>
              <a:t>, Якубович, Дурново. </a:t>
            </a:r>
          </a:p>
          <a:p>
            <a:r>
              <a:rPr lang="ru-RU" dirty="0" smtClean="0"/>
              <a:t>За ними </a:t>
            </a:r>
            <a:r>
              <a:rPr lang="ru-RU" dirty="0" err="1" smtClean="0"/>
              <a:t>нараховувалась</a:t>
            </a:r>
            <a:r>
              <a:rPr lang="ru-RU" dirty="0" smtClean="0"/>
              <a:t> велика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кріпосних</a:t>
            </a:r>
            <a:r>
              <a:rPr lang="ru-RU" dirty="0" smtClean="0"/>
              <a:t> селян.</a:t>
            </a:r>
          </a:p>
        </p:txBody>
      </p:sp>
      <p:pic>
        <p:nvPicPr>
          <p:cNvPr id="4" name="Рисунок 3" descr="Без названия (2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357166"/>
            <a:ext cx="2643206" cy="3357586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Центральна площа міста - Соборна</a:t>
            </a:r>
            <a:endParaRPr lang="ru-RU" dirty="0"/>
          </a:p>
        </p:txBody>
      </p:sp>
      <p:pic>
        <p:nvPicPr>
          <p:cNvPr id="4" name="Содержимое 3" descr="fJLHn6xJioQ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1571612"/>
            <a:ext cx="6913943" cy="4337092"/>
          </a:xfr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err="1" smtClean="0"/>
              <a:t>Введення</a:t>
            </a:r>
            <a:r>
              <a:rPr lang="ru-RU" b="1" dirty="0" smtClean="0"/>
              <a:t> </a:t>
            </a:r>
            <a:r>
              <a:rPr lang="ru-RU" b="1" dirty="0" err="1" smtClean="0"/>
              <a:t>імперських</a:t>
            </a:r>
            <a:r>
              <a:rPr lang="ru-RU" b="1" dirty="0" smtClean="0"/>
              <a:t> </a:t>
            </a:r>
            <a:r>
              <a:rPr lang="ru-RU" b="1" dirty="0" err="1" smtClean="0"/>
              <a:t>порядків</a:t>
            </a:r>
            <a:r>
              <a:rPr lang="ru-RU" b="1" dirty="0" smtClean="0"/>
              <a:t> привело до </a:t>
            </a:r>
            <a:r>
              <a:rPr lang="ru-RU" b="1" dirty="0" err="1" smtClean="0"/>
              <a:t>знищення</a:t>
            </a:r>
            <a:r>
              <a:rPr lang="ru-RU" b="1" dirty="0" smtClean="0"/>
              <a:t> </a:t>
            </a:r>
            <a:r>
              <a:rPr lang="ru-RU" b="1" dirty="0" err="1" smtClean="0"/>
              <a:t>міського</a:t>
            </a:r>
            <a:r>
              <a:rPr lang="ru-RU" b="1" dirty="0" smtClean="0"/>
              <a:t> </a:t>
            </a:r>
            <a:r>
              <a:rPr lang="ru-RU" b="1" dirty="0" err="1" smtClean="0"/>
              <a:t>самоврядування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Замість</a:t>
            </a:r>
            <a:r>
              <a:rPr lang="ru-RU" dirty="0" smtClean="0"/>
              <a:t> </a:t>
            </a:r>
            <a:r>
              <a:rPr lang="ru-RU" dirty="0" err="1" smtClean="0"/>
              <a:t>магістрату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1785 р. </a:t>
            </a:r>
          </a:p>
          <a:p>
            <a:pPr>
              <a:buNone/>
            </a:pPr>
            <a:r>
              <a:rPr lang="ru-RU" dirty="0" err="1" smtClean="0"/>
              <a:t>міське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здійснювала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b="1" dirty="0" smtClean="0"/>
              <a:t>«</a:t>
            </a:r>
            <a:r>
              <a:rPr lang="ru-RU" b="1" dirty="0" err="1" smtClean="0"/>
              <a:t>шестигласна</a:t>
            </a:r>
            <a:r>
              <a:rPr lang="ru-RU" b="1" dirty="0" smtClean="0"/>
              <a:t> дума».</a:t>
            </a:r>
          </a:p>
          <a:p>
            <a:pPr>
              <a:buNone/>
            </a:pP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знищити</a:t>
            </a:r>
            <a:r>
              <a:rPr lang="ru-RU" dirty="0" smtClean="0"/>
              <a:t> </a:t>
            </a:r>
            <a:r>
              <a:rPr lang="ru-RU" dirty="0" err="1" smtClean="0"/>
              <a:t>пам'ять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про </a:t>
            </a:r>
            <a:r>
              <a:rPr lang="ru-RU" dirty="0" err="1" smtClean="0"/>
              <a:t>колишні</a:t>
            </a:r>
            <a:r>
              <a:rPr lang="ru-RU" dirty="0" smtClean="0"/>
              <a:t> </a:t>
            </a:r>
            <a:r>
              <a:rPr lang="ru-RU" dirty="0" err="1" smtClean="0"/>
              <a:t>свободи</a:t>
            </a:r>
            <a:r>
              <a:rPr lang="ru-RU" dirty="0" smtClean="0"/>
              <a:t>, </a:t>
            </a:r>
            <a:r>
              <a:rPr lang="ru-RU" dirty="0" err="1" smtClean="0"/>
              <a:t>замінили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і</a:t>
            </a:r>
            <a:r>
              <a:rPr lang="ru-RU" dirty="0" smtClean="0"/>
              <a:t> герб </a:t>
            </a:r>
            <a:r>
              <a:rPr lang="ru-RU" dirty="0" err="1" smtClean="0"/>
              <a:t>міста</a:t>
            </a:r>
            <a:r>
              <a:rPr lang="ru-RU" dirty="0" smtClean="0"/>
              <a:t> — на одноголового </a:t>
            </a:r>
          </a:p>
          <a:p>
            <a:pPr>
              <a:buNone/>
            </a:pPr>
            <a:r>
              <a:rPr lang="ru-RU" dirty="0" smtClean="0"/>
              <a:t>орла</a:t>
            </a:r>
            <a:r>
              <a:rPr lang="ru-RU" baseline="30000" dirty="0" smtClean="0"/>
              <a:t>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Місцева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 smtClean="0"/>
              <a:t> </a:t>
            </a:r>
            <a:r>
              <a:rPr lang="ru-RU" dirty="0" err="1" smtClean="0"/>
              <a:t>перебувала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повним</a:t>
            </a:r>
            <a:r>
              <a:rPr lang="ru-RU" dirty="0" smtClean="0"/>
              <a:t> контролем</a:t>
            </a:r>
          </a:p>
          <a:p>
            <a:pPr>
              <a:buNone/>
            </a:pPr>
            <a:r>
              <a:rPr lang="ru-RU" dirty="0" smtClean="0"/>
              <a:t>губернатора,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центром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адміністративного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світського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губернії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Чернігові</a:t>
            </a:r>
            <a:r>
              <a:rPr lang="ru-RU" dirty="0" smtClean="0"/>
              <a:t> </a:t>
            </a:r>
            <a:r>
              <a:rPr lang="ru-RU" dirty="0" err="1" smtClean="0"/>
              <a:t>бюрократичний</a:t>
            </a:r>
            <a:r>
              <a:rPr lang="ru-RU" dirty="0" smtClean="0"/>
              <a:t> </a:t>
            </a:r>
            <a:r>
              <a:rPr lang="ru-RU" dirty="0" err="1" smtClean="0"/>
              <a:t>апарат</a:t>
            </a:r>
            <a:r>
              <a:rPr lang="ru-RU" dirty="0" smtClean="0"/>
              <a:t> </a:t>
            </a:r>
            <a:r>
              <a:rPr lang="ru-RU" dirty="0" err="1" smtClean="0"/>
              <a:t>виріс</a:t>
            </a:r>
            <a:r>
              <a:rPr lang="ru-RU" dirty="0" smtClean="0"/>
              <a:t>, як на той </a:t>
            </a:r>
            <a:r>
              <a:rPr lang="uk-UA" dirty="0" smtClean="0"/>
              <a:t>ч</a:t>
            </a:r>
            <a:r>
              <a:rPr lang="ru-RU" dirty="0" err="1" smtClean="0"/>
              <a:t>ас,до</a:t>
            </a:r>
            <a:r>
              <a:rPr lang="ru-RU" dirty="0" smtClean="0"/>
              <a:t> </a:t>
            </a:r>
            <a:r>
              <a:rPr lang="ru-RU" dirty="0" err="1" smtClean="0"/>
              <a:t>значних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images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1071546"/>
            <a:ext cx="2714644" cy="3714775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428736"/>
            <a:ext cx="6822285" cy="3923800"/>
          </a:xfrm>
          <a:prstGeom prst="rect">
            <a:avLst/>
          </a:prstGeom>
          <a:noFill/>
          <a:ln w="9525">
            <a:solidFill>
              <a:schemeClr val="accent2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714480" y="500042"/>
            <a:ext cx="5929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accent2">
                    <a:lumMod val="50000"/>
                  </a:schemeClr>
                </a:solidFill>
              </a:rPr>
              <a:t>ВИД НА ТОРГОВУ ПЛОЩУ</a:t>
            </a:r>
            <a:endParaRPr lang="ru-RU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dirty="0" smtClean="0"/>
              <a:t> 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Губернський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статус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вимагав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реконструкції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Чернігова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Петербурзькі</a:t>
            </a:r>
            <a:r>
              <a:rPr lang="ru-RU" dirty="0" smtClean="0"/>
              <a:t> </a:t>
            </a:r>
            <a:r>
              <a:rPr lang="ru-RU" dirty="0" err="1" smtClean="0"/>
              <a:t>архітектори</a:t>
            </a:r>
            <a:r>
              <a:rPr lang="ru-RU" dirty="0" smtClean="0"/>
              <a:t> створили </a:t>
            </a:r>
            <a:r>
              <a:rPr lang="ru-RU" dirty="0" err="1" smtClean="0"/>
              <a:t>новий</a:t>
            </a:r>
            <a:r>
              <a:rPr lang="ru-RU" dirty="0" smtClean="0"/>
              <a:t> план </a:t>
            </a:r>
            <a:r>
              <a:rPr lang="ru-RU" dirty="0" err="1" smtClean="0"/>
              <a:t>міста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 </a:t>
            </a:r>
            <a:r>
              <a:rPr lang="ru-RU" dirty="0" err="1" smtClean="0"/>
              <a:t>регулярної</a:t>
            </a:r>
            <a:r>
              <a:rPr lang="ru-RU" dirty="0" smtClean="0"/>
              <a:t> </a:t>
            </a:r>
            <a:r>
              <a:rPr lang="ru-RU" dirty="0" err="1" smtClean="0"/>
              <a:t>забудови</a:t>
            </a:r>
            <a:r>
              <a:rPr lang="ru-RU" dirty="0" smtClean="0"/>
              <a:t> —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прямими</a:t>
            </a:r>
            <a:r>
              <a:rPr lang="ru-RU" dirty="0" smtClean="0"/>
              <a:t> </a:t>
            </a:r>
            <a:r>
              <a:rPr lang="ru-RU" dirty="0" err="1" smtClean="0"/>
              <a:t>вулицями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прямокутними</a:t>
            </a:r>
            <a:r>
              <a:rPr lang="ru-RU" dirty="0" smtClean="0"/>
              <a:t> кварталами. </a:t>
            </a:r>
          </a:p>
          <a:p>
            <a:r>
              <a:rPr lang="ru-RU" b="1" dirty="0" err="1" smtClean="0"/>
              <a:t>Однак</a:t>
            </a:r>
            <a:r>
              <a:rPr lang="ru-RU" b="1" dirty="0" smtClean="0"/>
              <a:t> </a:t>
            </a:r>
            <a:r>
              <a:rPr lang="ru-RU" b="1" dirty="0" err="1" smtClean="0"/>
              <a:t>він</a:t>
            </a:r>
            <a:r>
              <a:rPr lang="ru-RU" b="1" dirty="0" smtClean="0"/>
              <a:t> </a:t>
            </a:r>
            <a:r>
              <a:rPr lang="ru-RU" b="1" dirty="0" err="1" smtClean="0"/>
              <a:t>майже</a:t>
            </a:r>
            <a:r>
              <a:rPr lang="ru-RU" b="1" dirty="0" smtClean="0"/>
              <a:t> не </a:t>
            </a:r>
            <a:r>
              <a:rPr lang="ru-RU" b="1" dirty="0" err="1" smtClean="0"/>
              <a:t>враховував</a:t>
            </a:r>
            <a:r>
              <a:rPr lang="ru-RU" b="1" dirty="0" smtClean="0"/>
              <a:t> </a:t>
            </a:r>
            <a:r>
              <a:rPr lang="ru-RU" b="1" dirty="0" err="1" smtClean="0"/>
              <a:t>історичної</a:t>
            </a:r>
            <a:r>
              <a:rPr lang="ru-RU" b="1" dirty="0" smtClean="0"/>
              <a:t> </a:t>
            </a:r>
            <a:r>
              <a:rPr lang="ru-RU" b="1" dirty="0" err="1" smtClean="0"/>
              <a:t>забудови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привело до </a:t>
            </a:r>
            <a:r>
              <a:rPr lang="ru-RU" b="1" dirty="0" err="1" smtClean="0"/>
              <a:t>часткового</a:t>
            </a:r>
            <a:r>
              <a:rPr lang="ru-RU" b="1" dirty="0" smtClean="0"/>
              <a:t> </a:t>
            </a:r>
            <a:r>
              <a:rPr lang="ru-RU" b="1" dirty="0" err="1" smtClean="0"/>
              <a:t>знищення</a:t>
            </a:r>
            <a:r>
              <a:rPr lang="ru-RU" b="1" dirty="0" smtClean="0"/>
              <a:t> старого </a:t>
            </a:r>
            <a:r>
              <a:rPr lang="ru-RU" b="1" dirty="0" err="1" smtClean="0"/>
              <a:t>міста</a:t>
            </a:r>
            <a:r>
              <a:rPr lang="ru-RU" b="1" dirty="0" smtClean="0"/>
              <a:t>. </a:t>
            </a:r>
          </a:p>
          <a:p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старих</a:t>
            </a:r>
            <a:r>
              <a:rPr lang="ru-RU" dirty="0" smtClean="0"/>
              <a:t> </a:t>
            </a:r>
            <a:r>
              <a:rPr lang="ru-RU" dirty="0" err="1" smtClean="0"/>
              <a:t>кварталів</a:t>
            </a:r>
            <a:r>
              <a:rPr lang="ru-RU" dirty="0" smtClean="0"/>
              <a:t> </a:t>
            </a:r>
            <a:r>
              <a:rPr lang="ru-RU" dirty="0" err="1" smtClean="0"/>
              <a:t>перепланували</a:t>
            </a:r>
            <a:r>
              <a:rPr lang="ru-RU" dirty="0" smtClean="0"/>
              <a:t>. З </a:t>
            </a:r>
            <a:r>
              <a:rPr lang="ru-RU" dirty="0" err="1" smtClean="0"/>
              <a:t>найдавніших</a:t>
            </a:r>
            <a:r>
              <a:rPr lang="ru-RU" dirty="0" smtClean="0"/>
              <a:t> </a:t>
            </a:r>
            <a:r>
              <a:rPr lang="ru-RU" dirty="0" err="1" smtClean="0"/>
              <a:t>вулиць</a:t>
            </a:r>
            <a:r>
              <a:rPr lang="ru-RU" dirty="0" smtClean="0"/>
              <a:t> центру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залишилась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 </a:t>
            </a:r>
            <a:r>
              <a:rPr lang="ru-RU" dirty="0" err="1" smtClean="0"/>
              <a:t>вул.Гонча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ctr"/>
            <a:r>
              <a:rPr lang="uk-UA" dirty="0" smtClean="0"/>
              <a:t>План Чернігова у ХІХ столітті.</a:t>
            </a:r>
            <a:endParaRPr lang="ru-RU" dirty="0"/>
          </a:p>
        </p:txBody>
      </p:sp>
      <p:pic>
        <p:nvPicPr>
          <p:cNvPr id="4" name="Содержимое 3" descr="Без названия (2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1604" y="1571612"/>
            <a:ext cx="6143668" cy="4543018"/>
          </a:xfrm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57166"/>
            <a:ext cx="8686800" cy="5722959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Великою </a:t>
            </a:r>
            <a:r>
              <a:rPr lang="ru-RU" sz="2400" dirty="0" err="1" smtClean="0"/>
              <a:t>втратою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історичного</a:t>
            </a:r>
            <a:r>
              <a:rPr lang="ru-RU" sz="2400" dirty="0" smtClean="0"/>
              <a:t> ландшафту стало </a:t>
            </a:r>
            <a:r>
              <a:rPr lang="ru-RU" sz="2400" dirty="0" err="1" smtClean="0"/>
              <a:t>знесення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міських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валів</a:t>
            </a:r>
            <a:r>
              <a:rPr lang="ru-RU" sz="2400" dirty="0" smtClean="0"/>
              <a:t> у 1803 р. </a:t>
            </a:r>
            <a:r>
              <a:rPr lang="ru-RU" sz="2400" dirty="0" err="1" smtClean="0"/>
              <a:t>Збереглися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</a:t>
            </a:r>
            <a:r>
              <a:rPr lang="ru-RU" sz="2400" dirty="0" err="1" smtClean="0"/>
              <a:t>фрагменти</a:t>
            </a:r>
            <a:r>
              <a:rPr lang="ru-RU" sz="2400" dirty="0" smtClean="0"/>
              <a:t> </a:t>
            </a:r>
            <a:r>
              <a:rPr lang="ru-RU" sz="2400" dirty="0" err="1" smtClean="0"/>
              <a:t>давнього</a:t>
            </a:r>
            <a:r>
              <a:rPr lang="ru-RU" sz="2400" dirty="0" smtClean="0"/>
              <a:t> валу, </a:t>
            </a:r>
            <a:r>
              <a:rPr lang="ru-RU" sz="2400" dirty="0" err="1" smtClean="0"/>
              <a:t>зокрема</a:t>
            </a:r>
            <a:r>
              <a:rPr lang="ru-RU" sz="2400" dirty="0" smtClean="0"/>
              <a:t>, </a:t>
            </a: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 err="1" smtClean="0"/>
              <a:t>будинком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колегіуму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поблизу</a:t>
            </a:r>
            <a:r>
              <a:rPr lang="ru-RU" sz="2400" dirty="0" smtClean="0"/>
              <a:t> </a:t>
            </a:r>
            <a:r>
              <a:rPr lang="ru-RU" sz="2400" dirty="0" err="1" smtClean="0"/>
              <a:t>нього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 У 1801—1803 </a:t>
            </a:r>
            <a:r>
              <a:rPr lang="ru-RU" sz="2400" dirty="0" err="1" smtClean="0"/>
              <a:t>рр</a:t>
            </a:r>
            <a:r>
              <a:rPr lang="ru-RU" sz="2400" dirty="0" smtClean="0"/>
              <a:t>.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розібрані</a:t>
            </a:r>
            <a:r>
              <a:rPr lang="ru-RU" sz="2400" dirty="0" smtClean="0"/>
              <a:t> </a:t>
            </a:r>
            <a:r>
              <a:rPr lang="ru-RU" sz="2400" dirty="0" err="1" smtClean="0"/>
              <a:t>стіни</a:t>
            </a:r>
            <a:r>
              <a:rPr lang="ru-RU" sz="2400" dirty="0" smtClean="0"/>
              <a:t> </a:t>
            </a:r>
            <a:r>
              <a:rPr lang="ru-RU" sz="2400" dirty="0" err="1" smtClean="0"/>
              <a:t>фортеці</a:t>
            </a:r>
            <a:r>
              <a:rPr lang="ru-RU" sz="2400" dirty="0" smtClean="0"/>
              <a:t>, а </a:t>
            </a:r>
            <a:r>
              <a:rPr lang="ru-RU" sz="2400" dirty="0" err="1" smtClean="0"/>
              <a:t>гармати</a:t>
            </a:r>
            <a:r>
              <a:rPr lang="ru-RU" sz="2400" dirty="0" smtClean="0"/>
              <a:t>, до </a:t>
            </a:r>
            <a:r>
              <a:rPr lang="ru-RU" sz="2400" dirty="0" err="1" smtClean="0"/>
              <a:t>встановлення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на </a:t>
            </a:r>
            <a:r>
              <a:rPr lang="ru-RU" sz="2400" dirty="0" err="1" smtClean="0"/>
              <a:t>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лафети</a:t>
            </a:r>
            <a:r>
              <a:rPr lang="ru-RU" sz="2400" dirty="0" smtClean="0"/>
              <a:t> як </a:t>
            </a:r>
            <a:r>
              <a:rPr lang="ru-RU" sz="2400" dirty="0" err="1" smtClean="0"/>
              <a:t>пам'ятки</a:t>
            </a:r>
            <a:r>
              <a:rPr lang="ru-RU" sz="2400" dirty="0" smtClean="0"/>
              <a:t> Валу, просто кинули купою </a:t>
            </a:r>
            <a:r>
              <a:rPr lang="ru-RU" sz="2400" dirty="0" err="1" smtClean="0"/>
              <a:t>біля</a:t>
            </a:r>
            <a:r>
              <a:rPr lang="ru-RU" sz="2400" dirty="0" smtClean="0"/>
              <a:t> </a:t>
            </a:r>
            <a:r>
              <a:rPr lang="ru-RU" sz="2400" dirty="0" err="1" smtClean="0"/>
              <a:t>будинку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полкової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канцелярії</a:t>
            </a:r>
            <a:r>
              <a:rPr lang="ru-RU" sz="2400" dirty="0" smtClean="0"/>
              <a:t>. </a:t>
            </a:r>
          </a:p>
          <a:p>
            <a:endParaRPr lang="uk-UA" sz="2800" dirty="0" smtClean="0"/>
          </a:p>
          <a:p>
            <a:endParaRPr lang="ru-RU" sz="2800" dirty="0" smtClean="0"/>
          </a:p>
          <a:p>
            <a:pPr>
              <a:buNone/>
            </a:pPr>
            <a:endParaRPr lang="ru-RU" sz="2800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3500438"/>
            <a:ext cx="3668687" cy="2527318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000365" y="5786455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 smtClean="0"/>
          </a:p>
          <a:p>
            <a:r>
              <a:rPr lang="uk-UA" dirty="0" smtClean="0"/>
              <a:t>Будинок полкової канцелярії</a:t>
            </a:r>
            <a:endParaRPr lang="ru-RU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245797" cy="5499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155</TotalTime>
  <Words>312</Words>
  <PresentationFormat>Экран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Чернігів Наприкінці ХVІІІ - у першій половині ХІХ століття </vt:lpstr>
      <vt:lpstr>Слайд 2</vt:lpstr>
      <vt:lpstr>Центральна площа міста - Соборна</vt:lpstr>
      <vt:lpstr>Слайд 4</vt:lpstr>
      <vt:lpstr>Слайд 5</vt:lpstr>
      <vt:lpstr>Слайд 6</vt:lpstr>
      <vt:lpstr>План Чернігова у ХІХ столітті.</vt:lpstr>
      <vt:lpstr>Слайд 8</vt:lpstr>
      <vt:lpstr>Слайд 9</vt:lpstr>
      <vt:lpstr>Слайд 10</vt:lpstr>
      <vt:lpstr>Будівлі першої половини ХІХ століття побудовані в стилі класицизму</vt:lpstr>
      <vt:lpstr>Господарство</vt:lpstr>
      <vt:lpstr>Слайд 13</vt:lpstr>
      <vt:lpstr>Слайд 14</vt:lpstr>
      <vt:lpstr>Пам'ятки, що не збереглися</vt:lpstr>
      <vt:lpstr>Перевірте себе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Чернігів у першій половині ХІХ століття</dc:title>
  <dc:creator>Администратор</dc:creator>
  <cp:lastModifiedBy>Admin</cp:lastModifiedBy>
  <cp:revision>28</cp:revision>
  <dcterms:created xsi:type="dcterms:W3CDTF">2020-05-06T10:51:15Z</dcterms:created>
  <dcterms:modified xsi:type="dcterms:W3CDTF">2024-02-22T06:34:05Z</dcterms:modified>
</cp:coreProperties>
</file>