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58" r:id="rId5"/>
    <p:sldId id="268" r:id="rId6"/>
    <p:sldId id="271" r:id="rId7"/>
    <p:sldId id="269" r:id="rId8"/>
    <p:sldId id="275" r:id="rId9"/>
    <p:sldId id="273" r:id="rId10"/>
    <p:sldId id="274" r:id="rId11"/>
    <p:sldId id="277" r:id="rId12"/>
    <p:sldId id="276" r:id="rId13"/>
    <p:sldId id="278" r:id="rId14"/>
    <p:sldId id="280" r:id="rId15"/>
    <p:sldId id="281" r:id="rId16"/>
    <p:sldId id="279" r:id="rId17"/>
    <p:sldId id="282" r:id="rId18"/>
    <p:sldId id="288" r:id="rId19"/>
    <p:sldId id="283" r:id="rId20"/>
    <p:sldId id="286" r:id="rId21"/>
    <p:sldId id="287" r:id="rId22"/>
    <p:sldId id="290" r:id="rId23"/>
    <p:sldId id="289" r:id="rId24"/>
    <p:sldId id="284" r:id="rId25"/>
    <p:sldId id="25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7E6FE-66D3-442B-94C8-0D4CAABCE0E2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F301-A944-4DAA-80B5-B298FC2EC3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esch\Desktop\19.02\&#1050;&#1083;&#1072;&#1074;&#1076;&#1110;&#1103;%20&#1053;&#1077;&#1084;&#1072;&#1108;%20&#1089;&#1083;&#1110;&#1074;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esch\Desktop\19.02\&#1043;&#1091;&#1088;&#1090;%20&#171;KOZAK%20SYSTEM&#187;%20%20&#171;&#1050;&#1086;&#1083;&#1080;%20&#1042;&#1086;&#1085;&#1072;.mp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uk/resource/53141904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качать 40 фонов презентаций для школьников в pp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8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«Хмара слів»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>
              <a:buNone/>
            </a:pPr>
            <a:endParaRPr lang="uk-UA" sz="4800" b="1" dirty="0" smtClean="0"/>
          </a:p>
          <a:p>
            <a:pPr algn="ctr">
              <a:buNone/>
            </a:pPr>
            <a:r>
              <a:rPr lang="uk-UA" sz="4800" b="1" smtClean="0"/>
              <a:t>ВІДКРИТТЯ</a:t>
            </a:r>
            <a:endParaRPr lang="ru-RU" sz="4800" dirty="0"/>
          </a:p>
        </p:txBody>
      </p:sp>
      <p:pic>
        <p:nvPicPr>
          <p:cNvPr id="17410" name="Picture 2" descr="Методи дослідження в дипломній роботі | 100% Корисн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3046140" cy="1601531"/>
          </a:xfrm>
          <a:prstGeom prst="rect">
            <a:avLst/>
          </a:prstGeom>
          <a:noFill/>
        </p:spPr>
      </p:pic>
      <p:pic>
        <p:nvPicPr>
          <p:cNvPr id="17412" name="Picture 4" descr="Методи дослідження при написанні дипломної роботи: Дипломна — Блог Магіст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509120"/>
            <a:ext cx="4450184" cy="1646039"/>
          </a:xfrm>
          <a:prstGeom prst="rect">
            <a:avLst/>
          </a:prstGeom>
          <a:noFill/>
        </p:spPr>
      </p:pic>
      <p:sp>
        <p:nvSpPr>
          <p:cNvPr id="17414" name="AutoShape 6" descr="Дослідження Internews: 63% українців під час війни не вважають актуальною  проблему дезінформації - MediaSapien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Дослідження Internews: 63% українців під час війни не вважають актуальною  проблему дезінформації - MediaSapien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8" name="AutoShape 10" descr="Дослідження Internews: 63% українців під час війни не вважають актуальною  проблему дезінформації - MediaSapien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20" name="Picture 12" descr="В Україні з'являться експерти з оцінки наукових досліджень - новини України  - ZN.u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1412777"/>
            <a:ext cx="2234488" cy="1415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Кейс 2. Дієслово, дієприслівник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7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7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1.Частка </a:t>
            </a: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дієсловами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 та дієприслівниками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пишеться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b="1" dirty="0" err="1" smtClean="0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7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приніс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купивши</a:t>
            </a:r>
          </a:p>
          <a:p>
            <a:pPr>
              <a:buNone/>
            </a:pP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2.Якщо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вираженої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дієсловом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префіксом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не досолила борщу, </a:t>
            </a:r>
            <a:r>
              <a:rPr lang="uk-UA" sz="7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додивився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вистави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дочув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моїх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Разом:</a:t>
            </a:r>
            <a:endParaRPr lang="ru-RU" sz="7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дієслово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неволити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нехтувати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ненавид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ячи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тями</a:t>
            </a:r>
            <a:r>
              <a:rPr lang="uk-UA" sz="7400" dirty="0" err="1" smtClean="0">
                <a:latin typeface="Times New Roman" pitchFamily="18" charset="0"/>
                <a:cs typeface="Times New Roman" pitchFamily="18" charset="0"/>
              </a:rPr>
              <a:t>вшись</a:t>
            </a:r>
            <a:r>
              <a:rPr lang="uk-UA" sz="74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префікса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b="1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-,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постійну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неповноту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uk-UA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недобачати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недоїдати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недолюблювати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недочувати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недооцінювати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недовиконувати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недовиробити</a:t>
            </a: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недовипустити</a:t>
            </a:r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Слід розрізняти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6626" name="Picture 2" descr="C:\Users\lesch\Desktop\Без імені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38" r="11413"/>
          <a:stretch>
            <a:fillRect/>
          </a:stretch>
        </p:blipFill>
        <p:spPr bwMode="auto">
          <a:xfrm>
            <a:off x="179512" y="2204864"/>
            <a:ext cx="8784976" cy="2391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«Літературний калейдоскоп»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3400" b="1" dirty="0" smtClean="0"/>
              <a:t>Дослідіть написання частки не у творах Тараса Шевченка, розкрийте дужки.</a:t>
            </a:r>
            <a:endParaRPr lang="ru-RU" sz="3400" dirty="0" smtClean="0"/>
          </a:p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Наша дума, наша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(н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вмре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загине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... От де, люде, наша слава, слава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uk-UA" sz="3100" i="1" dirty="0" smtClean="0">
                <a:latin typeface="Times New Roman" pitchFamily="18" charset="0"/>
                <a:cs typeface="Times New Roman" pitchFamily="18" charset="0"/>
              </a:rPr>
              <a:t>(«До </a:t>
            </a:r>
            <a:r>
              <a:rPr lang="uk-UA" sz="3100" i="1" dirty="0" err="1" smtClean="0">
                <a:latin typeface="Times New Roman" pitchFamily="18" charset="0"/>
                <a:cs typeface="Times New Roman" pitchFamily="18" charset="0"/>
              </a:rPr>
              <a:t>Основ’яненка</a:t>
            </a:r>
            <a:r>
              <a:rPr lang="uk-UA" sz="31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Добре тому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багатому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ого люди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знають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мною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зустрінуться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добачають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«Думка»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3) 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зчулася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байдуже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 коса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покрита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 милого, як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співати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юбо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потужити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Поема «Катерина»)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4) 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здужає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Катерина,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ледве-ледве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дише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Поема «Катерина»)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Тече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вода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синє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море,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(не)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витікає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ш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ука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козак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свою долю,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(не)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(«Думка»)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Формула дієслів, дієприслівників: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1. Найчастіше окремо + </a:t>
            </a:r>
            <a:r>
              <a:rPr lang="ru-RU" b="1" dirty="0" smtClean="0"/>
              <a:t>НЕ </a:t>
            </a:r>
            <a:r>
              <a:rPr lang="ru-RU" b="1" dirty="0" err="1" smtClean="0"/>
              <a:t>виступає</a:t>
            </a:r>
            <a:r>
              <a:rPr lang="ru-RU" b="1" dirty="0" smtClean="0"/>
              <a:t> для </a:t>
            </a:r>
            <a:r>
              <a:rPr lang="ru-RU" b="1" dirty="0" err="1" smtClean="0"/>
              <a:t>заперечення</a:t>
            </a:r>
            <a:r>
              <a:rPr lang="ru-RU" b="1" dirty="0" smtClean="0"/>
              <a:t> </a:t>
            </a:r>
            <a:r>
              <a:rPr lang="ru-RU" b="1" dirty="0" err="1" smtClean="0"/>
              <a:t>дії</a:t>
            </a:r>
            <a:r>
              <a:rPr lang="ru-RU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= окремо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b="1" dirty="0" smtClean="0"/>
              <a:t>2. </a:t>
            </a:r>
            <a:r>
              <a:rPr lang="ru-RU" b="1" dirty="0" smtClean="0"/>
              <a:t>без </a:t>
            </a:r>
            <a:r>
              <a:rPr lang="uk-UA" b="1" dirty="0" smtClean="0"/>
              <a:t>НЕ</a:t>
            </a:r>
            <a:r>
              <a:rPr lang="ru-RU" b="1" dirty="0" smtClean="0"/>
              <a:t> не </a:t>
            </a:r>
            <a:r>
              <a:rPr lang="ru-RU" b="1" dirty="0" err="1" smtClean="0"/>
              <a:t>вживається</a:t>
            </a:r>
            <a:r>
              <a:rPr lang="uk-UA" b="1" dirty="0" smtClean="0"/>
              <a:t> + </a:t>
            </a:r>
            <a:r>
              <a:rPr lang="ru-RU" b="1" dirty="0" err="1" smtClean="0"/>
              <a:t>префікс</a:t>
            </a:r>
            <a:r>
              <a:rPr lang="ru-RU" b="1" dirty="0" smtClean="0"/>
              <a:t> </a:t>
            </a:r>
            <a:r>
              <a:rPr lang="ru-RU" b="1" dirty="0" err="1" smtClean="0"/>
              <a:t>недо</a:t>
            </a:r>
            <a:r>
              <a:rPr lang="ru-RU" b="1" dirty="0" smtClean="0"/>
              <a:t>-</a:t>
            </a:r>
            <a:r>
              <a:rPr lang="uk-UA" b="1" dirty="0" smtClean="0"/>
              <a:t>   </a:t>
            </a:r>
            <a:r>
              <a:rPr lang="uk-UA" b="1" dirty="0" smtClean="0">
                <a:solidFill>
                  <a:srgbClr val="FF0000"/>
                </a:solidFill>
              </a:rPr>
              <a:t>= разом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Рубрика «</a:t>
            </a:r>
            <a:r>
              <a:rPr lang="ru-RU" sz="3600" b="1" dirty="0" smtClean="0">
                <a:solidFill>
                  <a:srgbClr val="FF0000"/>
                </a:solidFill>
              </a:rPr>
              <a:t>#</a:t>
            </a:r>
            <a:r>
              <a:rPr lang="uk-UA" sz="3600" b="1" dirty="0" err="1" smtClean="0">
                <a:solidFill>
                  <a:srgbClr val="FF0000"/>
                </a:solidFill>
              </a:rPr>
              <a:t>СвоєРідне</a:t>
            </a:r>
            <a:r>
              <a:rPr lang="uk-UA" sz="3600" b="1" dirty="0" smtClean="0">
                <a:solidFill>
                  <a:srgbClr val="FF0000"/>
                </a:solidFill>
              </a:rPr>
              <a:t>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6" name="Клавдія Немає слів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324106"/>
            <a:ext cx="6912768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Рубрика «</a:t>
            </a:r>
            <a:r>
              <a:rPr lang="ru-RU" sz="3600" b="1" dirty="0" smtClean="0">
                <a:solidFill>
                  <a:srgbClr val="FF0000"/>
                </a:solidFill>
              </a:rPr>
              <a:t>#</a:t>
            </a:r>
            <a:r>
              <a:rPr lang="uk-UA" sz="3600" b="1" dirty="0" err="1" smtClean="0">
                <a:solidFill>
                  <a:srgbClr val="FF0000"/>
                </a:solidFill>
              </a:rPr>
              <a:t>СвоєРідне</a:t>
            </a:r>
            <a:r>
              <a:rPr lang="uk-UA" sz="3600" b="1" dirty="0" smtClean="0">
                <a:solidFill>
                  <a:srgbClr val="FF0000"/>
                </a:solidFill>
              </a:rPr>
              <a:t>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Гурт «KOZAK SYSTEM»  «Коли Вон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6720747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Формула: немає – не має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4000" b="1" dirty="0" smtClean="0"/>
              <a:t>Немає = нема  ---- </a:t>
            </a:r>
            <a:r>
              <a:rPr lang="uk-UA" sz="4000" b="1" dirty="0" smtClean="0">
                <a:solidFill>
                  <a:srgbClr val="FF0000"/>
                </a:solidFill>
              </a:rPr>
              <a:t>разом.</a:t>
            </a:r>
          </a:p>
          <a:p>
            <a:pPr marL="514350" indent="-514350">
              <a:buNone/>
            </a:pPr>
            <a:r>
              <a:rPr lang="uk-UA" sz="4000" b="1" dirty="0" smtClean="0"/>
              <a:t>2. </a:t>
            </a:r>
            <a:r>
              <a:rPr lang="uk-UA" sz="4000" b="1" smtClean="0"/>
              <a:t>Не  має </a:t>
            </a:r>
            <a:r>
              <a:rPr lang="uk-UA" sz="4000" b="1" dirty="0" smtClean="0"/>
              <a:t>= є підмет  ---- </a:t>
            </a:r>
            <a:r>
              <a:rPr lang="uk-UA" sz="4000" b="1" dirty="0" smtClean="0">
                <a:solidFill>
                  <a:srgbClr val="FF0000"/>
                </a:solidFill>
              </a:rPr>
              <a:t>окремо.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Кейс 3. Дієприкметник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100" b="1" dirty="0" smtClean="0">
                <a:solidFill>
                  <a:srgbClr val="FF0000"/>
                </a:solidFill>
              </a:rPr>
              <a:t>«Мозаїка спостережень». </a:t>
            </a:r>
            <a:r>
              <a:rPr lang="uk-UA" sz="3100" b="1" dirty="0" smtClean="0"/>
              <a:t>Створіть речення з </a:t>
            </a:r>
            <a:r>
              <a:rPr lang="uk-UA" sz="3100" b="1" dirty="0" err="1" smtClean="0"/>
              <a:t>ілюстрацій-емоджі</a:t>
            </a:r>
            <a:r>
              <a:rPr lang="uk-UA" sz="3100" b="1" dirty="0" smtClean="0"/>
              <a:t>.</a:t>
            </a:r>
            <a:endParaRPr lang="ru-RU" sz="3100" dirty="0">
              <a:solidFill>
                <a:srgbClr val="FF0000"/>
              </a:solidFill>
            </a:endParaRPr>
          </a:p>
        </p:txBody>
      </p:sp>
      <p:pic>
        <p:nvPicPr>
          <p:cNvPr id="4" name="Picture 1" descr="C:\Users\lesch\Desktop\Мозаїка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7409466" cy="4165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 «Мозаїка»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7650" name="Picture 2" descr="C:\Users\lesch\Desktop\Мозаїка2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10" y="1600200"/>
            <a:ext cx="8050180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 «Мозаїка»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8674" name="Picture 2" descr="C:\Users\lesch\Desktop\Мозаїка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910" y="1600200"/>
            <a:ext cx="8050180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качать 40 фонов презентаций для школьников в pp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8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У пошуках нових відкриттів. </a:t>
            </a:r>
            <a:r>
              <a:rPr lang="ru-RU" sz="5400" dirty="0" smtClean="0">
                <a:solidFill>
                  <a:srgbClr val="C00000"/>
                </a:solidFill>
              </a:rPr>
              <a:t/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uk-UA" sz="5400" b="1" dirty="0" smtClean="0">
                <a:solidFill>
                  <a:srgbClr val="C00000"/>
                </a:solidFill>
              </a:rPr>
              <a:t>НЕ з різними частинами мови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19458" name="AutoShape 2" descr="Дослідження Internews: 63% українців під час війни не вважають актуальною  проблему дезінформації - MediaSapien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 «Мозаїка»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30723" name="Picture 3" descr="C:\Users\lesch\Desktop\Мозаїка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87" t="10178" r="3487" b="8681"/>
          <a:stretch>
            <a:fillRect/>
          </a:stretch>
        </p:blipFill>
        <p:spPr bwMode="auto">
          <a:xfrm>
            <a:off x="611560" y="1268760"/>
            <a:ext cx="7971982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 «Мозаїка»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9698" name="Picture 2" descr="C:\Users\lesch\Desktop\Мозаїка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1315" r="2592" b="13454"/>
          <a:stretch>
            <a:fillRect/>
          </a:stretch>
        </p:blipFill>
        <p:spPr bwMode="auto">
          <a:xfrm>
            <a:off x="323528" y="1484784"/>
            <a:ext cx="8411806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Формула дієприкметників 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1. Немає залежних слів + означення, є </a:t>
            </a:r>
            <a:r>
              <a:rPr lang="uk-UA" b="1" dirty="0" err="1" smtClean="0"/>
              <a:t>недо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= разом.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b="1" dirty="0" smtClean="0"/>
              <a:t>2. Є залежні слова,  є а (протиставлення), виступає  ====   </a:t>
            </a:r>
            <a:r>
              <a:rPr lang="uk-UA" b="1" dirty="0" smtClean="0">
                <a:solidFill>
                  <a:srgbClr val="FF0000"/>
                </a:solidFill>
              </a:rPr>
              <a:t>= окремо.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Самоперевірка. Гра «</a:t>
            </a:r>
            <a:r>
              <a:rPr lang="en-US" sz="3600" b="1" dirty="0" err="1" smtClean="0">
                <a:solidFill>
                  <a:srgbClr val="FF0000"/>
                </a:solidFill>
              </a:rPr>
              <a:t>WordWall</a:t>
            </a:r>
            <a:r>
              <a:rPr lang="uk-UA" sz="3600" b="1" dirty="0" smtClean="0">
                <a:solidFill>
                  <a:srgbClr val="FF0000"/>
                </a:solidFill>
              </a:rPr>
              <a:t>»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6896" y="1988840"/>
            <a:ext cx="7653536" cy="792087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hlinkClick r:id="rId2"/>
              </a:rPr>
              <a:t>https</a:t>
            </a:r>
            <a:r>
              <a:rPr lang="uk-UA" dirty="0" smtClean="0">
                <a:hlinkClick r:id="rId2"/>
              </a:rPr>
              <a:t>://</a:t>
            </a:r>
            <a:r>
              <a:rPr lang="ru-RU" dirty="0" err="1" smtClean="0">
                <a:hlinkClick r:id="rId2"/>
              </a:rPr>
              <a:t>wordwall</a:t>
            </a:r>
            <a:r>
              <a:rPr lang="uk-UA" dirty="0" smtClean="0">
                <a:hlinkClick r:id="rId2"/>
              </a:rPr>
              <a:t>.</a:t>
            </a:r>
            <a:r>
              <a:rPr lang="ru-RU" dirty="0" err="1" smtClean="0">
                <a:hlinkClick r:id="rId2"/>
              </a:rPr>
              <a:t>net</a:t>
            </a:r>
            <a:r>
              <a:rPr lang="uk-UA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uk</a:t>
            </a:r>
            <a:r>
              <a:rPr lang="uk-UA" dirty="0" smtClean="0">
                <a:hlinkClick r:id="rId2"/>
              </a:rPr>
              <a:t>/</a:t>
            </a:r>
            <a:r>
              <a:rPr lang="ru-RU" dirty="0" err="1" smtClean="0">
                <a:hlinkClick r:id="rId2"/>
              </a:rPr>
              <a:t>resource</a:t>
            </a:r>
            <a:r>
              <a:rPr lang="uk-UA" dirty="0" smtClean="0">
                <a:hlinkClick r:id="rId2"/>
              </a:rPr>
              <a:t>/53141904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3600" b="1" dirty="0" err="1" smtClean="0">
                <a:solidFill>
                  <a:srgbClr val="FF0000"/>
                </a:solidFill>
              </a:rPr>
              <a:t>Незакінчені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речення</a:t>
            </a:r>
            <a:r>
              <a:rPr lang="ru-RU" sz="3600" b="1" dirty="0" smtClean="0">
                <a:solidFill>
                  <a:srgbClr val="FF0000"/>
                </a:solidFill>
              </a:rPr>
              <a:t>» </a:t>
            </a: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- </a:t>
            </a:r>
            <a:r>
              <a:rPr lang="ru-RU" b="1" dirty="0" smtClean="0"/>
              <a:t>На </a:t>
            </a:r>
            <a:r>
              <a:rPr lang="ru-RU" b="1" dirty="0" err="1" smtClean="0"/>
              <a:t>цьому</a:t>
            </a:r>
            <a:r>
              <a:rPr lang="ru-RU" b="1" dirty="0" smtClean="0"/>
              <a:t> </a:t>
            </a:r>
            <a:r>
              <a:rPr lang="ru-RU" b="1" dirty="0" err="1" smtClean="0"/>
              <a:t>уроці</a:t>
            </a:r>
            <a:r>
              <a:rPr lang="ru-RU" b="1" dirty="0" smtClean="0"/>
              <a:t> </a:t>
            </a:r>
            <a:r>
              <a:rPr lang="ru-RU" b="1" dirty="0" err="1" smtClean="0"/>
              <a:t>мені</a:t>
            </a:r>
            <a:r>
              <a:rPr lang="ru-RU" b="1" dirty="0" smtClean="0"/>
              <a:t> стало </a:t>
            </a:r>
            <a:r>
              <a:rPr lang="ru-RU" b="1" dirty="0" err="1" smtClean="0"/>
              <a:t>зрозумілим</a:t>
            </a:r>
            <a:r>
              <a:rPr lang="ru-RU" b="1" dirty="0" smtClean="0"/>
              <a:t>…</a:t>
            </a:r>
          </a:p>
          <a:p>
            <a:pPr>
              <a:buNone/>
            </a:pPr>
            <a:r>
              <a:rPr lang="uk-UA" b="1" dirty="0" smtClean="0"/>
              <a:t>- Для себе я відкрив</a:t>
            </a:r>
            <a:r>
              <a:rPr lang="ru-RU" b="1" dirty="0" smtClean="0"/>
              <a:t>/ </a:t>
            </a:r>
            <a:r>
              <a:rPr lang="uk-UA" b="1" dirty="0" smtClean="0"/>
              <a:t>відкрила…</a:t>
            </a:r>
            <a:endParaRPr lang="ru-RU" b="1" dirty="0" smtClean="0"/>
          </a:p>
          <a:p>
            <a:pPr>
              <a:buNone/>
            </a:pPr>
            <a:r>
              <a:rPr lang="uk-UA" b="1" dirty="0" smtClean="0"/>
              <a:t>- </a:t>
            </a:r>
            <a:r>
              <a:rPr lang="ru-RU" b="1" dirty="0" smtClean="0"/>
              <a:t> </a:t>
            </a:r>
            <a:r>
              <a:rPr lang="ru-RU" b="1" dirty="0" err="1" smtClean="0"/>
              <a:t>Знання</a:t>
            </a:r>
            <a:r>
              <a:rPr lang="ru-RU" b="1" dirty="0" smtClean="0"/>
              <a:t>, </a:t>
            </a:r>
            <a:r>
              <a:rPr lang="ru-RU" b="1" dirty="0" err="1" smtClean="0"/>
              <a:t>отримані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уроку, </a:t>
            </a:r>
            <a:r>
              <a:rPr lang="ru-RU" b="1" dirty="0" err="1" smtClean="0"/>
              <a:t>стануть</a:t>
            </a:r>
            <a:r>
              <a:rPr lang="ru-RU" b="1" dirty="0" smtClean="0"/>
              <a:t> </a:t>
            </a:r>
            <a:r>
              <a:rPr lang="ru-RU" b="1" dirty="0" err="1" smtClean="0"/>
              <a:t>мені</a:t>
            </a:r>
            <a:r>
              <a:rPr lang="ru-RU" b="1" dirty="0" smtClean="0"/>
              <a:t> у </a:t>
            </a:r>
            <a:r>
              <a:rPr lang="ru-RU" b="1" dirty="0" err="1" smtClean="0"/>
              <a:t>пригоді</a:t>
            </a:r>
            <a:r>
              <a:rPr lang="ru-RU" b="1" dirty="0" smtClean="0"/>
              <a:t>… </a:t>
            </a:r>
          </a:p>
          <a:p>
            <a:pPr>
              <a:buNone/>
            </a:pPr>
            <a:r>
              <a:rPr lang="uk-UA" b="1" dirty="0" smtClean="0"/>
              <a:t>- </a:t>
            </a:r>
            <a:r>
              <a:rPr lang="ru-RU" b="1" dirty="0" err="1" smtClean="0"/>
              <a:t>Мені</a:t>
            </a:r>
            <a:r>
              <a:rPr lang="ru-RU" b="1" dirty="0" smtClean="0"/>
              <a:t> принесла </a:t>
            </a:r>
            <a:r>
              <a:rPr lang="ru-RU" b="1" dirty="0" err="1" smtClean="0"/>
              <a:t>задоволення</a:t>
            </a:r>
            <a:r>
              <a:rPr lang="ru-RU" b="1" dirty="0" smtClean="0"/>
              <a:t> </a:t>
            </a:r>
            <a:r>
              <a:rPr lang="ru-RU" b="1" dirty="0" err="1" smtClean="0"/>
              <a:t>така</a:t>
            </a:r>
            <a:r>
              <a:rPr lang="ru-RU" b="1" dirty="0" smtClean="0"/>
              <a:t> робота…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качать 40 фонов презентаций для школьников в pp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8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Домашнє завдання на вибір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uk-UA" b="1" dirty="0" smtClean="0"/>
              <a:t>скласти комікс «Правопис частки НЕ зрізними частинами мови» ( високий рівень), </a:t>
            </a:r>
          </a:p>
          <a:p>
            <a:pPr marL="514350" indent="-514350">
              <a:buAutoNum type="arabicParenR"/>
            </a:pPr>
            <a:r>
              <a:rPr lang="uk-UA" b="1" dirty="0" smtClean="0"/>
              <a:t>виписати прислів’я з часткою НЕ, добираючи до кожного правила (достатній рівень).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Скачать 40 фонов презентаций для школьников в pp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816" cy="68580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r">
              <a:buNone/>
            </a:pPr>
            <a:endParaRPr lang="uk-UA" dirty="0" smtClean="0"/>
          </a:p>
          <a:p>
            <a:pPr algn="r">
              <a:buNone/>
            </a:pPr>
            <a:r>
              <a:rPr lang="uk-UA" dirty="0" smtClean="0"/>
              <a:t>                                        </a:t>
            </a:r>
            <a:r>
              <a:rPr lang="uk-UA" sz="4000" b="1" dirty="0" smtClean="0"/>
              <a:t>Ніщо велике ніколи  не було досягнуто </a:t>
            </a:r>
          </a:p>
          <a:p>
            <a:pPr algn="ctr">
              <a:buNone/>
            </a:pPr>
            <a:r>
              <a:rPr lang="uk-UA" sz="4000" b="1" dirty="0" smtClean="0"/>
              <a:t>                          без ентузіазму.</a:t>
            </a:r>
          </a:p>
          <a:p>
            <a:pPr algn="ctr">
              <a:buNone/>
            </a:pPr>
            <a:r>
              <a:rPr lang="uk-UA" sz="4000" b="1" dirty="0" smtClean="0"/>
              <a:t>                              </a:t>
            </a:r>
            <a:r>
              <a:rPr lang="uk-UA" sz="2800" b="1" dirty="0" err="1" smtClean="0">
                <a:solidFill>
                  <a:srgbClr val="0070C0"/>
                </a:solidFill>
              </a:rPr>
              <a:t>Ральф</a:t>
            </a:r>
            <a:r>
              <a:rPr lang="uk-UA" sz="2800" b="1" dirty="0" smtClean="0">
                <a:solidFill>
                  <a:srgbClr val="0070C0"/>
                </a:solidFill>
              </a:rPr>
              <a:t> Емерсон</a:t>
            </a:r>
          </a:p>
          <a:p>
            <a:pPr algn="ctr">
              <a:buNone/>
            </a:pPr>
            <a:endParaRPr lang="ru-RU" b="1" dirty="0"/>
          </a:p>
        </p:txBody>
      </p:sp>
      <p:sp>
        <p:nvSpPr>
          <p:cNvPr id="8194" name="AutoShape 2" descr="Как создать энтузиазм. И мысли позитивно | ИДУЩИЙ К ЦЕЛИ | Дзе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5" name="Picture 3" descr="C:\Users\lesch\Desktop\фот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18927">
            <a:off x="172416" y="3039492"/>
            <a:ext cx="4313418" cy="311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качать 40 фонов презентаций для школьников в ppt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98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Леонардо </a:t>
            </a:r>
            <a:r>
              <a:rPr lang="uk-UA" b="1" dirty="0" err="1" smtClean="0">
                <a:solidFill>
                  <a:srgbClr val="FF0000"/>
                </a:solidFill>
              </a:rPr>
              <a:t>да</a:t>
            </a:r>
            <a:r>
              <a:rPr lang="uk-UA" b="1" dirty="0" smtClean="0">
                <a:solidFill>
                  <a:srgbClr val="FF0000"/>
                </a:solidFill>
              </a:rPr>
              <a:t> Вінчі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Винтажный технический рисунок автомобиля транспорт в стиле ..."/>
          <p:cNvPicPr>
            <a:picLocks noChangeAspect="1" noChangeArrowheads="1"/>
          </p:cNvPicPr>
          <p:nvPr/>
        </p:nvPicPr>
        <p:blipFill>
          <a:blip r:embed="rId3" cstate="print"/>
          <a:srcRect l="9049" t="17230" r="7623" b="9540"/>
          <a:stretch>
            <a:fillRect/>
          </a:stretch>
        </p:blipFill>
        <p:spPr bwMode="auto">
          <a:xfrm>
            <a:off x="251520" y="1268760"/>
            <a:ext cx="496855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Винтажный технический рисунок самолетатранспорт в стиле эскизов леонардо да  винчи | Премиум Фото"/>
          <p:cNvPicPr>
            <a:picLocks noChangeAspect="1" noChangeArrowheads="1"/>
          </p:cNvPicPr>
          <p:nvPr/>
        </p:nvPicPr>
        <p:blipFill>
          <a:blip r:embed="rId4" cstate="print"/>
          <a:srcRect r="3388" b="13043"/>
          <a:stretch>
            <a:fillRect/>
          </a:stretch>
        </p:blipFill>
        <p:spPr bwMode="auto">
          <a:xfrm>
            <a:off x="1835696" y="3573016"/>
            <a:ext cx="5760640" cy="2880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Леонардо да Вінчі біографія скорочено - Dovidka.biz.ua"/>
          <p:cNvPicPr>
            <a:picLocks noChangeAspect="1" noChangeArrowheads="1"/>
          </p:cNvPicPr>
          <p:nvPr/>
        </p:nvPicPr>
        <p:blipFill>
          <a:blip r:embed="rId5" cstate="print"/>
          <a:srcRect l="24461" r="16226"/>
          <a:stretch>
            <a:fillRect/>
          </a:stretch>
        </p:blipFill>
        <p:spPr bwMode="auto">
          <a:xfrm>
            <a:off x="5508104" y="1196752"/>
            <a:ext cx="2808312" cy="2518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4000" b="1" dirty="0" smtClean="0"/>
              <a:t>Схеми-підказки</a:t>
            </a: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Кейс 1. Іменник, прикметник, прислівник.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sz="4000" b="1" dirty="0" smtClean="0">
                <a:solidFill>
                  <a:srgbClr val="FF0000"/>
                </a:solidFill>
              </a:rPr>
              <a:t>Разом пишемо:</a:t>
            </a: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sz="4000" dirty="0" smtClean="0"/>
              <a:t>1) якщо слово без НЕ </a:t>
            </a:r>
            <a:r>
              <a:rPr lang="uk-UA" sz="4000" dirty="0" err="1" smtClean="0"/>
              <a:t>не</a:t>
            </a:r>
            <a:r>
              <a:rPr lang="uk-UA" sz="4000" dirty="0" smtClean="0"/>
              <a:t> вживається (неук, немічний, негайно );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2) якщо до слова із  НЕ можна дібрати синонім без НЕ (недруг = ворог, </a:t>
            </a:r>
            <a:r>
              <a:rPr lang="uk-UA" sz="4000" dirty="0" err="1" smtClean="0"/>
              <a:t>незвичайний=</a:t>
            </a:r>
            <a:r>
              <a:rPr lang="uk-UA" sz="4000" dirty="0" smtClean="0"/>
              <a:t> фантастичний, небагато = мало);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3) із префіксом  </a:t>
            </a:r>
            <a:r>
              <a:rPr lang="uk-UA" sz="4000" dirty="0" err="1" smtClean="0"/>
              <a:t>недо-</a:t>
            </a:r>
            <a:r>
              <a:rPr lang="uk-UA" sz="4000" dirty="0" smtClean="0"/>
              <a:t>  (недолік, недосяжний).</a:t>
            </a:r>
          </a:p>
          <a:p>
            <a:pPr>
              <a:buNone/>
            </a:pPr>
            <a:r>
              <a:rPr lang="uk-UA" sz="4000" b="1" dirty="0" smtClean="0">
                <a:solidFill>
                  <a:srgbClr val="FF0000"/>
                </a:solidFill>
              </a:rPr>
              <a:t>Окремо пишемо:</a:t>
            </a: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uk-UA" sz="4000" dirty="0" smtClean="0"/>
              <a:t>1) якщо є протиставлення зі сполучником а (не друг, а ворог, не звичайний, а фантастичний);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2) якщо іменник, прикметник, прислівник з Не виступає у ролі присудка (Кров – не вода.</a:t>
            </a:r>
            <a:r>
              <a:rPr lang="ru-RU" sz="4000" dirty="0" smtClean="0"/>
              <a:t> </a:t>
            </a:r>
            <a:r>
              <a:rPr lang="uk-UA" sz="4000" dirty="0" smtClean="0"/>
              <a:t>Це озеро не глибоке).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«Плутанина». </a:t>
            </a:r>
            <a:r>
              <a:rPr lang="uk-UA" sz="3200" b="1" dirty="0" smtClean="0"/>
              <a:t> Розплутайте слова з однієї колонки, дібравши синоніми з іншої.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fontAlgn="base"/>
            <a:r>
              <a:rPr lang="uk-UA" sz="4200" b="1" dirty="0" smtClean="0">
                <a:latin typeface="Arial Black" pitchFamily="34" charset="0"/>
              </a:rPr>
              <a:t>Пасивний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скоро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бідний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загрозливий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підозра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грубий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безмежний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тривога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поблажливий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ворожість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наполегливий 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пам’ятний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особливий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зомлілий</a:t>
            </a:r>
            <a:endParaRPr lang="ru-RU" sz="4200" b="1" dirty="0" smtClean="0">
              <a:latin typeface="Arial Black" pitchFamily="34" charset="0"/>
            </a:endParaRPr>
          </a:p>
          <a:p>
            <a:pPr fontAlgn="base"/>
            <a:r>
              <a:rPr lang="uk-UA" sz="4200" b="1" dirty="0" smtClean="0">
                <a:latin typeface="Arial Black" pitchFamily="34" charset="0"/>
              </a:rPr>
              <a:t>вагання</a:t>
            </a:r>
            <a:endParaRPr lang="ru-RU" sz="4200" b="1" dirty="0" smtClean="0">
              <a:latin typeface="Arial Black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fontAlgn="base"/>
            <a:r>
              <a:rPr lang="uk-UA" sz="4500" b="1" dirty="0" smtClean="0">
                <a:latin typeface="Arial Black" pitchFamily="34" charset="0"/>
              </a:rPr>
              <a:t>неспокій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небезпечний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неактивний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неосяжний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неввічливий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небагатий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незабутній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невтомний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недовіра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незвичайний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незабаром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нерішучість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непритомний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неприязнь</a:t>
            </a:r>
            <a:endParaRPr lang="ru-RU" sz="4500" b="1" dirty="0" smtClean="0">
              <a:latin typeface="Arial Black" pitchFamily="34" charset="0"/>
            </a:endParaRPr>
          </a:p>
          <a:p>
            <a:pPr fontAlgn="base"/>
            <a:r>
              <a:rPr lang="uk-UA" sz="4500" b="1" dirty="0" smtClean="0">
                <a:latin typeface="Arial Black" pitchFamily="34" charset="0"/>
              </a:rPr>
              <a:t>невимогливий</a:t>
            </a:r>
            <a:endParaRPr lang="ru-RU" sz="4500" b="1" dirty="0" smtClean="0">
              <a:latin typeface="Arial Black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«П’яте зайве»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1.</a:t>
            </a:r>
            <a:r>
              <a:rPr lang="ru-RU" dirty="0" err="1" smtClean="0"/>
              <a:t>Догоджай</a:t>
            </a:r>
            <a:r>
              <a:rPr lang="uk-UA" dirty="0" smtClean="0"/>
              <a:t> (</a:t>
            </a:r>
            <a:r>
              <a:rPr lang="ru-RU" dirty="0" smtClean="0"/>
              <a:t>не</a:t>
            </a:r>
            <a:r>
              <a:rPr lang="uk-UA" dirty="0" smtClean="0"/>
              <a:t>) </a:t>
            </a:r>
            <a:r>
              <a:rPr lang="ru-RU" dirty="0" smtClean="0"/>
              <a:t>людям, а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совісті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2.Серце людське </a:t>
            </a:r>
            <a:r>
              <a:rPr lang="ru-RU" dirty="0" smtClean="0"/>
              <a:t>—</a:t>
            </a:r>
            <a:r>
              <a:rPr lang="uk-UA" dirty="0" smtClean="0"/>
              <a:t> це (не) камінь твердий</a:t>
            </a:r>
            <a:r>
              <a:rPr lang="uk-UA" b="1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3.</a:t>
            </a:r>
            <a:r>
              <a:rPr lang="ru-RU" dirty="0" smtClean="0"/>
              <a:t>Слово — </a:t>
            </a:r>
            <a:r>
              <a:rPr lang="uk-UA" dirty="0" smtClean="0"/>
              <a:t>(</a:t>
            </a:r>
            <a:r>
              <a:rPr lang="ru-RU" dirty="0" smtClean="0"/>
              <a:t>не</a:t>
            </a:r>
            <a:r>
              <a:rPr lang="uk-UA" dirty="0" smtClean="0"/>
              <a:t>) </a:t>
            </a:r>
            <a:r>
              <a:rPr lang="ru-RU" dirty="0" smtClean="0"/>
              <a:t>полова, </a:t>
            </a:r>
            <a:r>
              <a:rPr lang="ru-RU" dirty="0" err="1" smtClean="0"/>
              <a:t>язик</a:t>
            </a:r>
            <a:r>
              <a:rPr lang="ru-RU" dirty="0" smtClean="0"/>
              <a:t> — </a:t>
            </a:r>
            <a:r>
              <a:rPr lang="uk-UA" dirty="0" smtClean="0"/>
              <a:t>(</a:t>
            </a:r>
            <a:r>
              <a:rPr lang="ru-RU" dirty="0" smtClean="0"/>
              <a:t>не</a:t>
            </a:r>
            <a:r>
              <a:rPr lang="uk-UA" dirty="0" smtClean="0"/>
              <a:t>) </a:t>
            </a:r>
            <a:r>
              <a:rPr lang="ru-RU" dirty="0" smtClean="0"/>
              <a:t>помело.</a:t>
            </a:r>
          </a:p>
          <a:p>
            <a:pPr>
              <a:buNone/>
            </a:pPr>
            <a:r>
              <a:rPr lang="uk-UA" dirty="0" smtClean="0"/>
              <a:t>4.</a:t>
            </a:r>
            <a:r>
              <a:rPr lang="ru-RU" dirty="0" smtClean="0"/>
              <a:t>Добро </a:t>
            </a:r>
            <a:r>
              <a:rPr lang="uk-UA" dirty="0" smtClean="0"/>
              <a:t>(</a:t>
            </a:r>
            <a:r>
              <a:rPr lang="ru-RU" dirty="0" smtClean="0"/>
              <a:t>не</a:t>
            </a:r>
            <a:r>
              <a:rPr lang="uk-UA" dirty="0" smtClean="0"/>
              <a:t>) </a:t>
            </a:r>
            <a:r>
              <a:rPr lang="ru-RU" dirty="0" smtClean="0"/>
              <a:t>лихо — ходить тихо.</a:t>
            </a:r>
          </a:p>
          <a:p>
            <a:pPr>
              <a:buNone/>
            </a:pPr>
            <a:r>
              <a:rPr lang="uk-UA" dirty="0" smtClean="0"/>
              <a:t>5. </a:t>
            </a:r>
            <a:r>
              <a:rPr lang="ru-RU" dirty="0" smtClean="0"/>
              <a:t>Гадюку </a:t>
            </a:r>
            <a:r>
              <a:rPr lang="ru-RU" dirty="0" err="1" smtClean="0"/>
              <a:t>обійдеш</a:t>
            </a:r>
            <a:r>
              <a:rPr lang="ru-RU" dirty="0" smtClean="0"/>
              <a:t>, 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uk-UA" dirty="0" smtClean="0"/>
              <a:t>(не) правди</a:t>
            </a:r>
            <a:r>
              <a:rPr lang="ru-RU" dirty="0" smtClean="0"/>
              <a:t> не </a:t>
            </a:r>
            <a:r>
              <a:rPr lang="ru-RU" dirty="0" err="1" smtClean="0"/>
              <a:t>втечеш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Формула іменників, прикметників, прислівників: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1. без НЕ </a:t>
            </a:r>
            <a:r>
              <a:rPr lang="uk-UA" b="1" dirty="0" err="1" smtClean="0"/>
              <a:t>не</a:t>
            </a:r>
            <a:r>
              <a:rPr lang="uk-UA" b="1" dirty="0" smtClean="0"/>
              <a:t> вживається, можна дібрати синонім без НЕ, є </a:t>
            </a:r>
            <a:r>
              <a:rPr lang="uk-UA" b="1" dirty="0" err="1" smtClean="0"/>
              <a:t>недо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= разом.</a:t>
            </a:r>
            <a:endParaRPr lang="ru-RU" b="1" dirty="0" smtClean="0">
              <a:solidFill>
                <a:srgbClr val="FF0000"/>
              </a:solidFill>
            </a:endParaRPr>
          </a:p>
          <a:p>
            <a:pPr fontAlgn="base">
              <a:buNone/>
            </a:pPr>
            <a:r>
              <a:rPr lang="uk-UA" b="1" dirty="0" smtClean="0"/>
              <a:t>2. Є а (протиставлення), виступає  ====   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окремо.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err="1" smtClean="0">
                <a:solidFill>
                  <a:srgbClr val="FF0000"/>
                </a:solidFill>
              </a:rPr>
              <a:t>Мемчик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Users\lesch\Desktop\Мем з дієсловами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8064895" cy="50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616</Words>
  <Application>Microsoft Office PowerPoint</Application>
  <PresentationFormat>Экран (4:3)</PresentationFormat>
  <Paragraphs>103</Paragraphs>
  <Slides>25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«Хмара слів»</vt:lpstr>
      <vt:lpstr>У пошуках нових відкриттів.  НЕ з різними частинами мови</vt:lpstr>
      <vt:lpstr>Слайд 3</vt:lpstr>
      <vt:lpstr>Леонардо да Вінчі</vt:lpstr>
      <vt:lpstr>  Схеми-підказки Кейс 1. Іменник, прикметник, прислівник.  </vt:lpstr>
      <vt:lpstr>«Плутанина».  Розплутайте слова з однієї колонки, дібравши синоніми з іншої. </vt:lpstr>
      <vt:lpstr>«П’яте зайве»</vt:lpstr>
      <vt:lpstr>Формула іменників, прикметників, прислівників:  </vt:lpstr>
      <vt:lpstr>Мемчик</vt:lpstr>
      <vt:lpstr>Кейс 2. Дієслово, дієприслівник</vt:lpstr>
      <vt:lpstr>Слід розрізняти</vt:lpstr>
      <vt:lpstr>«Літературний калейдоскоп» </vt:lpstr>
      <vt:lpstr>Формула дієслів, дієприслівників:</vt:lpstr>
      <vt:lpstr>Рубрика «#СвоєРідне»</vt:lpstr>
      <vt:lpstr>Рубрика «#СвоєРідне»</vt:lpstr>
      <vt:lpstr>Формула: немає – не має</vt:lpstr>
      <vt:lpstr>Кейс 3. Дієприкметник «Мозаїка спостережень». Створіть речення з ілюстрацій-емоджі.</vt:lpstr>
      <vt:lpstr> «Мозаїка»</vt:lpstr>
      <vt:lpstr> «Мозаїка»</vt:lpstr>
      <vt:lpstr> «Мозаїка»</vt:lpstr>
      <vt:lpstr> «Мозаїка»</vt:lpstr>
      <vt:lpstr>Формула дієприкметників </vt:lpstr>
      <vt:lpstr>Самоперевірка. Гра «WordWall»</vt:lpstr>
      <vt:lpstr>«Незакінчені речення» </vt:lpstr>
      <vt:lpstr>Домашнє завдання на вибір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leschyu@gmail.com</dc:creator>
  <cp:lastModifiedBy>leschyu@gmail.com</cp:lastModifiedBy>
  <cp:revision>19</cp:revision>
  <dcterms:created xsi:type="dcterms:W3CDTF">2024-02-18T10:26:56Z</dcterms:created>
  <dcterms:modified xsi:type="dcterms:W3CDTF">2024-02-28T20:26:29Z</dcterms:modified>
</cp:coreProperties>
</file>