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</p:sldMasterIdLst>
  <p:notesMasterIdLst>
    <p:notesMasterId r:id="rId35"/>
  </p:notesMasterIdLst>
  <p:sldIdLst>
    <p:sldId id="321" r:id="rId2"/>
    <p:sldId id="329" r:id="rId3"/>
    <p:sldId id="322" r:id="rId4"/>
    <p:sldId id="317" r:id="rId5"/>
    <p:sldId id="318" r:id="rId6"/>
    <p:sldId id="330" r:id="rId7"/>
    <p:sldId id="295" r:id="rId8"/>
    <p:sldId id="298" r:id="rId9"/>
    <p:sldId id="305" r:id="rId10"/>
    <p:sldId id="319" r:id="rId11"/>
    <p:sldId id="304" r:id="rId12"/>
    <p:sldId id="309" r:id="rId13"/>
    <p:sldId id="263" r:id="rId14"/>
    <p:sldId id="314" r:id="rId15"/>
    <p:sldId id="290" r:id="rId16"/>
    <p:sldId id="271" r:id="rId17"/>
    <p:sldId id="265" r:id="rId18"/>
    <p:sldId id="326" r:id="rId19"/>
    <p:sldId id="261" r:id="rId20"/>
    <p:sldId id="315" r:id="rId21"/>
    <p:sldId id="316" r:id="rId22"/>
    <p:sldId id="323" r:id="rId23"/>
    <p:sldId id="327" r:id="rId24"/>
    <p:sldId id="328" r:id="rId25"/>
    <p:sldId id="274" r:id="rId26"/>
    <p:sldId id="279" r:id="rId27"/>
    <p:sldId id="280" r:id="rId28"/>
    <p:sldId id="281" r:id="rId29"/>
    <p:sldId id="282" r:id="rId30"/>
    <p:sldId id="278" r:id="rId31"/>
    <p:sldId id="277" r:id="rId32"/>
    <p:sldId id="288" r:id="rId33"/>
    <p:sldId id="294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8D99"/>
    <a:srgbClr val="30444B"/>
    <a:srgbClr val="416572"/>
    <a:srgbClr val="5E8996"/>
    <a:srgbClr val="46636D"/>
    <a:srgbClr val="411A1A"/>
    <a:srgbClr val="6EA0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96" autoAdjust="0"/>
    <p:restoredTop sz="94717" autoAdjust="0"/>
  </p:normalViewPr>
  <p:slideViewPr>
    <p:cSldViewPr>
      <p:cViewPr>
        <p:scale>
          <a:sx n="75" d="100"/>
          <a:sy n="75" d="100"/>
        </p:scale>
        <p:origin x="-1642" y="-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11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2BA551-88F4-4CAF-8EE1-3B29C79F82B6}" type="doc">
      <dgm:prSet loTypeId="urn:microsoft.com/office/officeart/2005/8/layout/lProcess3" loCatId="process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F5AC0F37-3A72-4853-8194-4C004DED38E9}">
      <dgm:prSet custT="1"/>
      <dgm:spPr/>
      <dgm:t>
        <a:bodyPr/>
        <a:lstStyle/>
        <a:p>
          <a:pPr rtl="0"/>
          <a:r>
            <a:rPr lang="ru-RU" sz="2800" b="1" dirty="0" err="1"/>
            <a:t>Вправа</a:t>
          </a:r>
          <a:r>
            <a:rPr lang="ru-RU" sz="2800" b="1" dirty="0"/>
            <a:t> «</a:t>
          </a:r>
          <a:r>
            <a:rPr lang="ru-RU" sz="2800" b="1" dirty="0" err="1"/>
            <a:t>Опитування</a:t>
          </a:r>
          <a:r>
            <a:rPr lang="ru-RU" sz="2800" b="1" dirty="0"/>
            <a:t> </a:t>
          </a:r>
          <a:r>
            <a:rPr lang="ru-RU" sz="2800" b="1" dirty="0" err="1"/>
            <a:t>свідків</a:t>
          </a:r>
          <a:r>
            <a:rPr lang="ru-RU" sz="2800" b="1" dirty="0"/>
            <a:t>»</a:t>
          </a:r>
        </a:p>
        <a:p>
          <a:pPr rtl="0"/>
          <a:r>
            <a:rPr lang="ru-RU" sz="2800" b="1" dirty="0" err="1"/>
            <a:t>Закінчити</a:t>
          </a:r>
          <a:r>
            <a:rPr lang="ru-RU" sz="2800" b="1" dirty="0"/>
            <a:t> </a:t>
          </a:r>
          <a:r>
            <a:rPr lang="ru-RU" sz="2800" b="1" dirty="0" err="1"/>
            <a:t>речення</a:t>
          </a:r>
          <a:r>
            <a:rPr lang="ru-RU" sz="2100" b="1" dirty="0"/>
            <a:t>:</a:t>
          </a:r>
          <a:endParaRPr lang="ru-RU" sz="2100" dirty="0"/>
        </a:p>
      </dgm:t>
    </dgm:pt>
    <dgm:pt modelId="{35D0F456-60BE-4AF5-BA4E-E183D9FB6BB4}" type="parTrans" cxnId="{AC36D38D-6F6C-4215-9469-6F57A0FA6164}">
      <dgm:prSet/>
      <dgm:spPr/>
      <dgm:t>
        <a:bodyPr/>
        <a:lstStyle/>
        <a:p>
          <a:endParaRPr lang="ru-RU"/>
        </a:p>
      </dgm:t>
    </dgm:pt>
    <dgm:pt modelId="{261159AE-7C9D-4B48-96A9-BF0B818F2426}" type="sibTrans" cxnId="{AC36D38D-6F6C-4215-9469-6F57A0FA6164}">
      <dgm:prSet/>
      <dgm:spPr/>
      <dgm:t>
        <a:bodyPr/>
        <a:lstStyle/>
        <a:p>
          <a:endParaRPr lang="ru-RU"/>
        </a:p>
      </dgm:t>
    </dgm:pt>
    <dgm:pt modelId="{348253D3-9B97-4411-A920-59EB530A1DAB}" type="pres">
      <dgm:prSet presAssocID="{8E2BA551-88F4-4CAF-8EE1-3B29C79F82B6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56952F1-C8A6-41E0-BEFC-ED13E1581268}" type="pres">
      <dgm:prSet presAssocID="{F5AC0F37-3A72-4853-8194-4C004DED38E9}" presName="horFlow" presStyleCnt="0"/>
      <dgm:spPr/>
    </dgm:pt>
    <dgm:pt modelId="{BEA35CAF-3A5E-45CD-80B1-0CAA43E49234}" type="pres">
      <dgm:prSet presAssocID="{F5AC0F37-3A72-4853-8194-4C004DED38E9}" presName="bigChev" presStyleLbl="node1" presStyleIdx="0" presStyleCnt="1" custScaleX="283657" custLinFactNeighborX="-7994" custLinFactNeighborY="-5873"/>
      <dgm:spPr/>
      <dgm:t>
        <a:bodyPr/>
        <a:lstStyle/>
        <a:p>
          <a:endParaRPr lang="ru-RU"/>
        </a:p>
      </dgm:t>
    </dgm:pt>
  </dgm:ptLst>
  <dgm:cxnLst>
    <dgm:cxn modelId="{CB7BEBF2-38F4-42DC-88AB-E1A206E844BC}" type="presOf" srcId="{F5AC0F37-3A72-4853-8194-4C004DED38E9}" destId="{BEA35CAF-3A5E-45CD-80B1-0CAA43E49234}" srcOrd="0" destOrd="0" presId="urn:microsoft.com/office/officeart/2005/8/layout/lProcess3"/>
    <dgm:cxn modelId="{A8523A20-9634-40A6-B8FA-FCCA04786238}" type="presOf" srcId="{8E2BA551-88F4-4CAF-8EE1-3B29C79F82B6}" destId="{348253D3-9B97-4411-A920-59EB530A1DAB}" srcOrd="0" destOrd="0" presId="urn:microsoft.com/office/officeart/2005/8/layout/lProcess3"/>
    <dgm:cxn modelId="{AC36D38D-6F6C-4215-9469-6F57A0FA6164}" srcId="{8E2BA551-88F4-4CAF-8EE1-3B29C79F82B6}" destId="{F5AC0F37-3A72-4853-8194-4C004DED38E9}" srcOrd="0" destOrd="0" parTransId="{35D0F456-60BE-4AF5-BA4E-E183D9FB6BB4}" sibTransId="{261159AE-7C9D-4B48-96A9-BF0B818F2426}"/>
    <dgm:cxn modelId="{2B412C16-96D6-4879-96B9-5F8294C22E78}" type="presParOf" srcId="{348253D3-9B97-4411-A920-59EB530A1DAB}" destId="{F56952F1-C8A6-41E0-BEFC-ED13E1581268}" srcOrd="0" destOrd="0" presId="urn:microsoft.com/office/officeart/2005/8/layout/lProcess3"/>
    <dgm:cxn modelId="{C413E6FD-2747-4389-BB70-E4669668E82A}" type="presParOf" srcId="{F56952F1-C8A6-41E0-BEFC-ED13E1581268}" destId="{BEA35CAF-3A5E-45CD-80B1-0CAA43E49234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A35CAF-3A5E-45CD-80B1-0CAA43E49234}">
      <dsp:nvSpPr>
        <dsp:cNvPr id="0" name=""/>
        <dsp:cNvSpPr/>
      </dsp:nvSpPr>
      <dsp:spPr>
        <a:xfrm>
          <a:off x="0" y="0"/>
          <a:ext cx="6399251" cy="902392"/>
        </a:xfrm>
        <a:prstGeom prst="chevron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err="1"/>
            <a:t>Вправа</a:t>
          </a:r>
          <a:r>
            <a:rPr lang="ru-RU" sz="2800" b="1" kern="1200" dirty="0"/>
            <a:t> «</a:t>
          </a:r>
          <a:r>
            <a:rPr lang="ru-RU" sz="2800" b="1" kern="1200" dirty="0" err="1"/>
            <a:t>Опитування</a:t>
          </a:r>
          <a:r>
            <a:rPr lang="ru-RU" sz="2800" b="1" kern="1200" dirty="0"/>
            <a:t> </a:t>
          </a:r>
          <a:r>
            <a:rPr lang="ru-RU" sz="2800" b="1" kern="1200" dirty="0" err="1"/>
            <a:t>свідків</a:t>
          </a:r>
          <a:r>
            <a:rPr lang="ru-RU" sz="2800" b="1" kern="1200" dirty="0"/>
            <a:t>»</a:t>
          </a:r>
        </a:p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err="1"/>
            <a:t>Закінчити</a:t>
          </a:r>
          <a:r>
            <a:rPr lang="ru-RU" sz="2800" b="1" kern="1200" dirty="0"/>
            <a:t> </a:t>
          </a:r>
          <a:r>
            <a:rPr lang="ru-RU" sz="2800" b="1" kern="1200" dirty="0" err="1"/>
            <a:t>речення</a:t>
          </a:r>
          <a:r>
            <a:rPr lang="ru-RU" sz="2100" b="1" kern="1200" dirty="0"/>
            <a:t>:</a:t>
          </a:r>
          <a:endParaRPr lang="ru-RU" sz="2100" kern="1200" dirty="0"/>
        </a:p>
      </dsp:txBody>
      <dsp:txXfrm>
        <a:off x="451196" y="0"/>
        <a:ext cx="5496859" cy="9023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NULL"/><Relationship Id="rId5" Type="http://schemas.openxmlformats.org/officeDocument/2006/relationships/image" Target="../media/image26.wmf"/><Relationship Id="rId4" Type="http://schemas.openxmlformats.org/officeDocument/2006/relationships/image" Target="../media/image2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D86E45-2C50-4D44-A70C-3DEDD93D25BF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F1510E-9C6D-4290-866C-D9B1D96BBE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096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F1510E-9C6D-4290-866C-D9B1D96BBEE3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537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C05726B5-13D3-4F10-B290-F20E5AA04AEB}" type="slidenum">
              <a:rPr lang="ru-RU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7</a:t>
            </a:fld>
            <a:endParaRPr lang="ru-RU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81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4F81BD"/>
          </a:solidFill>
          <a:ln w="25402">
            <a:solidFill>
              <a:srgbClr val="385D8A"/>
            </a:solidFill>
            <a:miter lim="800000"/>
            <a:headEnd/>
            <a:tailEnd/>
          </a:ln>
        </p:spPr>
      </p:sp>
      <p:sp>
        <p:nvSpPr>
          <p:cNvPr id="26627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 hangingPunct="1"/>
            <a:endParaRPr>
              <a:latin typeface="Calibri" pitchFamily="34" charset="0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4F81BD"/>
          </a:solidFill>
          <a:ln w="25402">
            <a:solidFill>
              <a:srgbClr val="385D8A"/>
            </a:solidFill>
            <a:miter lim="800000"/>
            <a:headEnd/>
            <a:tailEnd/>
          </a:ln>
        </p:spPr>
      </p:sp>
      <p:sp>
        <p:nvSpPr>
          <p:cNvPr id="31747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 hangingPunct="1"/>
            <a:endParaRPr>
              <a:latin typeface="Calibri" pitchFamily="34" charset="0"/>
              <a:cs typeface="Tahoma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 7"/>
          <p:cNvSpPr/>
          <p:nvPr/>
        </p:nvSpPr>
        <p:spPr bwMode="ltGray">
          <a:xfrm>
            <a:off x="8686800" y="5638800"/>
            <a:ext cx="457200" cy="121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uk-UA" noProof="0" dirty="0"/>
          </a:p>
        </p:txBody>
      </p:sp>
      <p:sp>
        <p:nvSpPr>
          <p:cNvPr id="9" name="Прямокутник 8"/>
          <p:cNvSpPr/>
          <p:nvPr/>
        </p:nvSpPr>
        <p:spPr bwMode="gray">
          <a:xfrm>
            <a:off x="8458200" y="5638800"/>
            <a:ext cx="228600" cy="1219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uk-UA" noProof="0" dirty="0"/>
          </a:p>
        </p:txBody>
      </p:sp>
      <p:sp>
        <p:nvSpPr>
          <p:cNvPr id="10" name="Прямокутник 9"/>
          <p:cNvSpPr/>
          <p:nvPr/>
        </p:nvSpPr>
        <p:spPr bwMode="ltGray">
          <a:xfrm>
            <a:off x="914401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uk-UA" noProof="0" dirty="0"/>
          </a:p>
        </p:txBody>
      </p:sp>
      <p:sp>
        <p:nvSpPr>
          <p:cNvPr id="11" name="Прямокутник 10"/>
          <p:cNvSpPr/>
          <p:nvPr/>
        </p:nvSpPr>
        <p:spPr bwMode="gray">
          <a:xfrm>
            <a:off x="1" y="0"/>
            <a:ext cx="9144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uk-UA" noProof="0" dirty="0"/>
          </a:p>
        </p:txBody>
      </p:sp>
      <p:sp>
        <p:nvSpPr>
          <p:cNvPr id="12" name="Прямокутник 11"/>
          <p:cNvSpPr/>
          <p:nvPr/>
        </p:nvSpPr>
        <p:spPr bwMode="ltGray">
          <a:xfrm>
            <a:off x="0" y="5638800"/>
            <a:ext cx="9144000" cy="1219200"/>
          </a:xfrm>
          <a:prstGeom prst="rect">
            <a:avLst/>
          </a:prstGeom>
          <a:solidFill>
            <a:schemeClr val="accent1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uk-UA" noProof="0" dirty="0"/>
          </a:p>
        </p:txBody>
      </p:sp>
      <p:cxnSp>
        <p:nvCxnSpPr>
          <p:cNvPr id="13" name="Пряма сполучна лінія 12"/>
          <p:cNvCxnSpPr/>
          <p:nvPr/>
        </p:nvCxnSpPr>
        <p:spPr bwMode="white">
          <a:xfrm>
            <a:off x="8682231" y="5638800"/>
            <a:ext cx="0" cy="1219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кутник 13"/>
          <p:cNvSpPr/>
          <p:nvPr/>
        </p:nvSpPr>
        <p:spPr bwMode="black">
          <a:xfrm>
            <a:off x="0" y="5643132"/>
            <a:ext cx="912352" cy="1214868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uk-UA" noProof="0" dirty="0"/>
          </a:p>
        </p:txBody>
      </p:sp>
      <p:cxnSp>
        <p:nvCxnSpPr>
          <p:cNvPr id="15" name="Пряма сполучна лінія 14"/>
          <p:cNvCxnSpPr/>
          <p:nvPr/>
        </p:nvCxnSpPr>
        <p:spPr bwMode="white">
          <a:xfrm>
            <a:off x="914401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 сполучна лінія 15"/>
          <p:cNvCxnSpPr/>
          <p:nvPr/>
        </p:nvCxnSpPr>
        <p:spPr bwMode="white">
          <a:xfrm>
            <a:off x="0" y="5631204"/>
            <a:ext cx="137160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Число &quot;пі&quot;"/>
          <p:cNvSpPr>
            <a:spLocks/>
          </p:cNvSpPr>
          <p:nvPr/>
        </p:nvSpPr>
        <p:spPr bwMode="white">
          <a:xfrm>
            <a:off x="207401" y="6032500"/>
            <a:ext cx="445008" cy="519176"/>
          </a:xfrm>
          <a:custGeom>
            <a:avLst/>
            <a:gdLst>
              <a:gd name="T0" fmla="*/ 411 w 426"/>
              <a:gd name="T1" fmla="*/ 0 h 372"/>
              <a:gd name="T2" fmla="*/ 90 w 426"/>
              <a:gd name="T3" fmla="*/ 0 h 372"/>
              <a:gd name="T4" fmla="*/ 3 w 426"/>
              <a:gd name="T5" fmla="*/ 64 h 372"/>
              <a:gd name="T6" fmla="*/ 12 w 426"/>
              <a:gd name="T7" fmla="*/ 83 h 372"/>
              <a:gd name="T8" fmla="*/ 17 w 426"/>
              <a:gd name="T9" fmla="*/ 83 h 372"/>
              <a:gd name="T10" fmla="*/ 31 w 426"/>
              <a:gd name="T11" fmla="*/ 73 h 372"/>
              <a:gd name="T12" fmla="*/ 90 w 426"/>
              <a:gd name="T13" fmla="*/ 30 h 372"/>
              <a:gd name="T14" fmla="*/ 131 w 426"/>
              <a:gd name="T15" fmla="*/ 30 h 372"/>
              <a:gd name="T16" fmla="*/ 61 w 426"/>
              <a:gd name="T17" fmla="*/ 334 h 372"/>
              <a:gd name="T18" fmla="*/ 61 w 426"/>
              <a:gd name="T19" fmla="*/ 355 h 372"/>
              <a:gd name="T20" fmla="*/ 72 w 426"/>
              <a:gd name="T21" fmla="*/ 359 h 372"/>
              <a:gd name="T22" fmla="*/ 83 w 426"/>
              <a:gd name="T23" fmla="*/ 355 h 372"/>
              <a:gd name="T24" fmla="*/ 161 w 426"/>
              <a:gd name="T25" fmla="*/ 30 h 372"/>
              <a:gd name="T26" fmla="*/ 272 w 426"/>
              <a:gd name="T27" fmla="*/ 30 h 372"/>
              <a:gd name="T28" fmla="*/ 253 w 426"/>
              <a:gd name="T29" fmla="*/ 270 h 372"/>
              <a:gd name="T30" fmla="*/ 277 w 426"/>
              <a:gd name="T31" fmla="*/ 355 h 372"/>
              <a:gd name="T32" fmla="*/ 322 w 426"/>
              <a:gd name="T33" fmla="*/ 372 h 372"/>
              <a:gd name="T34" fmla="*/ 335 w 426"/>
              <a:gd name="T35" fmla="*/ 371 h 372"/>
              <a:gd name="T36" fmla="*/ 417 w 426"/>
              <a:gd name="T37" fmla="*/ 280 h 372"/>
              <a:gd name="T38" fmla="*/ 406 w 426"/>
              <a:gd name="T39" fmla="*/ 262 h 372"/>
              <a:gd name="T40" fmla="*/ 388 w 426"/>
              <a:gd name="T41" fmla="*/ 273 h 372"/>
              <a:gd name="T42" fmla="*/ 331 w 426"/>
              <a:gd name="T43" fmla="*/ 341 h 372"/>
              <a:gd name="T44" fmla="*/ 298 w 426"/>
              <a:gd name="T45" fmla="*/ 333 h 372"/>
              <a:gd name="T46" fmla="*/ 283 w 426"/>
              <a:gd name="T47" fmla="*/ 272 h 372"/>
              <a:gd name="T48" fmla="*/ 302 w 426"/>
              <a:gd name="T49" fmla="*/ 30 h 372"/>
              <a:gd name="T50" fmla="*/ 411 w 426"/>
              <a:gd name="T51" fmla="*/ 30 h 372"/>
              <a:gd name="T52" fmla="*/ 426 w 426"/>
              <a:gd name="T53" fmla="*/ 15 h 372"/>
              <a:gd name="T54" fmla="*/ 411 w 426"/>
              <a:gd name="T55" fmla="*/ 0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6" h="372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121899" tIns="60949" rIns="121899" bIns="60949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uk-UA" noProof="0" dirty="0"/>
          </a:p>
        </p:txBody>
      </p:sp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1821977" y="1600201"/>
            <a:ext cx="6248400" cy="2680127"/>
          </a:xfrm>
        </p:spPr>
        <p:txBody>
          <a:bodyPr rtlCol="0">
            <a:noAutofit/>
          </a:bodyPr>
          <a:lstStyle>
            <a:lvl1pPr>
              <a:defRPr sz="5400"/>
            </a:lvl1pPr>
          </a:lstStyle>
          <a:p>
            <a:pPr rtl="0"/>
            <a:r>
              <a:rPr lang="ru-RU" noProof="0"/>
              <a:t>Образец заголовка</a:t>
            </a:r>
            <a:endParaRPr lang="uk-UA" noProof="0" dirty="0"/>
          </a:p>
        </p:txBody>
      </p:sp>
      <p:sp>
        <p:nvSpPr>
          <p:cNvPr id="3" name="Підзаголовок 2"/>
          <p:cNvSpPr>
            <a:spLocks noGrp="1"/>
          </p:cNvSpPr>
          <p:nvPr>
            <p:ph type="subTitle" idx="1"/>
          </p:nvPr>
        </p:nvSpPr>
        <p:spPr>
          <a:xfrm>
            <a:off x="1821976" y="4344916"/>
            <a:ext cx="5638800" cy="1116085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noProof="0"/>
              <a:t>Образец подзаголовка</a:t>
            </a:r>
            <a:endParaRPr lang="uk-UA" noProof="0" dirty="0"/>
          </a:p>
        </p:txBody>
      </p:sp>
      <p:sp>
        <p:nvSpPr>
          <p:cNvPr id="4" name="Місце для дати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724E0E6-14AD-442B-AD3C-06B62261092A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Місце для нижнього колонтитула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 5"/>
          <p:cNvSpPr>
            <a:spLocks noGrp="1"/>
          </p:cNvSpPr>
          <p:nvPr>
            <p:ph type="sldNum" sz="quarter" idx="12"/>
          </p:nvPr>
        </p:nvSpPr>
        <p:spPr>
          <a:xfrm>
            <a:off x="8001893" y="6356352"/>
            <a:ext cx="457200" cy="365125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1123060-542A-45B0-84F4-737AAB7E33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95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uk-UA" noProof="0" dirty="0"/>
          </a:p>
        </p:txBody>
      </p:sp>
      <p:sp>
        <p:nvSpPr>
          <p:cNvPr id="3" name="Місце для вертикального тексту 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uk-UA" noProof="0" dirty="0"/>
          </a:p>
        </p:txBody>
      </p:sp>
      <p:sp>
        <p:nvSpPr>
          <p:cNvPr id="4" name="Місце для дати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724E0E6-14AD-442B-AD3C-06B62261092A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Місце для нижнього колонтитула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D1123060-542A-45B0-84F4-737AAB7E33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88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 6"/>
          <p:cNvSpPr/>
          <p:nvPr/>
        </p:nvSpPr>
        <p:spPr bwMode="black">
          <a:xfrm>
            <a:off x="8915400" y="0"/>
            <a:ext cx="228600" cy="6858000"/>
          </a:xfrm>
          <a:prstGeom prst="rect">
            <a:avLst/>
          </a:pr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uk-UA" noProof="0" dirty="0"/>
          </a:p>
        </p:txBody>
      </p:sp>
      <p:sp>
        <p:nvSpPr>
          <p:cNvPr id="8" name="Прямокутник 7"/>
          <p:cNvSpPr/>
          <p:nvPr/>
        </p:nvSpPr>
        <p:spPr bwMode="ltGray">
          <a:xfrm>
            <a:off x="462978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uk-UA" noProof="0" dirty="0"/>
          </a:p>
        </p:txBody>
      </p:sp>
      <p:sp>
        <p:nvSpPr>
          <p:cNvPr id="9" name="Прямокутник 8"/>
          <p:cNvSpPr/>
          <p:nvPr/>
        </p:nvSpPr>
        <p:spPr bwMode="gray">
          <a:xfrm>
            <a:off x="0" y="0"/>
            <a:ext cx="457200" cy="6858000"/>
          </a:xfrm>
          <a:prstGeom prst="rect">
            <a:avLst/>
          </a:prstGeom>
          <a:solidFill>
            <a:schemeClr val="accent1">
              <a:lumMod val="75000"/>
              <a:alpha val="8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uk-UA" noProof="0" dirty="0"/>
          </a:p>
        </p:txBody>
      </p:sp>
      <p:sp>
        <p:nvSpPr>
          <p:cNvPr id="10" name="Прямокутник 9"/>
          <p:cNvSpPr/>
          <p:nvPr/>
        </p:nvSpPr>
        <p:spPr bwMode="black">
          <a:xfrm>
            <a:off x="462978" y="736219"/>
            <a:ext cx="457200" cy="609600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noProof="0" dirty="0"/>
          </a:p>
        </p:txBody>
      </p:sp>
      <p:cxnSp>
        <p:nvCxnSpPr>
          <p:cNvPr id="11" name="Пряма сполучна лінія 10"/>
          <p:cNvCxnSpPr/>
          <p:nvPr/>
        </p:nvCxnSpPr>
        <p:spPr bwMode="white">
          <a:xfrm>
            <a:off x="462978" y="736219"/>
            <a:ext cx="4572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 сполучна лінія 11"/>
          <p:cNvCxnSpPr/>
          <p:nvPr/>
        </p:nvCxnSpPr>
        <p:spPr bwMode="white">
          <a:xfrm>
            <a:off x="462978" y="1345819"/>
            <a:ext cx="4572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Число &quot;пі&quot;"/>
          <p:cNvSpPr>
            <a:spLocks/>
          </p:cNvSpPr>
          <p:nvPr/>
        </p:nvSpPr>
        <p:spPr bwMode="white">
          <a:xfrm rot="5400000">
            <a:off x="525249" y="934836"/>
            <a:ext cx="336023" cy="220630"/>
          </a:xfrm>
          <a:custGeom>
            <a:avLst/>
            <a:gdLst>
              <a:gd name="T0" fmla="*/ 411 w 426"/>
              <a:gd name="T1" fmla="*/ 0 h 372"/>
              <a:gd name="T2" fmla="*/ 90 w 426"/>
              <a:gd name="T3" fmla="*/ 0 h 372"/>
              <a:gd name="T4" fmla="*/ 3 w 426"/>
              <a:gd name="T5" fmla="*/ 64 h 372"/>
              <a:gd name="T6" fmla="*/ 12 w 426"/>
              <a:gd name="T7" fmla="*/ 83 h 372"/>
              <a:gd name="T8" fmla="*/ 17 w 426"/>
              <a:gd name="T9" fmla="*/ 83 h 372"/>
              <a:gd name="T10" fmla="*/ 31 w 426"/>
              <a:gd name="T11" fmla="*/ 73 h 372"/>
              <a:gd name="T12" fmla="*/ 90 w 426"/>
              <a:gd name="T13" fmla="*/ 30 h 372"/>
              <a:gd name="T14" fmla="*/ 131 w 426"/>
              <a:gd name="T15" fmla="*/ 30 h 372"/>
              <a:gd name="T16" fmla="*/ 61 w 426"/>
              <a:gd name="T17" fmla="*/ 334 h 372"/>
              <a:gd name="T18" fmla="*/ 61 w 426"/>
              <a:gd name="T19" fmla="*/ 355 h 372"/>
              <a:gd name="T20" fmla="*/ 72 w 426"/>
              <a:gd name="T21" fmla="*/ 359 h 372"/>
              <a:gd name="T22" fmla="*/ 83 w 426"/>
              <a:gd name="T23" fmla="*/ 355 h 372"/>
              <a:gd name="T24" fmla="*/ 161 w 426"/>
              <a:gd name="T25" fmla="*/ 30 h 372"/>
              <a:gd name="T26" fmla="*/ 272 w 426"/>
              <a:gd name="T27" fmla="*/ 30 h 372"/>
              <a:gd name="T28" fmla="*/ 253 w 426"/>
              <a:gd name="T29" fmla="*/ 270 h 372"/>
              <a:gd name="T30" fmla="*/ 277 w 426"/>
              <a:gd name="T31" fmla="*/ 355 h 372"/>
              <a:gd name="T32" fmla="*/ 322 w 426"/>
              <a:gd name="T33" fmla="*/ 372 h 372"/>
              <a:gd name="T34" fmla="*/ 335 w 426"/>
              <a:gd name="T35" fmla="*/ 371 h 372"/>
              <a:gd name="T36" fmla="*/ 417 w 426"/>
              <a:gd name="T37" fmla="*/ 280 h 372"/>
              <a:gd name="T38" fmla="*/ 406 w 426"/>
              <a:gd name="T39" fmla="*/ 262 h 372"/>
              <a:gd name="T40" fmla="*/ 388 w 426"/>
              <a:gd name="T41" fmla="*/ 273 h 372"/>
              <a:gd name="T42" fmla="*/ 331 w 426"/>
              <a:gd name="T43" fmla="*/ 341 h 372"/>
              <a:gd name="T44" fmla="*/ 298 w 426"/>
              <a:gd name="T45" fmla="*/ 333 h 372"/>
              <a:gd name="T46" fmla="*/ 283 w 426"/>
              <a:gd name="T47" fmla="*/ 272 h 372"/>
              <a:gd name="T48" fmla="*/ 302 w 426"/>
              <a:gd name="T49" fmla="*/ 30 h 372"/>
              <a:gd name="T50" fmla="*/ 411 w 426"/>
              <a:gd name="T51" fmla="*/ 30 h 372"/>
              <a:gd name="T52" fmla="*/ 426 w 426"/>
              <a:gd name="T53" fmla="*/ 15 h 372"/>
              <a:gd name="T54" fmla="*/ 411 w 426"/>
              <a:gd name="T55" fmla="*/ 0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6" h="372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uk-UA" noProof="0" dirty="0"/>
          </a:p>
        </p:txBody>
      </p:sp>
      <p:cxnSp>
        <p:nvCxnSpPr>
          <p:cNvPr id="14" name="Пряма сполучна лінія 13"/>
          <p:cNvCxnSpPr/>
          <p:nvPr/>
        </p:nvCxnSpPr>
        <p:spPr bwMode="white">
          <a:xfrm>
            <a:off x="462978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Вертикальний заголовок 1"/>
          <p:cNvSpPr>
            <a:spLocks noGrp="1"/>
          </p:cNvSpPr>
          <p:nvPr>
            <p:ph type="title" orient="vert"/>
          </p:nvPr>
        </p:nvSpPr>
        <p:spPr>
          <a:xfrm>
            <a:off x="7201584" y="685800"/>
            <a:ext cx="1340994" cy="5486400"/>
          </a:xfrm>
        </p:spPr>
        <p:txBody>
          <a:bodyPr vert="eaVert" rtlCol="0"/>
          <a:lstStyle/>
          <a:p>
            <a:pPr rtl="0"/>
            <a:r>
              <a:rPr lang="ru-RU" noProof="0"/>
              <a:t>Образец заголовка</a:t>
            </a:r>
            <a:endParaRPr lang="uk-UA" noProof="0" dirty="0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1199272" y="685800"/>
            <a:ext cx="5887983" cy="5486400"/>
          </a:xfrm>
        </p:spPr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uk-UA" noProof="0" dirty="0"/>
          </a:p>
        </p:txBody>
      </p:sp>
      <p:sp>
        <p:nvSpPr>
          <p:cNvPr id="4" name="Місце для дати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724E0E6-14AD-442B-AD3C-06B62261092A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Місце для нижнього колонтитула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D1123060-542A-45B0-84F4-737AAB7E33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81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великий об'єкт і два маленьких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4" y="103188"/>
            <a:ext cx="8243887" cy="1314450"/>
          </a:xfrm>
        </p:spPr>
        <p:txBody>
          <a:bodyPr/>
          <a:lstStyle/>
          <a:p>
            <a:r>
              <a:rPr lang="uk-UA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456113"/>
          </a:xfrm>
        </p:spPr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ru-RU"/>
          </a:p>
        </p:txBody>
      </p:sp>
      <p:sp>
        <p:nvSpPr>
          <p:cNvPr id="4" name="Місце для вмісту 3"/>
          <p:cNvSpPr>
            <a:spLocks noGrp="1"/>
          </p:cNvSpPr>
          <p:nvPr>
            <p:ph sz="quarter" idx="2"/>
          </p:nvPr>
        </p:nvSpPr>
        <p:spPr>
          <a:xfrm>
            <a:off x="4648200" y="1600201"/>
            <a:ext cx="4038600" cy="2151063"/>
          </a:xfrm>
        </p:spPr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ru-RU"/>
          </a:p>
        </p:txBody>
      </p:sp>
      <p:sp>
        <p:nvSpPr>
          <p:cNvPr id="5" name="Місце для вмісту 4"/>
          <p:cNvSpPr>
            <a:spLocks noGrp="1"/>
          </p:cNvSpPr>
          <p:nvPr>
            <p:ph sz="quarter" idx="3"/>
          </p:nvPr>
        </p:nvSpPr>
        <p:spPr>
          <a:xfrm>
            <a:off x="4648200" y="3903663"/>
            <a:ext cx="4038600" cy="2152650"/>
          </a:xfrm>
        </p:spPr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ru-RU"/>
          </a:p>
        </p:txBody>
      </p:sp>
      <p:sp>
        <p:nvSpPr>
          <p:cNvPr id="6" name="Місце для дати 5"/>
          <p:cNvSpPr>
            <a:spLocks noGrp="1"/>
          </p:cNvSpPr>
          <p:nvPr>
            <p:ph type="dt" sz="half" idx="10"/>
          </p:nvPr>
        </p:nvSpPr>
        <p:spPr>
          <a:xfrm>
            <a:off x="456481" y="6243056"/>
            <a:ext cx="2134080" cy="45796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ижнього колонтитула 6"/>
          <p:cNvSpPr>
            <a:spLocks noGrp="1"/>
          </p:cNvSpPr>
          <p:nvPr>
            <p:ph type="ftr" sz="quarter" idx="11"/>
          </p:nvPr>
        </p:nvSpPr>
        <p:spPr>
          <a:xfrm>
            <a:off x="3124800" y="6248817"/>
            <a:ext cx="2894400" cy="45652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Місце для номера слайда 7"/>
          <p:cNvSpPr>
            <a:spLocks noGrp="1"/>
          </p:cNvSpPr>
          <p:nvPr>
            <p:ph type="sldNum" sz="quarter" idx="12"/>
          </p:nvPr>
        </p:nvSpPr>
        <p:spPr>
          <a:xfrm>
            <a:off x="6553441" y="6243056"/>
            <a:ext cx="2134080" cy="45796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62576-75DD-4FCB-A874-941A00586E73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8360475"/>
      </p:ext>
    </p:extLst>
  </p:cSld>
  <p:clrMapOvr>
    <a:masterClrMapping/>
  </p:clrMapOvr>
  <p:transition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і 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4" y="103188"/>
            <a:ext cx="8243887" cy="1314450"/>
          </a:xfrm>
        </p:spPr>
        <p:txBody>
          <a:bodyPr/>
          <a:lstStyle/>
          <a:p>
            <a:r>
              <a:rPr lang="uk-UA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456113"/>
          </a:xfrm>
        </p:spPr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ru-RU"/>
          </a:p>
        </p:txBody>
      </p:sp>
      <p:sp>
        <p:nvSpPr>
          <p:cNvPr id="4" name="Місце для вмісту 3"/>
          <p:cNvSpPr>
            <a:spLocks noGrp="1"/>
          </p:cNvSpPr>
          <p:nvPr>
            <p:ph sz="quarter" idx="2"/>
          </p:nvPr>
        </p:nvSpPr>
        <p:spPr>
          <a:xfrm>
            <a:off x="4648200" y="1600201"/>
            <a:ext cx="4038600" cy="2151063"/>
          </a:xfrm>
        </p:spPr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ru-RU"/>
          </a:p>
        </p:txBody>
      </p:sp>
      <p:sp>
        <p:nvSpPr>
          <p:cNvPr id="5" name="Місце для вмісту 4"/>
          <p:cNvSpPr>
            <a:spLocks noGrp="1"/>
          </p:cNvSpPr>
          <p:nvPr>
            <p:ph sz="quarter" idx="3"/>
          </p:nvPr>
        </p:nvSpPr>
        <p:spPr>
          <a:xfrm>
            <a:off x="4648200" y="3903663"/>
            <a:ext cx="4038600" cy="2152650"/>
          </a:xfrm>
        </p:spPr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ru-RU"/>
          </a:p>
        </p:txBody>
      </p:sp>
      <p:sp>
        <p:nvSpPr>
          <p:cNvPr id="6" name="Місце для дати 5"/>
          <p:cNvSpPr>
            <a:spLocks noGrp="1"/>
          </p:cNvSpPr>
          <p:nvPr>
            <p:ph type="dt" sz="half" idx="10"/>
          </p:nvPr>
        </p:nvSpPr>
        <p:spPr>
          <a:xfrm>
            <a:off x="456481" y="6243056"/>
            <a:ext cx="2134080" cy="45796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ижнього колонтитула 6"/>
          <p:cNvSpPr>
            <a:spLocks noGrp="1"/>
          </p:cNvSpPr>
          <p:nvPr>
            <p:ph type="ftr" sz="quarter" idx="11"/>
          </p:nvPr>
        </p:nvSpPr>
        <p:spPr>
          <a:xfrm>
            <a:off x="3124800" y="6248817"/>
            <a:ext cx="2894400" cy="45652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Місце для номера слайда 7"/>
          <p:cNvSpPr>
            <a:spLocks noGrp="1"/>
          </p:cNvSpPr>
          <p:nvPr>
            <p:ph type="sldNum" sz="quarter" idx="12"/>
          </p:nvPr>
        </p:nvSpPr>
        <p:spPr>
          <a:xfrm>
            <a:off x="6553441" y="6243056"/>
            <a:ext cx="2134080" cy="45796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C75F9-4A80-4DF7-B9AE-6F25E605BC0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91715296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uk-UA" noProof="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uk-UA" noProof="0" dirty="0"/>
          </a:p>
        </p:txBody>
      </p:sp>
      <p:sp>
        <p:nvSpPr>
          <p:cNvPr id="4" name="Місце для дати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724E0E6-14AD-442B-AD3C-06B62261092A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Місце для нижнього колонтитула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D1123060-542A-45B0-84F4-737AAB7E33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53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кутник 18"/>
          <p:cNvSpPr/>
          <p:nvPr/>
        </p:nvSpPr>
        <p:spPr bwMode="black">
          <a:xfrm>
            <a:off x="8686800" y="5638800"/>
            <a:ext cx="457200" cy="121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uk-UA" noProof="0" dirty="0"/>
          </a:p>
        </p:txBody>
      </p:sp>
      <p:sp>
        <p:nvSpPr>
          <p:cNvPr id="20" name="Прямокутник 19"/>
          <p:cNvSpPr/>
          <p:nvPr/>
        </p:nvSpPr>
        <p:spPr bwMode="gray">
          <a:xfrm>
            <a:off x="8458200" y="5638800"/>
            <a:ext cx="228600" cy="1219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uk-UA" noProof="0" dirty="0"/>
          </a:p>
        </p:txBody>
      </p:sp>
      <p:sp>
        <p:nvSpPr>
          <p:cNvPr id="24" name="Прямокутник 23"/>
          <p:cNvSpPr/>
          <p:nvPr/>
        </p:nvSpPr>
        <p:spPr bwMode="gray">
          <a:xfrm>
            <a:off x="912352" y="5638800"/>
            <a:ext cx="457200" cy="121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uk-UA" noProof="0" dirty="0"/>
          </a:p>
        </p:txBody>
      </p:sp>
      <p:sp>
        <p:nvSpPr>
          <p:cNvPr id="21" name="Прямокутник 20"/>
          <p:cNvSpPr/>
          <p:nvPr/>
        </p:nvSpPr>
        <p:spPr bwMode="ltGray">
          <a:xfrm>
            <a:off x="0" y="5638800"/>
            <a:ext cx="9144000" cy="1219200"/>
          </a:xfrm>
          <a:prstGeom prst="rect">
            <a:avLst/>
          </a:prstGeom>
          <a:solidFill>
            <a:schemeClr val="accent1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uk-UA" noProof="0" dirty="0"/>
          </a:p>
        </p:txBody>
      </p:sp>
      <p:cxnSp>
        <p:nvCxnSpPr>
          <p:cNvPr id="22" name="Пряма сполучна лінія 21"/>
          <p:cNvCxnSpPr/>
          <p:nvPr/>
        </p:nvCxnSpPr>
        <p:spPr bwMode="white">
          <a:xfrm>
            <a:off x="8682231" y="5638800"/>
            <a:ext cx="0" cy="1219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кутник 15"/>
          <p:cNvSpPr/>
          <p:nvPr/>
        </p:nvSpPr>
        <p:spPr bwMode="black">
          <a:xfrm>
            <a:off x="0" y="5643132"/>
            <a:ext cx="912352" cy="1214868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uk-UA" noProof="0" dirty="0"/>
          </a:p>
        </p:txBody>
      </p:sp>
      <p:sp>
        <p:nvSpPr>
          <p:cNvPr id="18" name="Число &quot;пі&quot;"/>
          <p:cNvSpPr>
            <a:spLocks/>
          </p:cNvSpPr>
          <p:nvPr/>
        </p:nvSpPr>
        <p:spPr bwMode="white">
          <a:xfrm>
            <a:off x="207401" y="6032500"/>
            <a:ext cx="445008" cy="519176"/>
          </a:xfrm>
          <a:custGeom>
            <a:avLst/>
            <a:gdLst>
              <a:gd name="T0" fmla="*/ 411 w 426"/>
              <a:gd name="T1" fmla="*/ 0 h 372"/>
              <a:gd name="T2" fmla="*/ 90 w 426"/>
              <a:gd name="T3" fmla="*/ 0 h 372"/>
              <a:gd name="T4" fmla="*/ 3 w 426"/>
              <a:gd name="T5" fmla="*/ 64 h 372"/>
              <a:gd name="T6" fmla="*/ 12 w 426"/>
              <a:gd name="T7" fmla="*/ 83 h 372"/>
              <a:gd name="T8" fmla="*/ 17 w 426"/>
              <a:gd name="T9" fmla="*/ 83 h 372"/>
              <a:gd name="T10" fmla="*/ 31 w 426"/>
              <a:gd name="T11" fmla="*/ 73 h 372"/>
              <a:gd name="T12" fmla="*/ 90 w 426"/>
              <a:gd name="T13" fmla="*/ 30 h 372"/>
              <a:gd name="T14" fmla="*/ 131 w 426"/>
              <a:gd name="T15" fmla="*/ 30 h 372"/>
              <a:gd name="T16" fmla="*/ 61 w 426"/>
              <a:gd name="T17" fmla="*/ 334 h 372"/>
              <a:gd name="T18" fmla="*/ 61 w 426"/>
              <a:gd name="T19" fmla="*/ 355 h 372"/>
              <a:gd name="T20" fmla="*/ 72 w 426"/>
              <a:gd name="T21" fmla="*/ 359 h 372"/>
              <a:gd name="T22" fmla="*/ 83 w 426"/>
              <a:gd name="T23" fmla="*/ 355 h 372"/>
              <a:gd name="T24" fmla="*/ 161 w 426"/>
              <a:gd name="T25" fmla="*/ 30 h 372"/>
              <a:gd name="T26" fmla="*/ 272 w 426"/>
              <a:gd name="T27" fmla="*/ 30 h 372"/>
              <a:gd name="T28" fmla="*/ 253 w 426"/>
              <a:gd name="T29" fmla="*/ 270 h 372"/>
              <a:gd name="T30" fmla="*/ 277 w 426"/>
              <a:gd name="T31" fmla="*/ 355 h 372"/>
              <a:gd name="T32" fmla="*/ 322 w 426"/>
              <a:gd name="T33" fmla="*/ 372 h 372"/>
              <a:gd name="T34" fmla="*/ 335 w 426"/>
              <a:gd name="T35" fmla="*/ 371 h 372"/>
              <a:gd name="T36" fmla="*/ 417 w 426"/>
              <a:gd name="T37" fmla="*/ 280 h 372"/>
              <a:gd name="T38" fmla="*/ 406 w 426"/>
              <a:gd name="T39" fmla="*/ 262 h 372"/>
              <a:gd name="T40" fmla="*/ 388 w 426"/>
              <a:gd name="T41" fmla="*/ 273 h 372"/>
              <a:gd name="T42" fmla="*/ 331 w 426"/>
              <a:gd name="T43" fmla="*/ 341 h 372"/>
              <a:gd name="T44" fmla="*/ 298 w 426"/>
              <a:gd name="T45" fmla="*/ 333 h 372"/>
              <a:gd name="T46" fmla="*/ 283 w 426"/>
              <a:gd name="T47" fmla="*/ 272 h 372"/>
              <a:gd name="T48" fmla="*/ 302 w 426"/>
              <a:gd name="T49" fmla="*/ 30 h 372"/>
              <a:gd name="T50" fmla="*/ 411 w 426"/>
              <a:gd name="T51" fmla="*/ 30 h 372"/>
              <a:gd name="T52" fmla="*/ 426 w 426"/>
              <a:gd name="T53" fmla="*/ 15 h 372"/>
              <a:gd name="T54" fmla="*/ 411 w 426"/>
              <a:gd name="T55" fmla="*/ 0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6" h="372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121899" tIns="60949" rIns="121899" bIns="60949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uk-UA" noProof="0" dirty="0"/>
          </a:p>
        </p:txBody>
      </p:sp>
      <p:cxnSp>
        <p:nvCxnSpPr>
          <p:cNvPr id="23" name="Пряма сполучна лінія 22"/>
          <p:cNvCxnSpPr/>
          <p:nvPr/>
        </p:nvCxnSpPr>
        <p:spPr bwMode="white">
          <a:xfrm>
            <a:off x="912352" y="5638800"/>
            <a:ext cx="0" cy="1219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кутник 25"/>
          <p:cNvSpPr/>
          <p:nvPr/>
        </p:nvSpPr>
        <p:spPr bwMode="black">
          <a:xfrm>
            <a:off x="8686800" y="0"/>
            <a:ext cx="457200" cy="60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uk-UA" noProof="0" dirty="0"/>
          </a:p>
        </p:txBody>
      </p:sp>
      <p:sp>
        <p:nvSpPr>
          <p:cNvPr id="27" name="Прямокутник 26"/>
          <p:cNvSpPr/>
          <p:nvPr/>
        </p:nvSpPr>
        <p:spPr bwMode="gray">
          <a:xfrm>
            <a:off x="8458200" y="0"/>
            <a:ext cx="228600" cy="609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uk-UA" noProof="0" dirty="0"/>
          </a:p>
        </p:txBody>
      </p:sp>
      <p:sp>
        <p:nvSpPr>
          <p:cNvPr id="28" name="Прямокутник 27"/>
          <p:cNvSpPr/>
          <p:nvPr/>
        </p:nvSpPr>
        <p:spPr bwMode="gray">
          <a:xfrm>
            <a:off x="914401" y="0"/>
            <a:ext cx="457200" cy="60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uk-UA" noProof="0" dirty="0"/>
          </a:p>
        </p:txBody>
      </p:sp>
      <p:sp>
        <p:nvSpPr>
          <p:cNvPr id="29" name="Прямокутник 28"/>
          <p:cNvSpPr/>
          <p:nvPr/>
        </p:nvSpPr>
        <p:spPr>
          <a:xfrm>
            <a:off x="-1" y="0"/>
            <a:ext cx="914400" cy="609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uk-UA" noProof="0" dirty="0"/>
          </a:p>
        </p:txBody>
      </p:sp>
      <p:sp>
        <p:nvSpPr>
          <p:cNvPr id="30" name="Прямокутник 29"/>
          <p:cNvSpPr/>
          <p:nvPr/>
        </p:nvSpPr>
        <p:spPr bwMode="ltGray">
          <a:xfrm>
            <a:off x="0" y="0"/>
            <a:ext cx="9144000" cy="609600"/>
          </a:xfrm>
          <a:prstGeom prst="rect">
            <a:avLst/>
          </a:prstGeom>
          <a:solidFill>
            <a:schemeClr val="accent1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uk-UA" noProof="0" dirty="0"/>
          </a:p>
        </p:txBody>
      </p:sp>
      <p:cxnSp>
        <p:nvCxnSpPr>
          <p:cNvPr id="31" name="Пряма сполучна лінія 30"/>
          <p:cNvCxnSpPr/>
          <p:nvPr/>
        </p:nvCxnSpPr>
        <p:spPr bwMode="white">
          <a:xfrm>
            <a:off x="8682231" y="0"/>
            <a:ext cx="0" cy="6096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кутник 31"/>
          <p:cNvSpPr/>
          <p:nvPr/>
        </p:nvSpPr>
        <p:spPr bwMode="black">
          <a:xfrm>
            <a:off x="0" y="0"/>
            <a:ext cx="912352" cy="609600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uk-UA" noProof="0" dirty="0"/>
          </a:p>
        </p:txBody>
      </p:sp>
      <p:cxnSp>
        <p:nvCxnSpPr>
          <p:cNvPr id="33" name="Пряма сполучна лінія 32"/>
          <p:cNvCxnSpPr/>
          <p:nvPr/>
        </p:nvCxnSpPr>
        <p:spPr bwMode="white">
          <a:xfrm>
            <a:off x="914401" y="0"/>
            <a:ext cx="0" cy="6096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99272" y="1600201"/>
            <a:ext cx="6214072" cy="2654064"/>
          </a:xfrm>
        </p:spPr>
        <p:txBody>
          <a:bodyPr rtlCol="0" anchor="b">
            <a:normAutofit/>
          </a:bodyPr>
          <a:lstStyle>
            <a:lvl1pPr algn="l">
              <a:defRPr sz="5400" b="0" cap="none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uk-UA" noProof="0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199273" y="4259997"/>
            <a:ext cx="5449886" cy="1150203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Місце для дати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724E0E6-14AD-442B-AD3C-06B62261092A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Місце для нижнього колонтитула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 5"/>
          <p:cNvSpPr>
            <a:spLocks noGrp="1"/>
          </p:cNvSpPr>
          <p:nvPr>
            <p:ph type="sldNum" sz="quarter" idx="12"/>
          </p:nvPr>
        </p:nvSpPr>
        <p:spPr>
          <a:xfrm>
            <a:off x="8002012" y="6356352"/>
            <a:ext cx="457200" cy="365125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1123060-542A-45B0-84F4-737AAB7E33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46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елементи вміст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uk-UA" noProof="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1195388" y="1600200"/>
            <a:ext cx="3611880" cy="45720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uk-UA" noProof="0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922520" y="1600200"/>
            <a:ext cx="3611880" cy="45720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 baseline="0"/>
            </a:lvl6pPr>
            <a:lvl7pPr>
              <a:defRPr sz="1800" baseline="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uk-UA" noProof="0" dirty="0"/>
          </a:p>
        </p:txBody>
      </p:sp>
      <p:sp>
        <p:nvSpPr>
          <p:cNvPr id="5" name="Місце для дати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724E0E6-14AD-442B-AD3C-06B62261092A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6" name="Місце для нижнього колонтитула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D1123060-542A-45B0-84F4-737AAB7E33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11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/>
              <a:t>Образец заголовка</a:t>
            </a:r>
            <a:endParaRPr lang="uk-UA" noProof="0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195389" y="1499616"/>
            <a:ext cx="3615107" cy="93878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1195388" y="2514707"/>
            <a:ext cx="3611880" cy="365749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uk-UA" noProof="0" dirty="0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919293" y="1499616"/>
            <a:ext cx="3615107" cy="93878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919293" y="2514600"/>
            <a:ext cx="3615107" cy="3655568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uk-UA" noProof="0" dirty="0"/>
          </a:p>
        </p:txBody>
      </p:sp>
      <p:sp>
        <p:nvSpPr>
          <p:cNvPr id="7" name="Місце для дати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724E0E6-14AD-442B-AD3C-06B62261092A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8" name="Місце для нижнього колонтитула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D1123060-542A-45B0-84F4-737AAB7E33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35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uk-UA" noProof="0" dirty="0"/>
          </a:p>
        </p:txBody>
      </p:sp>
      <p:sp>
        <p:nvSpPr>
          <p:cNvPr id="3" name="Місце для дати 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724E0E6-14AD-442B-AD3C-06B62261092A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4" name="Місце для нижнього колонтитула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D1123060-542A-45B0-84F4-737AAB7E33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57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 4"/>
          <p:cNvSpPr/>
          <p:nvPr/>
        </p:nvSpPr>
        <p:spPr bwMode="ltGray">
          <a:xfrm>
            <a:off x="469802" y="0"/>
            <a:ext cx="228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uk-UA" noProof="0" dirty="0"/>
          </a:p>
        </p:txBody>
      </p:sp>
      <p:sp>
        <p:nvSpPr>
          <p:cNvPr id="6" name="Прямокутник 5"/>
          <p:cNvSpPr/>
          <p:nvPr/>
        </p:nvSpPr>
        <p:spPr bwMode="gray">
          <a:xfrm>
            <a:off x="0" y="0"/>
            <a:ext cx="457200" cy="6858000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uk-UA" noProof="0" dirty="0"/>
          </a:p>
        </p:txBody>
      </p:sp>
      <p:cxnSp>
        <p:nvCxnSpPr>
          <p:cNvPr id="7" name="Пряма сполучна лінія 6"/>
          <p:cNvCxnSpPr/>
          <p:nvPr/>
        </p:nvCxnSpPr>
        <p:spPr bwMode="white">
          <a:xfrm>
            <a:off x="462978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кутник 7"/>
          <p:cNvSpPr/>
          <p:nvPr/>
        </p:nvSpPr>
        <p:spPr bwMode="gray">
          <a:xfrm>
            <a:off x="8229600" y="0"/>
            <a:ext cx="692146" cy="6858000"/>
          </a:xfrm>
          <a:prstGeom prst="rect">
            <a:avLst/>
          </a:prstGeom>
          <a:solidFill>
            <a:schemeClr val="accent1">
              <a:lumMod val="7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uk-UA" noProof="0" dirty="0"/>
          </a:p>
        </p:txBody>
      </p:sp>
      <p:sp>
        <p:nvSpPr>
          <p:cNvPr id="9" name="Прямокутник 8"/>
          <p:cNvSpPr/>
          <p:nvPr/>
        </p:nvSpPr>
        <p:spPr bwMode="black">
          <a:xfrm>
            <a:off x="8921746" y="0"/>
            <a:ext cx="228600" cy="6858000"/>
          </a:xfrm>
          <a:prstGeom prst="rect">
            <a:avLst/>
          </a:pr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uk-UA" noProof="0" dirty="0"/>
          </a:p>
        </p:txBody>
      </p:sp>
      <p:sp>
        <p:nvSpPr>
          <p:cNvPr id="2" name="Місце для дати 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724E0E6-14AD-442B-AD3C-06B62261092A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3" name="Місце для нижнього колонтитула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1123060-542A-45B0-84F4-737AAB7E33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8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 7"/>
          <p:cNvSpPr/>
          <p:nvPr/>
        </p:nvSpPr>
        <p:spPr bwMode="gray">
          <a:xfrm>
            <a:off x="466466" y="0"/>
            <a:ext cx="3111598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uk-UA" noProof="0" dirty="0"/>
          </a:p>
        </p:txBody>
      </p:sp>
      <p:sp>
        <p:nvSpPr>
          <p:cNvPr id="9" name="Прямокутник 8"/>
          <p:cNvSpPr/>
          <p:nvPr/>
        </p:nvSpPr>
        <p:spPr bwMode="ltGray">
          <a:xfrm>
            <a:off x="0" y="0"/>
            <a:ext cx="457200" cy="6858000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uk-UA" noProof="0" dirty="0"/>
          </a:p>
        </p:txBody>
      </p:sp>
      <p:cxnSp>
        <p:nvCxnSpPr>
          <p:cNvPr id="10" name="Пряма сполучна лінія 9"/>
          <p:cNvCxnSpPr/>
          <p:nvPr/>
        </p:nvCxnSpPr>
        <p:spPr bwMode="white">
          <a:xfrm>
            <a:off x="466465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кутник 10"/>
          <p:cNvSpPr/>
          <p:nvPr/>
        </p:nvSpPr>
        <p:spPr bwMode="gray">
          <a:xfrm>
            <a:off x="8915400" y="0"/>
            <a:ext cx="2286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uk-UA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>
          <a:xfrm>
            <a:off x="805890" y="381000"/>
            <a:ext cx="2470710" cy="1371600"/>
          </a:xfrm>
        </p:spPr>
        <p:txBody>
          <a:bodyPr rtlCol="0" anchor="b">
            <a:normAutofit/>
          </a:bodyPr>
          <a:lstStyle>
            <a:lvl1pPr algn="l">
              <a:defRPr sz="2800" b="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uk-UA" noProof="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886200" y="482600"/>
            <a:ext cx="4648200" cy="5689600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uk-UA" noProof="0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 bwMode="white">
          <a:xfrm>
            <a:off x="805890" y="1828800"/>
            <a:ext cx="2470710" cy="4343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Місце для дати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724E0E6-14AD-442B-AD3C-06B62261092A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6" name="Місце для нижнього колонтитула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D1123060-542A-45B0-84F4-737AAB7E33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04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кутник 10"/>
          <p:cNvSpPr/>
          <p:nvPr/>
        </p:nvSpPr>
        <p:spPr bwMode="gray">
          <a:xfrm>
            <a:off x="0" y="0"/>
            <a:ext cx="457200" cy="6858000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uk-UA" noProof="0" dirty="0"/>
          </a:p>
        </p:txBody>
      </p:sp>
      <p:sp>
        <p:nvSpPr>
          <p:cNvPr id="8" name="Прямокутник 7"/>
          <p:cNvSpPr/>
          <p:nvPr/>
        </p:nvSpPr>
        <p:spPr bwMode="black">
          <a:xfrm>
            <a:off x="8915400" y="0"/>
            <a:ext cx="2286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uk-UA" noProof="0" dirty="0"/>
          </a:p>
        </p:txBody>
      </p:sp>
      <p:sp>
        <p:nvSpPr>
          <p:cNvPr id="9" name="Прямокутник 8"/>
          <p:cNvSpPr/>
          <p:nvPr/>
        </p:nvSpPr>
        <p:spPr bwMode="ltGray">
          <a:xfrm>
            <a:off x="3657600" y="0"/>
            <a:ext cx="5264146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uk-UA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5890" y="381000"/>
            <a:ext cx="2470710" cy="1371600"/>
          </a:xfrm>
        </p:spPr>
        <p:txBody>
          <a:bodyPr rtlCol="0" anchor="b">
            <a:normAutofit/>
          </a:bodyPr>
          <a:lstStyle>
            <a:lvl1pPr algn="l">
              <a:defRPr sz="2800" b="0" cap="all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uk-UA" noProof="0" dirty="0"/>
          </a:p>
        </p:txBody>
      </p:sp>
      <p:sp>
        <p:nvSpPr>
          <p:cNvPr id="3" name="Місце для зображення 2" descr="Пустий покажчик місця заповнення для зображення Клацніть цей покажчик і виберіть зображення, яке потрібно додати"/>
          <p:cNvSpPr>
            <a:spLocks noGrp="1"/>
          </p:cNvSpPr>
          <p:nvPr>
            <p:ph type="pic" idx="1"/>
          </p:nvPr>
        </p:nvSpPr>
        <p:spPr bwMode="auto">
          <a:xfrm>
            <a:off x="3886200" y="482600"/>
            <a:ext cx="4648200" cy="5689600"/>
          </a:xfrm>
          <a:ln w="1905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2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uk-UA" noProof="0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05890" y="1828800"/>
            <a:ext cx="2470710" cy="4343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Місце для дати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724E0E6-14AD-442B-AD3C-06B62261092A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6" name="Місце для нижнього колонтитула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1123060-542A-45B0-84F4-737AAB7E3395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Пряма сполучна лінія 9"/>
          <p:cNvCxnSpPr/>
          <p:nvPr/>
        </p:nvCxnSpPr>
        <p:spPr bwMode="white">
          <a:xfrm>
            <a:off x="8912221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90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 bwMode="gray">
          <a:xfrm>
            <a:off x="8915400" y="0"/>
            <a:ext cx="228600" cy="6858000"/>
          </a:xfrm>
          <a:prstGeom prst="rect">
            <a:avLst/>
          </a:pr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uk-UA" noProof="0" dirty="0"/>
          </a:p>
        </p:txBody>
      </p:sp>
      <p:sp>
        <p:nvSpPr>
          <p:cNvPr id="8" name="Прямокутник 7"/>
          <p:cNvSpPr/>
          <p:nvPr/>
        </p:nvSpPr>
        <p:spPr bwMode="ltGray">
          <a:xfrm>
            <a:off x="462978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uk-UA" noProof="0" dirty="0"/>
          </a:p>
        </p:txBody>
      </p:sp>
      <p:sp>
        <p:nvSpPr>
          <p:cNvPr id="9" name="Прямокутник 8"/>
          <p:cNvSpPr/>
          <p:nvPr/>
        </p:nvSpPr>
        <p:spPr bwMode="gray">
          <a:xfrm>
            <a:off x="0" y="0"/>
            <a:ext cx="457200" cy="6858000"/>
          </a:xfrm>
          <a:prstGeom prst="rect">
            <a:avLst/>
          </a:prstGeom>
          <a:solidFill>
            <a:schemeClr val="accent1">
              <a:lumMod val="75000"/>
              <a:alpha val="8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uk-UA" noProof="0" dirty="0"/>
          </a:p>
        </p:txBody>
      </p:sp>
      <p:sp>
        <p:nvSpPr>
          <p:cNvPr id="13" name="Прямокутник 12"/>
          <p:cNvSpPr/>
          <p:nvPr/>
        </p:nvSpPr>
        <p:spPr bwMode="black">
          <a:xfrm>
            <a:off x="462978" y="736219"/>
            <a:ext cx="457200" cy="609600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noProof="0" dirty="0"/>
          </a:p>
        </p:txBody>
      </p:sp>
      <p:cxnSp>
        <p:nvCxnSpPr>
          <p:cNvPr id="14" name="Пряма сполучна лінія 13"/>
          <p:cNvCxnSpPr/>
          <p:nvPr/>
        </p:nvCxnSpPr>
        <p:spPr bwMode="white">
          <a:xfrm>
            <a:off x="462978" y="736219"/>
            <a:ext cx="4572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 сполучна лінія 14"/>
          <p:cNvCxnSpPr/>
          <p:nvPr/>
        </p:nvCxnSpPr>
        <p:spPr bwMode="white">
          <a:xfrm>
            <a:off x="462978" y="1345819"/>
            <a:ext cx="4572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Число &quot;пі&quot;"/>
          <p:cNvSpPr>
            <a:spLocks/>
          </p:cNvSpPr>
          <p:nvPr/>
        </p:nvSpPr>
        <p:spPr bwMode="white">
          <a:xfrm>
            <a:off x="567219" y="898103"/>
            <a:ext cx="252083" cy="294097"/>
          </a:xfrm>
          <a:custGeom>
            <a:avLst/>
            <a:gdLst>
              <a:gd name="T0" fmla="*/ 411 w 426"/>
              <a:gd name="T1" fmla="*/ 0 h 372"/>
              <a:gd name="T2" fmla="*/ 90 w 426"/>
              <a:gd name="T3" fmla="*/ 0 h 372"/>
              <a:gd name="T4" fmla="*/ 3 w 426"/>
              <a:gd name="T5" fmla="*/ 64 h 372"/>
              <a:gd name="T6" fmla="*/ 12 w 426"/>
              <a:gd name="T7" fmla="*/ 83 h 372"/>
              <a:gd name="T8" fmla="*/ 17 w 426"/>
              <a:gd name="T9" fmla="*/ 83 h 372"/>
              <a:gd name="T10" fmla="*/ 31 w 426"/>
              <a:gd name="T11" fmla="*/ 73 h 372"/>
              <a:gd name="T12" fmla="*/ 90 w 426"/>
              <a:gd name="T13" fmla="*/ 30 h 372"/>
              <a:gd name="T14" fmla="*/ 131 w 426"/>
              <a:gd name="T15" fmla="*/ 30 h 372"/>
              <a:gd name="T16" fmla="*/ 61 w 426"/>
              <a:gd name="T17" fmla="*/ 334 h 372"/>
              <a:gd name="T18" fmla="*/ 61 w 426"/>
              <a:gd name="T19" fmla="*/ 355 h 372"/>
              <a:gd name="T20" fmla="*/ 72 w 426"/>
              <a:gd name="T21" fmla="*/ 359 h 372"/>
              <a:gd name="T22" fmla="*/ 83 w 426"/>
              <a:gd name="T23" fmla="*/ 355 h 372"/>
              <a:gd name="T24" fmla="*/ 161 w 426"/>
              <a:gd name="T25" fmla="*/ 30 h 372"/>
              <a:gd name="T26" fmla="*/ 272 w 426"/>
              <a:gd name="T27" fmla="*/ 30 h 372"/>
              <a:gd name="T28" fmla="*/ 253 w 426"/>
              <a:gd name="T29" fmla="*/ 270 h 372"/>
              <a:gd name="T30" fmla="*/ 277 w 426"/>
              <a:gd name="T31" fmla="*/ 355 h 372"/>
              <a:gd name="T32" fmla="*/ 322 w 426"/>
              <a:gd name="T33" fmla="*/ 372 h 372"/>
              <a:gd name="T34" fmla="*/ 335 w 426"/>
              <a:gd name="T35" fmla="*/ 371 h 372"/>
              <a:gd name="T36" fmla="*/ 417 w 426"/>
              <a:gd name="T37" fmla="*/ 280 h 372"/>
              <a:gd name="T38" fmla="*/ 406 w 426"/>
              <a:gd name="T39" fmla="*/ 262 h 372"/>
              <a:gd name="T40" fmla="*/ 388 w 426"/>
              <a:gd name="T41" fmla="*/ 273 h 372"/>
              <a:gd name="T42" fmla="*/ 331 w 426"/>
              <a:gd name="T43" fmla="*/ 341 h 372"/>
              <a:gd name="T44" fmla="*/ 298 w 426"/>
              <a:gd name="T45" fmla="*/ 333 h 372"/>
              <a:gd name="T46" fmla="*/ 283 w 426"/>
              <a:gd name="T47" fmla="*/ 272 h 372"/>
              <a:gd name="T48" fmla="*/ 302 w 426"/>
              <a:gd name="T49" fmla="*/ 30 h 372"/>
              <a:gd name="T50" fmla="*/ 411 w 426"/>
              <a:gd name="T51" fmla="*/ 30 h 372"/>
              <a:gd name="T52" fmla="*/ 426 w 426"/>
              <a:gd name="T53" fmla="*/ 15 h 372"/>
              <a:gd name="T54" fmla="*/ 411 w 426"/>
              <a:gd name="T55" fmla="*/ 0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6" h="372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uk-UA" noProof="0" dirty="0"/>
          </a:p>
        </p:txBody>
      </p:sp>
      <p:cxnSp>
        <p:nvCxnSpPr>
          <p:cNvPr id="16" name="Пряма сполучна лінія 15"/>
          <p:cNvCxnSpPr/>
          <p:nvPr/>
        </p:nvCxnSpPr>
        <p:spPr bwMode="white">
          <a:xfrm>
            <a:off x="462978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1195389" y="177801"/>
            <a:ext cx="7339012" cy="12398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uk-UA" noProof="0" dirty="0"/>
              <a:t>Клацніть, щоб змінити стиль зразка заголовка</a:t>
            </a:r>
          </a:p>
        </p:txBody>
      </p:sp>
      <p:sp>
        <p:nvSpPr>
          <p:cNvPr id="3" name="Місце для тексту 2"/>
          <p:cNvSpPr>
            <a:spLocks noGrp="1"/>
          </p:cNvSpPr>
          <p:nvPr>
            <p:ph type="body" idx="1"/>
          </p:nvPr>
        </p:nvSpPr>
        <p:spPr>
          <a:xfrm>
            <a:off x="1195389" y="1600200"/>
            <a:ext cx="7339012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uk-UA" noProof="0" dirty="0"/>
              <a:t>Зразки заголовків</a:t>
            </a:r>
          </a:p>
          <a:p>
            <a:pPr lvl="1" rtl="0"/>
            <a:r>
              <a:rPr lang="uk-UA" noProof="0" dirty="0"/>
              <a:t>Другий рівень</a:t>
            </a:r>
          </a:p>
          <a:p>
            <a:pPr lvl="2" rtl="0"/>
            <a:r>
              <a:rPr lang="uk-UA" noProof="0" dirty="0"/>
              <a:t>Третій рівень</a:t>
            </a:r>
          </a:p>
          <a:p>
            <a:pPr lvl="3" rtl="0"/>
            <a:r>
              <a:rPr lang="uk-UA" noProof="0" dirty="0"/>
              <a:t>Четвертий рівень</a:t>
            </a:r>
          </a:p>
          <a:p>
            <a:pPr lvl="4" rtl="0"/>
            <a:r>
              <a:rPr lang="uk-UA" noProof="0" dirty="0"/>
              <a:t>П’ятий рівень</a:t>
            </a:r>
          </a:p>
        </p:txBody>
      </p:sp>
      <p:sp>
        <p:nvSpPr>
          <p:cNvPr id="4" name="Місце для дати 3"/>
          <p:cNvSpPr>
            <a:spLocks noGrp="1"/>
          </p:cNvSpPr>
          <p:nvPr>
            <p:ph type="dt" sz="half" idx="2"/>
          </p:nvPr>
        </p:nvSpPr>
        <p:spPr>
          <a:xfrm>
            <a:off x="3886200" y="6356352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all" baseline="0">
                <a:solidFill>
                  <a:schemeClr val="tx1"/>
                </a:solidFill>
              </a:defRPr>
            </a:lvl1pPr>
          </a:lstStyle>
          <a:p>
            <a:fld id="{4724E0E6-14AD-442B-AD3C-06B62261092A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Місце для нижнього колонтитула 4"/>
          <p:cNvSpPr>
            <a:spLocks noGrp="1"/>
          </p:cNvSpPr>
          <p:nvPr>
            <p:ph type="ftr" sz="quarter" idx="3"/>
          </p:nvPr>
        </p:nvSpPr>
        <p:spPr>
          <a:xfrm>
            <a:off x="4948239" y="6356352"/>
            <a:ext cx="298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077201" y="6356352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all" baseline="0">
                <a:solidFill>
                  <a:schemeClr val="tx1"/>
                </a:solidFill>
              </a:defRPr>
            </a:lvl1pPr>
          </a:lstStyle>
          <a:p>
            <a:fld id="{D1123060-542A-45B0-84F4-737AAB7E33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4322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400"/>
        </a:spcBef>
        <a:buFont typeface="Euphemia" pitchFamily="34" charset="0"/>
        <a:buChar char="›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126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784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168" indent="-24688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0992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07568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4414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8072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17296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1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13" Type="http://schemas.openxmlformats.org/officeDocument/2006/relationships/image" Target="../media/image28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4.wmf"/><Relationship Id="rId12" Type="http://schemas.openxmlformats.org/officeDocument/2006/relationships/image" Target="../media/image26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5.bin"/><Relationship Id="rId5" Type="http://schemas.openxmlformats.org/officeDocument/2006/relationships/image" Target="../media/image23.wmf"/><Relationship Id="rId10" Type="http://schemas.openxmlformats.org/officeDocument/2006/relationships/image" Target="../media/image25.wmf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4.bin"/><Relationship Id="rId1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quizizz.com/join?gc=87735919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Vesela_muzika-Bez_nazvi.mp3" TargetMode="Externa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0.wmf"/><Relationship Id="rId4" Type="http://schemas.openxmlformats.org/officeDocument/2006/relationships/oleObject" Target="../embeddings/oleObject6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0.png"/><Relationship Id="rId4" Type="http://schemas.openxmlformats.org/officeDocument/2006/relationships/image" Target="../media/image4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1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1432" y="1600201"/>
            <a:ext cx="7351008" cy="1314450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rgbClr val="416572"/>
                </a:solidFill>
                <a:latin typeface="Arial Black" panose="020B0A04020102020204" pitchFamily="34" charset="0"/>
              </a:rPr>
              <a:t>Геометрія - дедуктивна наука </a:t>
            </a:r>
            <a:r>
              <a:rPr lang="uk-UA" dirty="0">
                <a:solidFill>
                  <a:schemeClr val="tx1"/>
                </a:solidFill>
                <a:latin typeface="Arial Black" panose="020B0A04020102020204" pitchFamily="34" charset="0"/>
              </a:rPr>
              <a:t>п</a:t>
            </a:r>
            <a:r>
              <a:rPr lang="uk-UA" dirty="0">
                <a:latin typeface="Arial Black" panose="020B0A04020102020204" pitchFamily="34" charset="0"/>
              </a:rPr>
              <a:t>обудована на системі аксіом і правил,   які беруть початок з книги Евкліда</a:t>
            </a:r>
            <a:br>
              <a:rPr lang="uk-UA" dirty="0">
                <a:latin typeface="Arial Black" panose="020B0A04020102020204" pitchFamily="34" charset="0"/>
              </a:rPr>
            </a:br>
            <a:endParaRPr lang="ru-RU" dirty="0">
              <a:solidFill>
                <a:srgbClr val="416572"/>
              </a:solidFill>
              <a:latin typeface="Arial Black" panose="020B0A04020102020204" pitchFamily="34" charset="0"/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485" y="2827562"/>
            <a:ext cx="5241122" cy="36478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Фото и Геометрия в картинках">
            <a:extLst>
              <a:ext uri="{FF2B5EF4-FFF2-40B4-BE49-F238E27FC236}">
                <a16:creationId xmlns="" xmlns:a16="http://schemas.microsoft.com/office/drawing/2014/main" id="{86006907-5CAF-45EF-B91C-1B9346249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607" y="2132856"/>
            <a:ext cx="2332232" cy="198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4811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/>
              <a:t>Вправа «Відтворити фоторобот»</a:t>
            </a:r>
            <a:br>
              <a:rPr lang="uk-UA" b="1" dirty="0"/>
            </a:br>
            <a:r>
              <a:rPr lang="uk-UA" sz="3200" b="1" dirty="0"/>
              <a:t>Підберіть ключ до замку</a:t>
            </a:r>
            <a:endParaRPr lang="ru-RU" sz="3200" b="1" dirty="0"/>
          </a:p>
        </p:txBody>
      </p:sp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"/>
          <a:stretch/>
        </p:blipFill>
        <p:spPr bwMode="auto">
          <a:xfrm>
            <a:off x="2400491" y="1800745"/>
            <a:ext cx="5965096" cy="4345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85391" y="594928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1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419872" y="613394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2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788024" y="613394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3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868144" y="602128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4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380312" y="6133946"/>
            <a:ext cx="528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5</a:t>
            </a:r>
            <a:endParaRPr lang="ru-RU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018" y="4941168"/>
            <a:ext cx="1296144" cy="168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2A7E6217-8269-48D4-D5EC-AB12E13D4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222" l="10000" r="90000">
                        <a14:foregroundMark x1="39583" y1="24333" x2="51667" y2="28889"/>
                        <a14:foregroundMark x1="65417" y1="81333" x2="72500" y2="92333"/>
                        <a14:foregroundMark x1="72500" y1="92333" x2="72500" y2="92333"/>
                        <a14:foregroundMark x1="53542" y1="81778" x2="53125" y2="92333"/>
                        <a14:foregroundMark x1="52917" y1="94000" x2="51667" y2="96556"/>
                        <a14:foregroundMark x1="70625" y1="99222" x2="76250" y2="97000"/>
                        <a14:foregroundMark x1="36250" y1="41556" x2="37917" y2="38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178" y="2820994"/>
            <a:ext cx="2089522" cy="391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827917"/>
            <a:ext cx="5976664" cy="491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775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96296E-6 L -0.17587 -0.3013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02" y="-1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Rectangle 2"/>
          <p:cNvGraphicFramePr>
            <a:graphicFrameLocks noGrp="1"/>
          </p:cNvGraphicFramePr>
          <p:nvPr>
            <p:ph sz="half" idx="1"/>
          </p:nvPr>
        </p:nvGraphicFramePr>
        <p:xfrm>
          <a:off x="2127250" y="3478213"/>
          <a:ext cx="698500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1" name="Формула" r:id="rId3" imgW="0" imgH="0" progId="Equation.3">
                  <p:embed/>
                </p:oleObj>
              </mc:Choice>
              <mc:Fallback>
                <p:oleObj name="Формула" r:id="rId3" imgW="0" imgH="0" progId="Equation.3">
                  <p:embed/>
                  <p:pic>
                    <p:nvPicPr>
                      <p:cNvPr id="0" name="AutoShape 57"/>
                      <p:cNvPicPr>
                        <a:picLocks noGrp="1"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7250" y="3478213"/>
                        <a:ext cx="698500" cy="698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6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425450" y="4206875"/>
          <a:ext cx="4027488" cy="633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2" name="Формула" r:id="rId4" imgW="1129810" imgH="177723" progId="Equation.3">
                  <p:embed/>
                </p:oleObj>
              </mc:Choice>
              <mc:Fallback>
                <p:oleObj name="Формула" r:id="rId4" imgW="1129810" imgH="177723" progId="Equation.3">
                  <p:embed/>
                  <p:pic>
                    <p:nvPicPr>
                      <p:cNvPr id="0" name="Picture 5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450" y="4206875"/>
                        <a:ext cx="4027488" cy="633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6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1138238" y="4865688"/>
          <a:ext cx="1878012" cy="884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" name="Формула" r:id="rId6" imgW="431613" imgH="203112" progId="Equation.3">
                  <p:embed/>
                </p:oleObj>
              </mc:Choice>
              <mc:Fallback>
                <p:oleObj name="Формула" r:id="rId6" imgW="431613" imgH="203112" progId="Equation.3">
                  <p:embed/>
                  <p:pic>
                    <p:nvPicPr>
                      <p:cNvPr id="0" name="Picture 5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8238" y="4865688"/>
                        <a:ext cx="1878012" cy="884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Групувати 48"/>
          <p:cNvGrpSpPr>
            <a:grpSpLocks/>
          </p:cNvGrpSpPr>
          <p:nvPr/>
        </p:nvGrpSpPr>
        <p:grpSpPr bwMode="auto">
          <a:xfrm>
            <a:off x="4551841" y="3371396"/>
            <a:ext cx="4334229" cy="2683187"/>
            <a:chOff x="5017562" y="3716841"/>
            <a:chExt cx="4778049" cy="2956506"/>
          </a:xfrm>
        </p:grpSpPr>
        <p:sp>
          <p:nvSpPr>
            <p:cNvPr id="16413" name="Line 5"/>
            <p:cNvSpPr>
              <a:spLocks noChangeShapeType="1"/>
            </p:cNvSpPr>
            <p:nvPr/>
          </p:nvSpPr>
          <p:spPr bwMode="auto">
            <a:xfrm>
              <a:off x="5516343" y="4731797"/>
              <a:ext cx="4049751" cy="18251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00794" tIns="50397" rIns="100794" bIns="50397"/>
            <a:lstStyle/>
            <a:p>
              <a:endParaRPr lang="ru-RU"/>
            </a:p>
          </p:txBody>
        </p:sp>
        <p:sp>
          <p:nvSpPr>
            <p:cNvPr id="16414" name="Line 6"/>
            <p:cNvSpPr>
              <a:spLocks noChangeShapeType="1"/>
            </p:cNvSpPr>
            <p:nvPr/>
          </p:nvSpPr>
          <p:spPr bwMode="auto">
            <a:xfrm flipH="1">
              <a:off x="5119068" y="4096575"/>
              <a:ext cx="3176446" cy="23816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00794" tIns="50397" rIns="100794" bIns="50397"/>
            <a:lstStyle/>
            <a:p>
              <a:endParaRPr lang="ru-RU"/>
            </a:p>
          </p:txBody>
        </p:sp>
        <p:sp>
          <p:nvSpPr>
            <p:cNvPr id="16415" name="Text Box 13"/>
            <p:cNvSpPr txBox="1">
              <a:spLocks noChangeArrowheads="1"/>
            </p:cNvSpPr>
            <p:nvPr/>
          </p:nvSpPr>
          <p:spPr bwMode="auto">
            <a:xfrm rot="10800000" flipV="1">
              <a:off x="5596848" y="4349150"/>
              <a:ext cx="817301" cy="53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>
              <a:spAutoFit/>
            </a:bodyPr>
            <a:lstStyle/>
            <a:p>
              <a:r>
                <a:rPr lang="uk-UA" sz="2500" b="1"/>
                <a:t>К</a:t>
              </a:r>
              <a:endParaRPr lang="ru-RU" sz="2500" b="1"/>
            </a:p>
          </p:txBody>
        </p:sp>
        <p:sp>
          <p:nvSpPr>
            <p:cNvPr id="16416" name="Text Box 14"/>
            <p:cNvSpPr txBox="1">
              <a:spLocks noChangeArrowheads="1"/>
            </p:cNvSpPr>
            <p:nvPr/>
          </p:nvSpPr>
          <p:spPr bwMode="auto">
            <a:xfrm>
              <a:off x="6611948" y="5422911"/>
              <a:ext cx="447061" cy="53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94" tIns="50397" rIns="100794" bIns="50397">
              <a:spAutoFit/>
            </a:bodyPr>
            <a:lstStyle/>
            <a:p>
              <a:r>
                <a:rPr lang="uk-UA" sz="2500" b="1"/>
                <a:t>О</a:t>
              </a:r>
              <a:endParaRPr lang="ru-RU" sz="2500" b="1"/>
            </a:p>
          </p:txBody>
        </p:sp>
        <p:sp>
          <p:nvSpPr>
            <p:cNvPr id="16417" name="Text Box 15"/>
            <p:cNvSpPr txBox="1">
              <a:spLocks noChangeArrowheads="1"/>
            </p:cNvSpPr>
            <p:nvPr/>
          </p:nvSpPr>
          <p:spPr bwMode="auto">
            <a:xfrm>
              <a:off x="5017562" y="5860499"/>
              <a:ext cx="510679" cy="53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94" tIns="50397" rIns="100794" bIns="50397">
              <a:spAutoFit/>
            </a:bodyPr>
            <a:lstStyle/>
            <a:p>
              <a:r>
                <a:rPr lang="uk-UA" sz="2500" b="1"/>
                <a:t>М</a:t>
              </a:r>
              <a:endParaRPr lang="ru-RU" sz="2500" b="1"/>
            </a:p>
          </p:txBody>
        </p:sp>
        <p:sp>
          <p:nvSpPr>
            <p:cNvPr id="16418" name="Text Box 16"/>
            <p:cNvSpPr txBox="1">
              <a:spLocks noChangeArrowheads="1"/>
            </p:cNvSpPr>
            <p:nvPr/>
          </p:nvSpPr>
          <p:spPr bwMode="auto">
            <a:xfrm>
              <a:off x="8034749" y="3716841"/>
              <a:ext cx="457664" cy="53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94" tIns="50397" rIns="100794" bIns="50397">
              <a:spAutoFit/>
            </a:bodyPr>
            <a:lstStyle/>
            <a:p>
              <a:r>
                <a:rPr lang="en-US" sz="2500" b="1"/>
                <a:t>N</a:t>
              </a:r>
              <a:endParaRPr lang="ru-RU" sz="2500" b="1"/>
            </a:p>
          </p:txBody>
        </p:sp>
        <p:sp>
          <p:nvSpPr>
            <p:cNvPr id="16419" name="Text Box 17"/>
            <p:cNvSpPr txBox="1">
              <a:spLocks noChangeArrowheads="1"/>
            </p:cNvSpPr>
            <p:nvPr/>
          </p:nvSpPr>
          <p:spPr bwMode="auto">
            <a:xfrm>
              <a:off x="9398030" y="6137291"/>
              <a:ext cx="397581" cy="53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94" tIns="50397" rIns="100794" bIns="50397">
              <a:spAutoFit/>
            </a:bodyPr>
            <a:lstStyle/>
            <a:p>
              <a:r>
                <a:rPr lang="en-US" sz="2500" b="1"/>
                <a:t>L</a:t>
              </a:r>
              <a:endParaRPr lang="ru-RU" sz="2500" b="1"/>
            </a:p>
          </p:txBody>
        </p:sp>
      </p:grpSp>
      <p:grpSp>
        <p:nvGrpSpPr>
          <p:cNvPr id="16390" name="Group 21"/>
          <p:cNvGrpSpPr>
            <a:grpSpLocks/>
          </p:cNvGrpSpPr>
          <p:nvPr/>
        </p:nvGrpSpPr>
        <p:grpSpPr bwMode="auto">
          <a:xfrm>
            <a:off x="6645601" y="2678682"/>
            <a:ext cx="187200" cy="417736"/>
            <a:chOff x="-139581" y="-27083"/>
            <a:chExt cx="286395" cy="265557"/>
          </a:xfrm>
        </p:grpSpPr>
        <p:pic>
          <p:nvPicPr>
            <p:cNvPr id="16403" name="Picture 22" descr="ANTN06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2614"/>
              <a:ext cx="1588" cy="1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404" name="Group 23"/>
            <p:cNvGrpSpPr>
              <a:grpSpLocks/>
            </p:cNvGrpSpPr>
            <p:nvPr/>
          </p:nvGrpSpPr>
          <p:grpSpPr bwMode="auto">
            <a:xfrm>
              <a:off x="-139581" y="-27083"/>
              <a:ext cx="286395" cy="265557"/>
              <a:chOff x="-139581" y="-27083"/>
              <a:chExt cx="286395" cy="265557"/>
            </a:xfrm>
          </p:grpSpPr>
          <p:sp>
            <p:nvSpPr>
              <p:cNvPr id="16406" name="Line 24"/>
              <p:cNvSpPr>
                <a:spLocks noChangeShapeType="1"/>
              </p:cNvSpPr>
              <p:nvPr/>
            </p:nvSpPr>
            <p:spPr bwMode="auto">
              <a:xfrm flipV="1">
                <a:off x="612" y="2069"/>
                <a:ext cx="2449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407" name="Text Box 25"/>
              <p:cNvSpPr txBox="1">
                <a:spLocks noChangeArrowheads="1"/>
              </p:cNvSpPr>
              <p:nvPr/>
            </p:nvSpPr>
            <p:spPr bwMode="auto">
              <a:xfrm>
                <a:off x="-139581" y="-27083"/>
                <a:ext cx="281541" cy="2347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6408" name="Text Box 26"/>
              <p:cNvSpPr txBox="1">
                <a:spLocks noChangeArrowheads="1"/>
              </p:cNvSpPr>
              <p:nvPr/>
            </p:nvSpPr>
            <p:spPr bwMode="auto">
              <a:xfrm>
                <a:off x="-139581" y="-23060"/>
                <a:ext cx="281541" cy="2347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endParaRPr lang="ru-RU"/>
              </a:p>
            </p:txBody>
          </p:sp>
          <p:grpSp>
            <p:nvGrpSpPr>
              <p:cNvPr id="16409" name="Group 27"/>
              <p:cNvGrpSpPr>
                <a:grpSpLocks/>
              </p:cNvGrpSpPr>
              <p:nvPr/>
            </p:nvGrpSpPr>
            <p:grpSpPr bwMode="auto">
              <a:xfrm>
                <a:off x="-137154" y="3674"/>
                <a:ext cx="283968" cy="234800"/>
                <a:chOff x="-107530" y="3599"/>
                <a:chExt cx="224112" cy="476938"/>
              </a:xfrm>
            </p:grpSpPr>
            <p:graphicFrame>
              <p:nvGraphicFramePr>
                <p:cNvPr id="16410" name="Object 5"/>
                <p:cNvGraphicFramePr>
                  <a:graphicFrameLocks noChangeAspect="1"/>
                </p:cNvGraphicFramePr>
                <p:nvPr/>
              </p:nvGraphicFramePr>
              <p:xfrm>
                <a:off x="4422" y="3703"/>
                <a:ext cx="104" cy="9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94" name="Формула" r:id="rId9" imgW="164957" imgH="152268" progId="Equation.3">
                        <p:embed/>
                      </p:oleObj>
                    </mc:Choice>
                    <mc:Fallback>
                      <p:oleObj name="Формула" r:id="rId9" imgW="164957" imgH="152268" progId="Equation.3">
                        <p:embed/>
                        <p:pic>
                          <p:nvPicPr>
                            <p:cNvPr id="0" name="Picture 6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22" y="3703"/>
                              <a:ext cx="104" cy="95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6411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-107530" y="3599"/>
                  <a:ext cx="224112" cy="476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6412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-51501" y="3627"/>
                  <a:ext cx="112057" cy="476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ru-RU"/>
                </a:p>
              </p:txBody>
            </p:sp>
          </p:grpSp>
        </p:grpSp>
        <p:sp>
          <p:nvSpPr>
            <p:cNvPr id="16405" name="Text Box 31"/>
            <p:cNvSpPr txBox="1">
              <a:spLocks noChangeArrowheads="1"/>
            </p:cNvSpPr>
            <p:nvPr/>
          </p:nvSpPr>
          <p:spPr bwMode="auto">
            <a:xfrm>
              <a:off x="-135680" y="-25161"/>
              <a:ext cx="281475" cy="234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endParaRPr lang="ru-RU"/>
            </a:p>
          </p:txBody>
        </p:sp>
      </p:grpSp>
      <p:graphicFrame>
        <p:nvGraphicFramePr>
          <p:cNvPr id="614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2792018"/>
              </p:ext>
            </p:extLst>
          </p:nvPr>
        </p:nvGraphicFramePr>
        <p:xfrm>
          <a:off x="3659040" y="5891659"/>
          <a:ext cx="4042080" cy="6077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" name="Формула" r:id="rId11" imgW="1091880" imgH="177480" progId="Equation.3">
                  <p:embed/>
                </p:oleObj>
              </mc:Choice>
              <mc:Fallback>
                <p:oleObj name="Формула" r:id="rId11" imgW="1091880" imgH="177480" progId="Equation.3">
                  <p:embed/>
                  <p:pic>
                    <p:nvPicPr>
                      <p:cNvPr id="0" name="Picture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9040" y="5891659"/>
                        <a:ext cx="4042080" cy="60774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Групувати 47"/>
          <p:cNvGrpSpPr>
            <a:grpSpLocks/>
          </p:cNvGrpSpPr>
          <p:nvPr/>
        </p:nvGrpSpPr>
        <p:grpSpPr bwMode="auto">
          <a:xfrm>
            <a:off x="943201" y="1938443"/>
            <a:ext cx="3997058" cy="3024427"/>
            <a:chOff x="1039784" y="2136763"/>
            <a:chExt cx="4407256" cy="2383698"/>
          </a:xfrm>
        </p:grpSpPr>
        <p:sp>
          <p:nvSpPr>
            <p:cNvPr id="16396" name="Line 4"/>
            <p:cNvSpPr>
              <a:spLocks noChangeShapeType="1"/>
            </p:cNvSpPr>
            <p:nvPr/>
          </p:nvSpPr>
          <p:spPr bwMode="auto">
            <a:xfrm>
              <a:off x="1897040" y="2493954"/>
              <a:ext cx="1357322" cy="9708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00794" tIns="50397" rIns="100794" bIns="50397"/>
            <a:lstStyle/>
            <a:p>
              <a:endParaRPr lang="ru-RU"/>
            </a:p>
          </p:txBody>
        </p:sp>
        <p:sp>
          <p:nvSpPr>
            <p:cNvPr id="16397" name="Text Box 7"/>
            <p:cNvSpPr txBox="1">
              <a:spLocks noChangeArrowheads="1"/>
            </p:cNvSpPr>
            <p:nvPr/>
          </p:nvSpPr>
          <p:spPr bwMode="auto">
            <a:xfrm>
              <a:off x="1897040" y="2136763"/>
              <a:ext cx="499021" cy="383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uk-UA" sz="2500" b="1"/>
                <a:t>А</a:t>
              </a:r>
              <a:endParaRPr lang="ru-RU" sz="2500" b="1"/>
            </a:p>
          </p:txBody>
        </p:sp>
        <p:sp>
          <p:nvSpPr>
            <p:cNvPr id="16398" name="Text Box 9"/>
            <p:cNvSpPr txBox="1">
              <a:spLocks noChangeArrowheads="1"/>
            </p:cNvSpPr>
            <p:nvPr/>
          </p:nvSpPr>
          <p:spPr bwMode="auto">
            <a:xfrm>
              <a:off x="3192197" y="3081618"/>
              <a:ext cx="447153" cy="383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94" tIns="50397" rIns="100794" bIns="50397">
              <a:spAutoFit/>
            </a:bodyPr>
            <a:lstStyle/>
            <a:p>
              <a:r>
                <a:rPr lang="uk-UA" sz="2500" b="1"/>
                <a:t>О</a:t>
              </a:r>
              <a:endParaRPr lang="ru-RU" sz="2500" b="1"/>
            </a:p>
          </p:txBody>
        </p:sp>
        <p:sp>
          <p:nvSpPr>
            <p:cNvPr id="16399" name="Text Box 10"/>
            <p:cNvSpPr txBox="1">
              <a:spLocks noChangeArrowheads="1"/>
            </p:cNvSpPr>
            <p:nvPr/>
          </p:nvSpPr>
          <p:spPr bwMode="auto">
            <a:xfrm>
              <a:off x="1039784" y="3065457"/>
              <a:ext cx="428628" cy="383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uk-UA" sz="2500" b="1"/>
                <a:t>В</a:t>
              </a:r>
              <a:endParaRPr lang="ru-RU" sz="2500" b="1"/>
            </a:p>
          </p:txBody>
        </p:sp>
        <p:sp>
          <p:nvSpPr>
            <p:cNvPr id="16400" name="Text Box 12"/>
            <p:cNvSpPr txBox="1">
              <a:spLocks noChangeArrowheads="1"/>
            </p:cNvSpPr>
            <p:nvPr/>
          </p:nvSpPr>
          <p:spPr bwMode="auto">
            <a:xfrm>
              <a:off x="5017562" y="3002872"/>
              <a:ext cx="429478" cy="383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94" tIns="50397" rIns="100794" bIns="50397">
              <a:spAutoFit/>
            </a:bodyPr>
            <a:lstStyle/>
            <a:p>
              <a:r>
                <a:rPr lang="uk-UA" sz="2500" b="1"/>
                <a:t>С</a:t>
              </a:r>
              <a:endParaRPr lang="ru-RU" sz="2500" b="1"/>
            </a:p>
          </p:txBody>
        </p:sp>
        <p:sp>
          <p:nvSpPr>
            <p:cNvPr id="16401" name="Line 37"/>
            <p:cNvSpPr>
              <a:spLocks noChangeShapeType="1"/>
            </p:cNvSpPr>
            <p:nvPr/>
          </p:nvSpPr>
          <p:spPr bwMode="auto">
            <a:xfrm flipV="1">
              <a:off x="1230327" y="3382605"/>
              <a:ext cx="3969246" cy="1592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00794" tIns="50397" rIns="100794" bIns="50397"/>
            <a:lstStyle/>
            <a:p>
              <a:endParaRPr lang="ru-RU"/>
            </a:p>
          </p:txBody>
        </p:sp>
        <p:sp>
          <p:nvSpPr>
            <p:cNvPr id="16402" name="Text Box 38"/>
            <p:cNvSpPr txBox="1">
              <a:spLocks noChangeArrowheads="1"/>
            </p:cNvSpPr>
            <p:nvPr/>
          </p:nvSpPr>
          <p:spPr bwMode="auto">
            <a:xfrm>
              <a:off x="4631556" y="4137027"/>
              <a:ext cx="224518" cy="383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94" tIns="50397" rIns="100794" bIns="50397">
              <a:spAutoFit/>
            </a:bodyPr>
            <a:lstStyle/>
            <a:p>
              <a:pPr algn="ctr"/>
              <a:endParaRPr lang="uk-UA" sz="2500" b="1" i="1"/>
            </a:p>
          </p:txBody>
        </p:sp>
      </p:grpSp>
      <p:sp>
        <p:nvSpPr>
          <p:cNvPr id="16393" name="Text Box 18"/>
          <p:cNvSpPr txBox="1">
            <a:spLocks noChangeArrowheads="1"/>
          </p:cNvSpPr>
          <p:nvPr/>
        </p:nvSpPr>
        <p:spPr bwMode="auto">
          <a:xfrm>
            <a:off x="1332001" y="1290376"/>
            <a:ext cx="1166400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/>
          <a:p>
            <a:endParaRPr lang="ru-RU"/>
          </a:p>
        </p:txBody>
      </p:sp>
      <p:sp>
        <p:nvSpPr>
          <p:cNvPr id="45" name="AutoShape 5"/>
          <p:cNvSpPr>
            <a:spLocks noChangeArrowheads="1"/>
          </p:cNvSpPr>
          <p:nvPr/>
        </p:nvSpPr>
        <p:spPr bwMode="auto">
          <a:xfrm flipV="1">
            <a:off x="2439194" y="469676"/>
            <a:ext cx="6553440" cy="1224129"/>
          </a:xfrm>
          <a:prstGeom prst="wedgeRoundRectCallout">
            <a:avLst>
              <a:gd name="adj1" fmla="val -57537"/>
              <a:gd name="adj2" fmla="val 24648"/>
              <a:gd name="adj3" fmla="val 16667"/>
            </a:avLst>
          </a:prstGeom>
          <a:solidFill>
            <a:srgbClr val="5E8996"/>
          </a:solidFill>
          <a:ln w="9525">
            <a:solidFill>
              <a:srgbClr val="CCFFFF"/>
            </a:solidFill>
            <a:miter lim="800000"/>
            <a:headEnd/>
            <a:tailEnd/>
          </a:ln>
        </p:spPr>
        <p:txBody>
          <a:bodyPr rot="10800000" lIns="91430" tIns="45715" rIns="91430" bIns="45715"/>
          <a:lstStyle/>
          <a:p>
            <a:pPr algn="ctr"/>
            <a:r>
              <a:rPr lang="uk-UA" sz="2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Які кути зображено на малюнках, їх властивості</a:t>
            </a:r>
            <a:r>
              <a:rPr lang="uk-UA" sz="2800" b="1" i="1" dirty="0">
                <a:solidFill>
                  <a:schemeClr val="bg1"/>
                </a:solidFill>
                <a:latin typeface="Georgia" pitchFamily="18" charset="0"/>
              </a:rPr>
              <a:t>?</a:t>
            </a:r>
            <a:endParaRPr lang="ru-RU" sz="2800" b="1" i="1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48236" name="Picture 108">
            <a:extLst>
              <a:ext uri="{FF2B5EF4-FFF2-40B4-BE49-F238E27FC236}">
                <a16:creationId xmlns="" xmlns:a16="http://schemas.microsoft.com/office/drawing/2014/main" id="{3A0F33F4-9720-3E24-2A65-7A4F2CA26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453" b="91294" l="4263" r="95560">
                        <a14:foregroundMark x1="10302" y1="82090" x2="19716" y2="70647"/>
                        <a14:foregroundMark x1="19716" y1="70647" x2="19183" y2="69403"/>
                        <a14:foregroundMark x1="30728" y1="86070" x2="33748" y2="84826"/>
                        <a14:foregroundMark x1="4440" y1="81095" x2="7282" y2="85323"/>
                        <a14:foregroundMark x1="49911" y1="84080" x2="53641" y2="82587"/>
                        <a14:foregroundMark x1="73002" y1="47264" x2="73002" y2="43035"/>
                        <a14:foregroundMark x1="63055" y1="41791" x2="60391" y2="41542"/>
                        <a14:foregroundMark x1="61812" y1="89552" x2="61812" y2="89552"/>
                        <a14:foregroundMark x1="74067" y1="87313" x2="74067" y2="87313"/>
                        <a14:foregroundMark x1="84014" y1="91294" x2="85435" y2="89552"/>
                        <a14:foregroundMark x1="95560" y1="86816" x2="95560" y2="86816"/>
                        <a14:foregroundMark x1="92185" y1="87562" x2="92185" y2="87562"/>
                        <a14:foregroundMark x1="81528" y1="89552" x2="81528" y2="89552"/>
                        <a14:foregroundMark x1="70160" y1="86567" x2="70160" y2="86567"/>
                        <a14:foregroundMark x1="58615" y1="87562" x2="58615" y2="87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008"/>
            <a:ext cx="2997921" cy="214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818335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1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1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reeform 2"/>
          <p:cNvSpPr>
            <a:spLocks/>
          </p:cNvSpPr>
          <p:nvPr/>
        </p:nvSpPr>
        <p:spPr bwMode="auto">
          <a:xfrm>
            <a:off x="7486561" y="2634037"/>
            <a:ext cx="1298880" cy="1486236"/>
          </a:xfrm>
          <a:custGeom>
            <a:avLst/>
            <a:gdLst>
              <a:gd name="T0" fmla="*/ 2147483647 w 818"/>
              <a:gd name="T1" fmla="*/ 0 h 936"/>
              <a:gd name="T2" fmla="*/ 2147483647 w 818"/>
              <a:gd name="T3" fmla="*/ 2147483647 h 936"/>
              <a:gd name="T4" fmla="*/ 2147483647 w 818"/>
              <a:gd name="T5" fmla="*/ 2147483647 h 936"/>
              <a:gd name="T6" fmla="*/ 2147483647 w 818"/>
              <a:gd name="T7" fmla="*/ 2147483647 h 936"/>
              <a:gd name="T8" fmla="*/ 2147483647 w 818"/>
              <a:gd name="T9" fmla="*/ 2147483647 h 936"/>
              <a:gd name="T10" fmla="*/ 2147483647 w 818"/>
              <a:gd name="T11" fmla="*/ 2147483647 h 936"/>
              <a:gd name="T12" fmla="*/ 2147483647 w 818"/>
              <a:gd name="T13" fmla="*/ 2147483647 h 936"/>
              <a:gd name="T14" fmla="*/ 2147483647 w 818"/>
              <a:gd name="T15" fmla="*/ 2147483647 h 936"/>
              <a:gd name="T16" fmla="*/ 2147483647 w 818"/>
              <a:gd name="T17" fmla="*/ 2147483647 h 936"/>
              <a:gd name="T18" fmla="*/ 2147483647 w 818"/>
              <a:gd name="T19" fmla="*/ 2147483647 h 936"/>
              <a:gd name="T20" fmla="*/ 2147483647 w 818"/>
              <a:gd name="T21" fmla="*/ 2147483647 h 936"/>
              <a:gd name="T22" fmla="*/ 2147483647 w 818"/>
              <a:gd name="T23" fmla="*/ 2147483647 h 936"/>
              <a:gd name="T24" fmla="*/ 2147483647 w 818"/>
              <a:gd name="T25" fmla="*/ 2147483647 h 936"/>
              <a:gd name="T26" fmla="*/ 2147483647 w 818"/>
              <a:gd name="T27" fmla="*/ 2147483647 h 936"/>
              <a:gd name="T28" fmla="*/ 2147483647 w 818"/>
              <a:gd name="T29" fmla="*/ 2147483647 h 936"/>
              <a:gd name="T30" fmla="*/ 2147483647 w 818"/>
              <a:gd name="T31" fmla="*/ 2147483647 h 936"/>
              <a:gd name="T32" fmla="*/ 2147483647 w 818"/>
              <a:gd name="T33" fmla="*/ 2147483647 h 936"/>
              <a:gd name="T34" fmla="*/ 0 w 818"/>
              <a:gd name="T35" fmla="*/ 2147483647 h 936"/>
              <a:gd name="T36" fmla="*/ 2147483647 w 818"/>
              <a:gd name="T37" fmla="*/ 0 h 9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818"/>
              <a:gd name="T58" fmla="*/ 0 h 936"/>
              <a:gd name="T59" fmla="*/ 818 w 818"/>
              <a:gd name="T60" fmla="*/ 936 h 9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818" h="936">
                <a:moveTo>
                  <a:pt x="513" y="0"/>
                </a:moveTo>
                <a:cubicBezTo>
                  <a:pt x="534" y="7"/>
                  <a:pt x="547" y="26"/>
                  <a:pt x="567" y="36"/>
                </a:cubicBezTo>
                <a:cubicBezTo>
                  <a:pt x="573" y="39"/>
                  <a:pt x="579" y="42"/>
                  <a:pt x="585" y="45"/>
                </a:cubicBezTo>
                <a:cubicBezTo>
                  <a:pt x="591" y="49"/>
                  <a:pt x="603" y="57"/>
                  <a:pt x="603" y="57"/>
                </a:cubicBezTo>
                <a:cubicBezTo>
                  <a:pt x="610" y="78"/>
                  <a:pt x="600" y="53"/>
                  <a:pt x="615" y="75"/>
                </a:cubicBezTo>
                <a:cubicBezTo>
                  <a:pt x="631" y="98"/>
                  <a:pt x="643" y="125"/>
                  <a:pt x="657" y="150"/>
                </a:cubicBezTo>
                <a:cubicBezTo>
                  <a:pt x="664" y="163"/>
                  <a:pt x="678" y="175"/>
                  <a:pt x="684" y="189"/>
                </a:cubicBezTo>
                <a:cubicBezTo>
                  <a:pt x="706" y="238"/>
                  <a:pt x="714" y="291"/>
                  <a:pt x="738" y="339"/>
                </a:cubicBezTo>
                <a:cubicBezTo>
                  <a:pt x="743" y="372"/>
                  <a:pt x="737" y="344"/>
                  <a:pt x="747" y="369"/>
                </a:cubicBezTo>
                <a:cubicBezTo>
                  <a:pt x="749" y="375"/>
                  <a:pt x="753" y="387"/>
                  <a:pt x="753" y="387"/>
                </a:cubicBezTo>
                <a:cubicBezTo>
                  <a:pt x="760" y="468"/>
                  <a:pt x="776" y="555"/>
                  <a:pt x="750" y="633"/>
                </a:cubicBezTo>
                <a:cubicBezTo>
                  <a:pt x="747" y="658"/>
                  <a:pt x="746" y="683"/>
                  <a:pt x="741" y="708"/>
                </a:cubicBezTo>
                <a:cubicBezTo>
                  <a:pt x="736" y="737"/>
                  <a:pt x="741" y="711"/>
                  <a:pt x="735" y="732"/>
                </a:cubicBezTo>
                <a:cubicBezTo>
                  <a:pt x="733" y="740"/>
                  <a:pt x="729" y="756"/>
                  <a:pt x="729" y="756"/>
                </a:cubicBezTo>
                <a:cubicBezTo>
                  <a:pt x="728" y="785"/>
                  <a:pt x="730" y="814"/>
                  <a:pt x="726" y="843"/>
                </a:cubicBezTo>
                <a:cubicBezTo>
                  <a:pt x="725" y="850"/>
                  <a:pt x="714" y="861"/>
                  <a:pt x="714" y="861"/>
                </a:cubicBezTo>
                <a:cubicBezTo>
                  <a:pt x="711" y="874"/>
                  <a:pt x="818" y="936"/>
                  <a:pt x="711" y="876"/>
                </a:cubicBezTo>
                <a:lnTo>
                  <a:pt x="0" y="591"/>
                </a:lnTo>
                <a:lnTo>
                  <a:pt x="513" y="0"/>
                </a:lnTo>
                <a:close/>
              </a:path>
            </a:pathLst>
          </a:custGeo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2700000"/>
          </a:gradFill>
          <a:ln w="9525">
            <a:solidFill>
              <a:srgbClr val="F3355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ru-RU"/>
          </a:p>
        </p:txBody>
      </p:sp>
      <p:sp>
        <p:nvSpPr>
          <p:cNvPr id="6147" name="Freeform 3"/>
          <p:cNvSpPr>
            <a:spLocks/>
          </p:cNvSpPr>
          <p:nvPr/>
        </p:nvSpPr>
        <p:spPr bwMode="auto">
          <a:xfrm>
            <a:off x="6410880" y="3200016"/>
            <a:ext cx="1061280" cy="1157882"/>
          </a:xfrm>
          <a:custGeom>
            <a:avLst/>
            <a:gdLst>
              <a:gd name="T0" fmla="*/ 2147483647 w 669"/>
              <a:gd name="T1" fmla="*/ 0 h 729"/>
              <a:gd name="T2" fmla="*/ 2147483647 w 669"/>
              <a:gd name="T3" fmla="*/ 2147483647 h 729"/>
              <a:gd name="T4" fmla="*/ 2147483647 w 669"/>
              <a:gd name="T5" fmla="*/ 2147483647 h 729"/>
              <a:gd name="T6" fmla="*/ 2147483647 w 669"/>
              <a:gd name="T7" fmla="*/ 2147483647 h 729"/>
              <a:gd name="T8" fmla="*/ 0 w 669"/>
              <a:gd name="T9" fmla="*/ 2147483647 h 729"/>
              <a:gd name="T10" fmla="*/ 2147483647 w 669"/>
              <a:gd name="T11" fmla="*/ 2147483647 h 729"/>
              <a:gd name="T12" fmla="*/ 2147483647 w 669"/>
              <a:gd name="T13" fmla="*/ 2147483647 h 729"/>
              <a:gd name="T14" fmla="*/ 2147483647 w 669"/>
              <a:gd name="T15" fmla="*/ 2147483647 h 729"/>
              <a:gd name="T16" fmla="*/ 2147483647 w 669"/>
              <a:gd name="T17" fmla="*/ 2147483647 h 729"/>
              <a:gd name="T18" fmla="*/ 2147483647 w 669"/>
              <a:gd name="T19" fmla="*/ 2147483647 h 729"/>
              <a:gd name="T20" fmla="*/ 2147483647 w 669"/>
              <a:gd name="T21" fmla="*/ 0 h 72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69"/>
              <a:gd name="T34" fmla="*/ 0 h 729"/>
              <a:gd name="T35" fmla="*/ 669 w 669"/>
              <a:gd name="T36" fmla="*/ 729 h 72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69" h="729">
                <a:moveTo>
                  <a:pt x="129" y="0"/>
                </a:moveTo>
                <a:cubicBezTo>
                  <a:pt x="104" y="4"/>
                  <a:pt x="86" y="13"/>
                  <a:pt x="63" y="21"/>
                </a:cubicBezTo>
                <a:cubicBezTo>
                  <a:pt x="49" y="42"/>
                  <a:pt x="57" y="35"/>
                  <a:pt x="42" y="45"/>
                </a:cubicBezTo>
                <a:cubicBezTo>
                  <a:pt x="38" y="58"/>
                  <a:pt x="30" y="69"/>
                  <a:pt x="24" y="81"/>
                </a:cubicBezTo>
                <a:cubicBezTo>
                  <a:pt x="9" y="110"/>
                  <a:pt x="6" y="154"/>
                  <a:pt x="0" y="186"/>
                </a:cubicBezTo>
                <a:cubicBezTo>
                  <a:pt x="1" y="250"/>
                  <a:pt x="0" y="314"/>
                  <a:pt x="3" y="378"/>
                </a:cubicBezTo>
                <a:cubicBezTo>
                  <a:pt x="4" y="401"/>
                  <a:pt x="23" y="433"/>
                  <a:pt x="33" y="453"/>
                </a:cubicBezTo>
                <a:cubicBezTo>
                  <a:pt x="54" y="495"/>
                  <a:pt x="77" y="534"/>
                  <a:pt x="105" y="573"/>
                </a:cubicBezTo>
                <a:lnTo>
                  <a:pt x="240" y="729"/>
                </a:lnTo>
                <a:lnTo>
                  <a:pt x="669" y="228"/>
                </a:lnTo>
                <a:lnTo>
                  <a:pt x="129" y="0"/>
                </a:lnTo>
                <a:close/>
              </a:path>
            </a:pathLst>
          </a:custGeo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/>
          </a:gradFill>
          <a:ln w="9525">
            <a:solidFill>
              <a:srgbClr val="F3355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ru-RU"/>
          </a:p>
        </p:txBody>
      </p:sp>
      <p:sp>
        <p:nvSpPr>
          <p:cNvPr id="21508" name="Line 4"/>
          <p:cNvSpPr>
            <a:spLocks noChangeShapeType="1"/>
          </p:cNvSpPr>
          <p:nvPr/>
        </p:nvSpPr>
        <p:spPr bwMode="auto">
          <a:xfrm flipH="1">
            <a:off x="4127041" y="476691"/>
            <a:ext cx="2820960" cy="3240340"/>
          </a:xfrm>
          <a:prstGeom prst="line">
            <a:avLst/>
          </a:prstGeom>
          <a:noFill/>
          <a:ln w="28575">
            <a:solidFill>
              <a:srgbClr val="F335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0" tIns="45715" rIns="91430" bIns="45715"/>
          <a:lstStyle/>
          <a:p>
            <a:endParaRPr lang="ru-RU"/>
          </a:p>
        </p:txBody>
      </p:sp>
      <p:sp>
        <p:nvSpPr>
          <p:cNvPr id="21509" name="Freeform 5"/>
          <p:cNvSpPr>
            <a:spLocks/>
          </p:cNvSpPr>
          <p:nvPr/>
        </p:nvSpPr>
        <p:spPr bwMode="auto">
          <a:xfrm>
            <a:off x="5148001" y="1484797"/>
            <a:ext cx="1429920" cy="1718100"/>
          </a:xfrm>
          <a:custGeom>
            <a:avLst/>
            <a:gdLst>
              <a:gd name="T0" fmla="*/ 2147483647 w 901"/>
              <a:gd name="T1" fmla="*/ 0 h 1083"/>
              <a:gd name="T2" fmla="*/ 2147483647 w 901"/>
              <a:gd name="T3" fmla="*/ 2147483647 h 1083"/>
              <a:gd name="T4" fmla="*/ 2147483647 w 901"/>
              <a:gd name="T5" fmla="*/ 2147483647 h 1083"/>
              <a:gd name="T6" fmla="*/ 2147483647 w 901"/>
              <a:gd name="T7" fmla="*/ 2147483647 h 1083"/>
              <a:gd name="T8" fmla="*/ 2147483647 w 901"/>
              <a:gd name="T9" fmla="*/ 2147483647 h 1083"/>
              <a:gd name="T10" fmla="*/ 2147483647 w 901"/>
              <a:gd name="T11" fmla="*/ 2147483647 h 1083"/>
              <a:gd name="T12" fmla="*/ 2147483647 w 901"/>
              <a:gd name="T13" fmla="*/ 2147483647 h 1083"/>
              <a:gd name="T14" fmla="*/ 2147483647 w 901"/>
              <a:gd name="T15" fmla="*/ 2147483647 h 1083"/>
              <a:gd name="T16" fmla="*/ 2147483647 w 901"/>
              <a:gd name="T17" fmla="*/ 2147483647 h 1083"/>
              <a:gd name="T18" fmla="*/ 2147483647 w 901"/>
              <a:gd name="T19" fmla="*/ 2147483647 h 1083"/>
              <a:gd name="T20" fmla="*/ 2147483647 w 901"/>
              <a:gd name="T21" fmla="*/ 2147483647 h 1083"/>
              <a:gd name="T22" fmla="*/ 2147483647 w 901"/>
              <a:gd name="T23" fmla="*/ 2147483647 h 1083"/>
              <a:gd name="T24" fmla="*/ 2147483647 w 901"/>
              <a:gd name="T25" fmla="*/ 2147483647 h 1083"/>
              <a:gd name="T26" fmla="*/ 2147483647 w 901"/>
              <a:gd name="T27" fmla="*/ 2147483647 h 1083"/>
              <a:gd name="T28" fmla="*/ 2147483647 w 901"/>
              <a:gd name="T29" fmla="*/ 2147483647 h 1083"/>
              <a:gd name="T30" fmla="*/ 2147483647 w 901"/>
              <a:gd name="T31" fmla="*/ 2147483647 h 1083"/>
              <a:gd name="T32" fmla="*/ 2147483647 w 901"/>
              <a:gd name="T33" fmla="*/ 2147483647 h 1083"/>
              <a:gd name="T34" fmla="*/ 0 w 901"/>
              <a:gd name="T35" fmla="*/ 2147483647 h 1083"/>
              <a:gd name="T36" fmla="*/ 2147483647 w 901"/>
              <a:gd name="T37" fmla="*/ 0 h 1083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901"/>
              <a:gd name="T58" fmla="*/ 0 h 1083"/>
              <a:gd name="T59" fmla="*/ 901 w 901"/>
              <a:gd name="T60" fmla="*/ 1083 h 1083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901" h="1083">
                <a:moveTo>
                  <a:pt x="592" y="0"/>
                </a:moveTo>
                <a:cubicBezTo>
                  <a:pt x="597" y="16"/>
                  <a:pt x="602" y="32"/>
                  <a:pt x="607" y="48"/>
                </a:cubicBezTo>
                <a:cubicBezTo>
                  <a:pt x="611" y="77"/>
                  <a:pt x="615" y="113"/>
                  <a:pt x="631" y="138"/>
                </a:cubicBezTo>
                <a:cubicBezTo>
                  <a:pt x="638" y="175"/>
                  <a:pt x="630" y="137"/>
                  <a:pt x="637" y="162"/>
                </a:cubicBezTo>
                <a:cubicBezTo>
                  <a:pt x="639" y="170"/>
                  <a:pt x="643" y="186"/>
                  <a:pt x="643" y="186"/>
                </a:cubicBezTo>
                <a:cubicBezTo>
                  <a:pt x="643" y="193"/>
                  <a:pt x="644" y="257"/>
                  <a:pt x="649" y="279"/>
                </a:cubicBezTo>
                <a:cubicBezTo>
                  <a:pt x="652" y="292"/>
                  <a:pt x="667" y="315"/>
                  <a:pt x="667" y="315"/>
                </a:cubicBezTo>
                <a:cubicBezTo>
                  <a:pt x="672" y="334"/>
                  <a:pt x="692" y="355"/>
                  <a:pt x="706" y="369"/>
                </a:cubicBezTo>
                <a:cubicBezTo>
                  <a:pt x="719" y="382"/>
                  <a:pt x="706" y="374"/>
                  <a:pt x="715" y="387"/>
                </a:cubicBezTo>
                <a:cubicBezTo>
                  <a:pt x="728" y="408"/>
                  <a:pt x="744" y="428"/>
                  <a:pt x="760" y="447"/>
                </a:cubicBezTo>
                <a:cubicBezTo>
                  <a:pt x="771" y="460"/>
                  <a:pt x="781" y="472"/>
                  <a:pt x="790" y="486"/>
                </a:cubicBezTo>
                <a:cubicBezTo>
                  <a:pt x="796" y="495"/>
                  <a:pt x="805" y="513"/>
                  <a:pt x="805" y="513"/>
                </a:cubicBezTo>
                <a:cubicBezTo>
                  <a:pt x="812" y="540"/>
                  <a:pt x="827" y="596"/>
                  <a:pt x="841" y="618"/>
                </a:cubicBezTo>
                <a:cubicBezTo>
                  <a:pt x="846" y="637"/>
                  <a:pt x="859" y="649"/>
                  <a:pt x="865" y="666"/>
                </a:cubicBezTo>
                <a:cubicBezTo>
                  <a:pt x="875" y="697"/>
                  <a:pt x="887" y="726"/>
                  <a:pt x="892" y="759"/>
                </a:cubicBezTo>
                <a:cubicBezTo>
                  <a:pt x="894" y="818"/>
                  <a:pt x="893" y="843"/>
                  <a:pt x="901" y="891"/>
                </a:cubicBezTo>
                <a:cubicBezTo>
                  <a:pt x="900" y="961"/>
                  <a:pt x="895" y="1019"/>
                  <a:pt x="895" y="1083"/>
                </a:cubicBezTo>
                <a:lnTo>
                  <a:pt x="0" y="694"/>
                </a:lnTo>
                <a:lnTo>
                  <a:pt x="592" y="0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0" tIns="45715" rIns="91430" bIns="45715"/>
          <a:lstStyle/>
          <a:p>
            <a:endParaRPr lang="ru-RU"/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4861440" y="2131424"/>
            <a:ext cx="576000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1"/>
              <a:t>B</a:t>
            </a:r>
            <a:endParaRPr lang="ru-RU" sz="2000" b="1" i="1"/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6386400" y="1160762"/>
            <a:ext cx="576000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1"/>
              <a:t>A</a:t>
            </a:r>
            <a:endParaRPr lang="ru-RU" sz="2000" b="1" i="1"/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6301440" y="4942599"/>
            <a:ext cx="576000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1"/>
              <a:t>M</a:t>
            </a:r>
            <a:endParaRPr lang="ru-RU" sz="2000" b="1" i="1"/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8533440" y="3717031"/>
            <a:ext cx="576000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1"/>
              <a:t>E</a:t>
            </a:r>
            <a:endParaRPr lang="ru-RU" sz="2000" b="1" i="1"/>
          </a:p>
        </p:txBody>
      </p:sp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7309440" y="3645023"/>
            <a:ext cx="576000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1"/>
              <a:t>C</a:t>
            </a:r>
            <a:endParaRPr lang="ru-RU" sz="2000" b="1" i="1"/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4140000" y="3501008"/>
            <a:ext cx="576000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1"/>
              <a:t>F</a:t>
            </a:r>
            <a:endParaRPr lang="ru-RU" sz="2000" b="1" i="1"/>
          </a:p>
        </p:txBody>
      </p:sp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3564000" y="1628812"/>
            <a:ext cx="576000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1"/>
              <a:t>D</a:t>
            </a:r>
            <a:endParaRPr lang="ru-RU" sz="2000" b="1" i="1"/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664512" y="1628812"/>
            <a:ext cx="3488613" cy="1374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 dirty="0">
                <a:solidFill>
                  <a:srgbClr val="30444B"/>
                </a:solidFill>
              </a:rPr>
              <a:t>а) </a:t>
            </a:r>
            <a:r>
              <a:rPr lang="ru-RU" sz="2800" b="1" dirty="0" err="1">
                <a:solidFill>
                  <a:srgbClr val="30444B"/>
                </a:solidFill>
              </a:rPr>
              <a:t>внутрішніх</a:t>
            </a:r>
            <a:r>
              <a:rPr lang="ru-RU" sz="2800" b="1" dirty="0">
                <a:solidFill>
                  <a:srgbClr val="30444B"/>
                </a:solidFill>
              </a:rPr>
              <a:t> </a:t>
            </a:r>
            <a:r>
              <a:rPr lang="ru-RU" sz="2800" b="1" dirty="0" err="1">
                <a:solidFill>
                  <a:srgbClr val="30444B"/>
                </a:solidFill>
              </a:rPr>
              <a:t>односторонніх</a:t>
            </a:r>
            <a:r>
              <a:rPr lang="ru-RU" sz="2800" b="1" dirty="0">
                <a:solidFill>
                  <a:srgbClr val="30444B"/>
                </a:solidFill>
              </a:rPr>
              <a:t> </a:t>
            </a:r>
            <a:r>
              <a:rPr lang="ru-RU" sz="2800" b="1" dirty="0" err="1">
                <a:solidFill>
                  <a:srgbClr val="30444B"/>
                </a:solidFill>
              </a:rPr>
              <a:t>кутів</a:t>
            </a:r>
            <a:r>
              <a:rPr lang="ru-RU" sz="2800" b="1" dirty="0">
                <a:solidFill>
                  <a:srgbClr val="30444B"/>
                </a:solidFill>
              </a:rPr>
              <a:t> </a:t>
            </a:r>
          </a:p>
        </p:txBody>
      </p:sp>
      <p:sp>
        <p:nvSpPr>
          <p:cNvPr id="21518" name="Text Box 15"/>
          <p:cNvSpPr txBox="1">
            <a:spLocks noChangeArrowheads="1"/>
          </p:cNvSpPr>
          <p:nvPr/>
        </p:nvSpPr>
        <p:spPr bwMode="auto">
          <a:xfrm rot="350984">
            <a:off x="8460001" y="1627503"/>
            <a:ext cx="648000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/>
              <a:t>К</a:t>
            </a:r>
          </a:p>
        </p:txBody>
      </p:sp>
      <p:sp>
        <p:nvSpPr>
          <p:cNvPr id="6160" name="Freeform 16"/>
          <p:cNvSpPr>
            <a:spLocks/>
          </p:cNvSpPr>
          <p:nvPr/>
        </p:nvSpPr>
        <p:spPr bwMode="auto">
          <a:xfrm>
            <a:off x="6732000" y="2507304"/>
            <a:ext cx="1369440" cy="1065712"/>
          </a:xfrm>
          <a:custGeom>
            <a:avLst/>
            <a:gdLst>
              <a:gd name="T0" fmla="*/ 0 w 891"/>
              <a:gd name="T1" fmla="*/ 2147483647 h 672"/>
              <a:gd name="T2" fmla="*/ 2147483647 w 891"/>
              <a:gd name="T3" fmla="*/ 2147483647 h 672"/>
              <a:gd name="T4" fmla="*/ 2147483647 w 891"/>
              <a:gd name="T5" fmla="*/ 2147483647 h 672"/>
              <a:gd name="T6" fmla="*/ 2147483647 w 891"/>
              <a:gd name="T7" fmla="*/ 2147483647 h 672"/>
              <a:gd name="T8" fmla="*/ 2147483647 w 891"/>
              <a:gd name="T9" fmla="*/ 2147483647 h 672"/>
              <a:gd name="T10" fmla="*/ 2147483647 w 891"/>
              <a:gd name="T11" fmla="*/ 2147483647 h 672"/>
              <a:gd name="T12" fmla="*/ 2147483647 w 891"/>
              <a:gd name="T13" fmla="*/ 2147483647 h 672"/>
              <a:gd name="T14" fmla="*/ 2147483647 w 891"/>
              <a:gd name="T15" fmla="*/ 2147483647 h 672"/>
              <a:gd name="T16" fmla="*/ 2147483647 w 891"/>
              <a:gd name="T17" fmla="*/ 2147483647 h 672"/>
              <a:gd name="T18" fmla="*/ 2147483647 w 891"/>
              <a:gd name="T19" fmla="*/ 2147483647 h 672"/>
              <a:gd name="T20" fmla="*/ 2147483647 w 891"/>
              <a:gd name="T21" fmla="*/ 2147483647 h 672"/>
              <a:gd name="T22" fmla="*/ 2147483647 w 891"/>
              <a:gd name="T23" fmla="*/ 2147483647 h 672"/>
              <a:gd name="T24" fmla="*/ 2147483647 w 891"/>
              <a:gd name="T25" fmla="*/ 2147483647 h 672"/>
              <a:gd name="T26" fmla="*/ 2147483647 w 891"/>
              <a:gd name="T27" fmla="*/ 2147483647 h 672"/>
              <a:gd name="T28" fmla="*/ 2147483647 w 891"/>
              <a:gd name="T29" fmla="*/ 2147483647 h 672"/>
              <a:gd name="T30" fmla="*/ 2147483647 w 891"/>
              <a:gd name="T31" fmla="*/ 2147483647 h 672"/>
              <a:gd name="T32" fmla="*/ 2147483647 w 891"/>
              <a:gd name="T33" fmla="*/ 2147483647 h 672"/>
              <a:gd name="T34" fmla="*/ 2147483647 w 891"/>
              <a:gd name="T35" fmla="*/ 2147483647 h 672"/>
              <a:gd name="T36" fmla="*/ 0 w 891"/>
              <a:gd name="T37" fmla="*/ 2147483647 h 67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891"/>
              <a:gd name="T58" fmla="*/ 0 h 672"/>
              <a:gd name="T59" fmla="*/ 891 w 891"/>
              <a:gd name="T60" fmla="*/ 672 h 672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891" h="672">
                <a:moveTo>
                  <a:pt x="0" y="449"/>
                </a:moveTo>
                <a:cubicBezTo>
                  <a:pt x="30" y="404"/>
                  <a:pt x="4" y="447"/>
                  <a:pt x="9" y="311"/>
                </a:cubicBezTo>
                <a:cubicBezTo>
                  <a:pt x="10" y="276"/>
                  <a:pt x="23" y="255"/>
                  <a:pt x="45" y="230"/>
                </a:cubicBezTo>
                <a:cubicBezTo>
                  <a:pt x="52" y="223"/>
                  <a:pt x="68" y="200"/>
                  <a:pt x="78" y="197"/>
                </a:cubicBezTo>
                <a:cubicBezTo>
                  <a:pt x="92" y="175"/>
                  <a:pt x="116" y="154"/>
                  <a:pt x="138" y="140"/>
                </a:cubicBezTo>
                <a:cubicBezTo>
                  <a:pt x="156" y="113"/>
                  <a:pt x="184" y="85"/>
                  <a:pt x="216" y="74"/>
                </a:cubicBezTo>
                <a:cubicBezTo>
                  <a:pt x="290" y="0"/>
                  <a:pt x="378" y="16"/>
                  <a:pt x="483" y="14"/>
                </a:cubicBezTo>
                <a:cubicBezTo>
                  <a:pt x="499" y="9"/>
                  <a:pt x="515" y="5"/>
                  <a:pt x="531" y="2"/>
                </a:cubicBezTo>
                <a:cubicBezTo>
                  <a:pt x="564" y="13"/>
                  <a:pt x="607" y="11"/>
                  <a:pt x="642" y="17"/>
                </a:cubicBezTo>
                <a:cubicBezTo>
                  <a:pt x="666" y="33"/>
                  <a:pt x="637" y="12"/>
                  <a:pt x="657" y="32"/>
                </a:cubicBezTo>
                <a:cubicBezTo>
                  <a:pt x="663" y="38"/>
                  <a:pt x="704" y="56"/>
                  <a:pt x="714" y="59"/>
                </a:cubicBezTo>
                <a:cubicBezTo>
                  <a:pt x="723" y="72"/>
                  <a:pt x="754" y="97"/>
                  <a:pt x="768" y="107"/>
                </a:cubicBezTo>
                <a:cubicBezTo>
                  <a:pt x="774" y="111"/>
                  <a:pt x="779" y="117"/>
                  <a:pt x="786" y="119"/>
                </a:cubicBezTo>
                <a:cubicBezTo>
                  <a:pt x="792" y="121"/>
                  <a:pt x="804" y="125"/>
                  <a:pt x="804" y="125"/>
                </a:cubicBezTo>
                <a:cubicBezTo>
                  <a:pt x="806" y="128"/>
                  <a:pt x="807" y="132"/>
                  <a:pt x="810" y="134"/>
                </a:cubicBezTo>
                <a:cubicBezTo>
                  <a:pt x="812" y="136"/>
                  <a:pt x="813" y="131"/>
                  <a:pt x="819" y="137"/>
                </a:cubicBezTo>
                <a:lnTo>
                  <a:pt x="891" y="218"/>
                </a:lnTo>
                <a:lnTo>
                  <a:pt x="482" y="672"/>
                </a:lnTo>
                <a:lnTo>
                  <a:pt x="0" y="449"/>
                </a:lnTo>
                <a:close/>
              </a:path>
            </a:pathLst>
          </a:custGeom>
          <a:blipFill dpi="0" rotWithShape="1">
            <a:blip r:embed="rId3" cstate="print"/>
            <a:srcRect/>
            <a:tile tx="0" ty="0" sx="100000" sy="100000" flip="none" algn="tl"/>
          </a:blipFill>
          <a:ln w="9525">
            <a:solidFill>
              <a:schemeClr val="hlink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ru-RU"/>
          </a:p>
        </p:txBody>
      </p:sp>
      <p:sp>
        <p:nvSpPr>
          <p:cNvPr id="21520" name="Line 17"/>
          <p:cNvSpPr>
            <a:spLocks noChangeShapeType="1"/>
          </p:cNvSpPr>
          <p:nvPr/>
        </p:nvSpPr>
        <p:spPr bwMode="auto">
          <a:xfrm flipH="1">
            <a:off x="6156000" y="1844835"/>
            <a:ext cx="2820960" cy="3240340"/>
          </a:xfrm>
          <a:prstGeom prst="line">
            <a:avLst/>
          </a:prstGeom>
          <a:noFill/>
          <a:ln w="28575">
            <a:solidFill>
              <a:srgbClr val="F335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0" tIns="45715" rIns="91430" bIns="45715"/>
          <a:lstStyle/>
          <a:p>
            <a:endParaRPr lang="ru-RU"/>
          </a:p>
        </p:txBody>
      </p:sp>
      <p:sp>
        <p:nvSpPr>
          <p:cNvPr id="21521" name="Line 18"/>
          <p:cNvSpPr>
            <a:spLocks noChangeShapeType="1"/>
          </p:cNvSpPr>
          <p:nvPr/>
        </p:nvSpPr>
        <p:spPr bwMode="auto">
          <a:xfrm>
            <a:off x="3708000" y="1988849"/>
            <a:ext cx="5040000" cy="2089659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0" tIns="45715" rIns="91430" bIns="45715"/>
          <a:lstStyle/>
          <a:p>
            <a:endParaRPr lang="ru-RU"/>
          </a:p>
        </p:txBody>
      </p:sp>
      <p:sp>
        <p:nvSpPr>
          <p:cNvPr id="6163" name="Text Box 19"/>
          <p:cNvSpPr txBox="1">
            <a:spLocks noChangeArrowheads="1"/>
          </p:cNvSpPr>
          <p:nvPr/>
        </p:nvSpPr>
        <p:spPr bwMode="auto">
          <a:xfrm>
            <a:off x="664512" y="3040161"/>
            <a:ext cx="3816001" cy="13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 dirty="0">
                <a:solidFill>
                  <a:srgbClr val="46636D"/>
                </a:solidFill>
              </a:rPr>
              <a:t>б)</a:t>
            </a:r>
            <a:r>
              <a:rPr lang="ru-RU" sz="2800" b="1" dirty="0" err="1">
                <a:solidFill>
                  <a:srgbClr val="46636D"/>
                </a:solidFill>
              </a:rPr>
              <a:t>внутрішніх</a:t>
            </a:r>
            <a:r>
              <a:rPr lang="ru-RU" sz="2800" b="1" dirty="0">
                <a:solidFill>
                  <a:srgbClr val="46636D"/>
                </a:solidFill>
              </a:rPr>
              <a:t> </a:t>
            </a:r>
            <a:r>
              <a:rPr lang="ru-RU" sz="2800" b="1" dirty="0" err="1">
                <a:solidFill>
                  <a:srgbClr val="46636D"/>
                </a:solidFill>
              </a:rPr>
              <a:t>різносторонніх</a:t>
            </a:r>
            <a:r>
              <a:rPr lang="ru-RU" sz="2800" b="1" dirty="0">
                <a:solidFill>
                  <a:srgbClr val="46636D"/>
                </a:solidFill>
              </a:rPr>
              <a:t> </a:t>
            </a:r>
            <a:r>
              <a:rPr lang="ru-RU" sz="2800" b="1" dirty="0" err="1">
                <a:solidFill>
                  <a:srgbClr val="46636D"/>
                </a:solidFill>
              </a:rPr>
              <a:t>кутів</a:t>
            </a:r>
            <a:r>
              <a:rPr lang="ru-RU" sz="2800" b="1" dirty="0">
                <a:solidFill>
                  <a:srgbClr val="46636D"/>
                </a:solidFill>
              </a:rPr>
              <a:t> </a:t>
            </a:r>
          </a:p>
        </p:txBody>
      </p:sp>
      <p:sp>
        <p:nvSpPr>
          <p:cNvPr id="6164" name="Text Box 20"/>
          <p:cNvSpPr txBox="1">
            <a:spLocks noChangeArrowheads="1"/>
          </p:cNvSpPr>
          <p:nvPr/>
        </p:nvSpPr>
        <p:spPr bwMode="auto">
          <a:xfrm>
            <a:off x="611560" y="4357898"/>
            <a:ext cx="4039639" cy="52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 dirty="0">
                <a:solidFill>
                  <a:srgbClr val="30444B"/>
                </a:solidFill>
              </a:rPr>
              <a:t>в) </a:t>
            </a:r>
            <a:r>
              <a:rPr lang="ru-RU" sz="2800" b="1" dirty="0" err="1">
                <a:solidFill>
                  <a:srgbClr val="30444B"/>
                </a:solidFill>
              </a:rPr>
              <a:t>відповідних</a:t>
            </a:r>
            <a:r>
              <a:rPr lang="ru-RU" sz="2800" b="1" dirty="0">
                <a:solidFill>
                  <a:srgbClr val="30444B"/>
                </a:solidFill>
              </a:rPr>
              <a:t>  </a:t>
            </a:r>
            <a:r>
              <a:rPr lang="ru-RU" sz="2800" b="1" dirty="0" err="1">
                <a:solidFill>
                  <a:srgbClr val="30444B"/>
                </a:solidFill>
              </a:rPr>
              <a:t>кутів</a:t>
            </a:r>
            <a:endParaRPr lang="ru-RU" sz="2800" b="1" dirty="0">
              <a:solidFill>
                <a:srgbClr val="30444B"/>
              </a:solidFill>
            </a:endParaRPr>
          </a:p>
        </p:txBody>
      </p:sp>
      <p:sp>
        <p:nvSpPr>
          <p:cNvPr id="24" name="AutoShape 5"/>
          <p:cNvSpPr>
            <a:spLocks noChangeArrowheads="1"/>
          </p:cNvSpPr>
          <p:nvPr/>
        </p:nvSpPr>
        <p:spPr bwMode="auto">
          <a:xfrm flipV="1">
            <a:off x="1850400" y="188660"/>
            <a:ext cx="6251040" cy="972102"/>
          </a:xfrm>
          <a:prstGeom prst="wedgeRoundRectCallout">
            <a:avLst>
              <a:gd name="adj1" fmla="val -57537"/>
              <a:gd name="adj2" fmla="val 24648"/>
              <a:gd name="adj3" fmla="val 16667"/>
            </a:avLst>
          </a:prstGeom>
          <a:solidFill>
            <a:srgbClr val="5E8996"/>
          </a:solidFill>
          <a:ln w="9525">
            <a:solidFill>
              <a:srgbClr val="CCFFFF"/>
            </a:solidFill>
            <a:miter lim="800000"/>
            <a:headEnd/>
            <a:tailEnd/>
          </a:ln>
        </p:spPr>
        <p:txBody>
          <a:bodyPr rot="10800000" lIns="91430" tIns="45715" rIns="91430" bIns="45715"/>
          <a:lstStyle/>
          <a:p>
            <a:pPr algn="ctr"/>
            <a:r>
              <a:rPr lang="uk-UA" sz="2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Назвати кут, який утворює з кутом АВС пару:</a:t>
            </a:r>
            <a:endParaRPr lang="ru-RU" sz="28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370" name="Picture 2">
            <a:extLst>
              <a:ext uri="{FF2B5EF4-FFF2-40B4-BE49-F238E27FC236}">
                <a16:creationId xmlns="" xmlns:a16="http://schemas.microsoft.com/office/drawing/2014/main" id="{0B06C7F2-75E5-C125-423F-4B31523A6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490" y="4890337"/>
            <a:ext cx="2487510" cy="192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32748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nimBg="1"/>
      <p:bldP spid="6147" grpId="0" animBg="1"/>
      <p:bldP spid="6147" grpId="1" animBg="1"/>
      <p:bldP spid="6158" grpId="0"/>
      <p:bldP spid="6160" grpId="0" animBg="1"/>
      <p:bldP spid="6160" grpId="1" animBg="1"/>
      <p:bldP spid="6163" grpId="0"/>
      <p:bldP spid="6164" grpId="0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17"/>
          <p:cNvGrpSpPr>
            <a:grpSpLocks/>
          </p:cNvGrpSpPr>
          <p:nvPr/>
        </p:nvGrpSpPr>
        <p:grpSpPr bwMode="auto">
          <a:xfrm>
            <a:off x="900113" y="549275"/>
            <a:ext cx="3455987" cy="1590675"/>
            <a:chOff x="567" y="618"/>
            <a:chExt cx="2177" cy="1002"/>
          </a:xfrm>
        </p:grpSpPr>
        <p:sp>
          <p:nvSpPr>
            <p:cNvPr id="15395" name="Rectangle 4"/>
            <p:cNvSpPr>
              <a:spLocks noChangeArrowheads="1"/>
            </p:cNvSpPr>
            <p:nvPr/>
          </p:nvSpPr>
          <p:spPr bwMode="auto">
            <a:xfrm>
              <a:off x="567" y="618"/>
              <a:ext cx="2177" cy="998"/>
            </a:xfrm>
            <a:prstGeom prst="rect">
              <a:avLst/>
            </a:prstGeom>
            <a:solidFill>
              <a:srgbClr val="DDFBFF"/>
            </a:solidFill>
            <a:ln w="9525">
              <a:solidFill>
                <a:srgbClr val="3399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uk-UA" dirty="0"/>
                <a:t>1)</a:t>
              </a:r>
              <a:endParaRPr lang="ru-RU" dirty="0"/>
            </a:p>
          </p:txBody>
        </p:sp>
        <p:sp>
          <p:nvSpPr>
            <p:cNvPr id="15396" name="Text Box 8"/>
            <p:cNvSpPr txBox="1">
              <a:spLocks noChangeArrowheads="1"/>
            </p:cNvSpPr>
            <p:nvPr/>
          </p:nvSpPr>
          <p:spPr bwMode="auto">
            <a:xfrm>
              <a:off x="657" y="1298"/>
              <a:ext cx="27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Univers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Univers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Univers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Univers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Univers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Univers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Univers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Univers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Univers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 i="1">
                  <a:solidFill>
                    <a:srgbClr val="339933"/>
                  </a:solidFill>
                </a:rPr>
                <a:t>a</a:t>
              </a:r>
              <a:endParaRPr lang="ru-RU" b="1" i="1">
                <a:solidFill>
                  <a:srgbClr val="339933"/>
                </a:solidFill>
              </a:endParaRPr>
            </a:p>
          </p:txBody>
        </p:sp>
        <p:sp>
          <p:nvSpPr>
            <p:cNvPr id="15397" name="Text Box 9"/>
            <p:cNvSpPr txBox="1">
              <a:spLocks noChangeArrowheads="1"/>
            </p:cNvSpPr>
            <p:nvPr/>
          </p:nvSpPr>
          <p:spPr bwMode="auto">
            <a:xfrm>
              <a:off x="748" y="754"/>
              <a:ext cx="27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Univers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Univers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Univers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Univers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Univers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Univers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Univers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Univers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Univers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 i="1">
                  <a:solidFill>
                    <a:srgbClr val="339933"/>
                  </a:solidFill>
                </a:rPr>
                <a:t>b</a:t>
              </a:r>
              <a:endParaRPr lang="ru-RU" b="1" i="1">
                <a:solidFill>
                  <a:srgbClr val="339933"/>
                </a:solidFill>
              </a:endParaRPr>
            </a:p>
          </p:txBody>
        </p:sp>
        <p:sp>
          <p:nvSpPr>
            <p:cNvPr id="15398" name="Text Box 10"/>
            <p:cNvSpPr txBox="1">
              <a:spLocks noChangeArrowheads="1"/>
            </p:cNvSpPr>
            <p:nvPr/>
          </p:nvSpPr>
          <p:spPr bwMode="auto">
            <a:xfrm>
              <a:off x="1474" y="1389"/>
              <a:ext cx="27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Univers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Univers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Univers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Univers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Univers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Univers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Univers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Univers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Univers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 i="1">
                  <a:solidFill>
                    <a:schemeClr val="accent2"/>
                  </a:solidFill>
                </a:rPr>
                <a:t>m</a:t>
              </a:r>
              <a:endParaRPr lang="ru-RU" b="1" i="1">
                <a:solidFill>
                  <a:schemeClr val="accent2"/>
                </a:solidFill>
              </a:endParaRPr>
            </a:p>
          </p:txBody>
        </p:sp>
        <p:sp>
          <p:nvSpPr>
            <p:cNvPr id="15399" name="Freeform 11"/>
            <p:cNvSpPr>
              <a:spLocks/>
            </p:cNvSpPr>
            <p:nvPr/>
          </p:nvSpPr>
          <p:spPr bwMode="auto">
            <a:xfrm>
              <a:off x="1383" y="845"/>
              <a:ext cx="227" cy="136"/>
            </a:xfrm>
            <a:custGeom>
              <a:avLst/>
              <a:gdLst>
                <a:gd name="T0" fmla="*/ 0 w 227"/>
                <a:gd name="T1" fmla="*/ 0 h 136"/>
                <a:gd name="T2" fmla="*/ 46 w 227"/>
                <a:gd name="T3" fmla="*/ 136 h 136"/>
                <a:gd name="T4" fmla="*/ 227 w 227"/>
                <a:gd name="T5" fmla="*/ 45 h 136"/>
                <a:gd name="T6" fmla="*/ 0 w 227"/>
                <a:gd name="T7" fmla="*/ 0 h 1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7"/>
                <a:gd name="T13" fmla="*/ 0 h 136"/>
                <a:gd name="T14" fmla="*/ 227 w 227"/>
                <a:gd name="T15" fmla="*/ 136 h 1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7" h="136">
                  <a:moveTo>
                    <a:pt x="0" y="0"/>
                  </a:moveTo>
                  <a:lnTo>
                    <a:pt x="46" y="136"/>
                  </a:lnTo>
                  <a:lnTo>
                    <a:pt x="227" y="45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F8B049"/>
                </a:gs>
                <a:gs pos="9000">
                  <a:srgbClr val="B43E85"/>
                </a:gs>
                <a:gs pos="15500">
                  <a:srgbClr val="C50849"/>
                </a:gs>
                <a:gs pos="16499">
                  <a:srgbClr val="F952A0"/>
                </a:gs>
                <a:gs pos="18500">
                  <a:srgbClr val="FEE7F2"/>
                </a:gs>
                <a:gs pos="39500">
                  <a:srgbClr val="F8B049"/>
                </a:gs>
                <a:gs pos="43500">
                  <a:srgbClr val="F8B049"/>
                </a:gs>
                <a:gs pos="50000">
                  <a:srgbClr val="FC9FCB"/>
                </a:gs>
                <a:gs pos="56500">
                  <a:srgbClr val="F8B049"/>
                </a:gs>
                <a:gs pos="60501">
                  <a:srgbClr val="F8B049"/>
                </a:gs>
                <a:gs pos="81500">
                  <a:srgbClr val="FEE7F2"/>
                </a:gs>
                <a:gs pos="83501">
                  <a:srgbClr val="F952A0"/>
                </a:gs>
                <a:gs pos="84500">
                  <a:srgbClr val="C50849"/>
                </a:gs>
                <a:gs pos="91000">
                  <a:srgbClr val="B43E85"/>
                </a:gs>
                <a:gs pos="100000">
                  <a:srgbClr val="F8B049"/>
                </a:gs>
              </a:gsLst>
              <a:lin ang="18900000" scaled="1"/>
            </a:gradFill>
            <a:ln w="0">
              <a:solidFill>
                <a:srgbClr val="DDFB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400" name="Freeform 12"/>
            <p:cNvSpPr>
              <a:spLocks/>
            </p:cNvSpPr>
            <p:nvPr/>
          </p:nvSpPr>
          <p:spPr bwMode="auto">
            <a:xfrm>
              <a:off x="1519" y="1207"/>
              <a:ext cx="363" cy="227"/>
            </a:xfrm>
            <a:custGeom>
              <a:avLst/>
              <a:gdLst>
                <a:gd name="T0" fmla="*/ 91 w 363"/>
                <a:gd name="T1" fmla="*/ 137 h 227"/>
                <a:gd name="T2" fmla="*/ 363 w 363"/>
                <a:gd name="T3" fmla="*/ 227 h 227"/>
                <a:gd name="T4" fmla="*/ 0 w 363"/>
                <a:gd name="T5" fmla="*/ 0 h 227"/>
                <a:gd name="T6" fmla="*/ 91 w 363"/>
                <a:gd name="T7" fmla="*/ 137 h 22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63"/>
                <a:gd name="T13" fmla="*/ 0 h 227"/>
                <a:gd name="T14" fmla="*/ 363 w 363"/>
                <a:gd name="T15" fmla="*/ 227 h 22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63" h="227">
                  <a:moveTo>
                    <a:pt x="91" y="137"/>
                  </a:moveTo>
                  <a:lnTo>
                    <a:pt x="363" y="227"/>
                  </a:lnTo>
                  <a:lnTo>
                    <a:pt x="0" y="0"/>
                  </a:lnTo>
                  <a:lnTo>
                    <a:pt x="91" y="137"/>
                  </a:lnTo>
                  <a:close/>
                </a:path>
              </a:pathLst>
            </a:custGeom>
            <a:gradFill rotWithShape="1">
              <a:gsLst>
                <a:gs pos="0">
                  <a:srgbClr val="5E9EFF"/>
                </a:gs>
                <a:gs pos="20000">
                  <a:srgbClr val="85C2FF"/>
                </a:gs>
                <a:gs pos="35001">
                  <a:srgbClr val="C4D6EB"/>
                </a:gs>
                <a:gs pos="50000">
                  <a:srgbClr val="FFEBFA"/>
                </a:gs>
                <a:gs pos="64999">
                  <a:srgbClr val="C4D6EB"/>
                </a:gs>
                <a:gs pos="80000">
                  <a:srgbClr val="85C2FF"/>
                </a:gs>
                <a:gs pos="100000">
                  <a:srgbClr val="5E9EFF"/>
                </a:gs>
              </a:gsLst>
              <a:lin ang="2700000" scaled="1"/>
            </a:gradFill>
            <a:ln w="0">
              <a:solidFill>
                <a:srgbClr val="DDFB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401" name="Line 5"/>
            <p:cNvSpPr>
              <a:spLocks noChangeShapeType="1"/>
            </p:cNvSpPr>
            <p:nvPr/>
          </p:nvSpPr>
          <p:spPr bwMode="auto">
            <a:xfrm>
              <a:off x="930" y="754"/>
              <a:ext cx="1406" cy="317"/>
            </a:xfrm>
            <a:prstGeom prst="line">
              <a:avLst/>
            </a:prstGeom>
            <a:noFill/>
            <a:ln w="28575">
              <a:solidFill>
                <a:srgbClr val="33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402" name="Line 7"/>
            <p:cNvSpPr>
              <a:spLocks noChangeShapeType="1"/>
            </p:cNvSpPr>
            <p:nvPr/>
          </p:nvSpPr>
          <p:spPr bwMode="auto">
            <a:xfrm>
              <a:off x="1292" y="663"/>
              <a:ext cx="409" cy="907"/>
            </a:xfrm>
            <a:prstGeom prst="line">
              <a:avLst/>
            </a:prstGeom>
            <a:noFill/>
            <a:ln w="28575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403" name="Line 6"/>
            <p:cNvSpPr>
              <a:spLocks noChangeShapeType="1"/>
            </p:cNvSpPr>
            <p:nvPr/>
          </p:nvSpPr>
          <p:spPr bwMode="auto">
            <a:xfrm>
              <a:off x="748" y="1162"/>
              <a:ext cx="1406" cy="317"/>
            </a:xfrm>
            <a:prstGeom prst="line">
              <a:avLst/>
            </a:prstGeom>
            <a:noFill/>
            <a:ln w="28575">
              <a:solidFill>
                <a:srgbClr val="33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404" name="Text Box 14"/>
            <p:cNvSpPr txBox="1">
              <a:spLocks noChangeArrowheads="1"/>
            </p:cNvSpPr>
            <p:nvPr/>
          </p:nvSpPr>
          <p:spPr bwMode="auto">
            <a:xfrm>
              <a:off x="1383" y="845"/>
              <a:ext cx="31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Univers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Univers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Univers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Univers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Univers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Univers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Univers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Univers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Univers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 dirty="0"/>
                <a:t>50</a:t>
              </a:r>
              <a:r>
                <a:rPr lang="en-US" b="1" baseline="30000" dirty="0">
                  <a:cs typeface="Arial" charset="0"/>
                </a:rPr>
                <a:t>°</a:t>
              </a:r>
              <a:endParaRPr lang="en-US" b="1" dirty="0">
                <a:cs typeface="Arial" charset="0"/>
              </a:endParaRPr>
            </a:p>
          </p:txBody>
        </p:sp>
        <p:sp>
          <p:nvSpPr>
            <p:cNvPr id="15405" name="Text Box 15"/>
            <p:cNvSpPr txBox="1">
              <a:spLocks noChangeArrowheads="1"/>
            </p:cNvSpPr>
            <p:nvPr/>
          </p:nvSpPr>
          <p:spPr bwMode="auto">
            <a:xfrm>
              <a:off x="1610" y="1162"/>
              <a:ext cx="4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Univers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Univers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Univers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Univers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Univers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Univers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Univers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Univers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Univers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/>
                <a:t>130</a:t>
              </a:r>
              <a:r>
                <a:rPr lang="en-US" b="1" baseline="30000">
                  <a:cs typeface="Arial" charset="0"/>
                </a:rPr>
                <a:t>°</a:t>
              </a:r>
              <a:endParaRPr lang="en-US" b="1">
                <a:cs typeface="Arial" charset="0"/>
              </a:endParaRPr>
            </a:p>
          </p:txBody>
        </p:sp>
      </p:grpSp>
      <p:sp>
        <p:nvSpPr>
          <p:cNvPr id="15363" name="Rectangle 19"/>
          <p:cNvSpPr>
            <a:spLocks noChangeArrowheads="1"/>
          </p:cNvSpPr>
          <p:nvPr/>
        </p:nvSpPr>
        <p:spPr bwMode="auto">
          <a:xfrm>
            <a:off x="900113" y="2565400"/>
            <a:ext cx="3455987" cy="1584325"/>
          </a:xfrm>
          <a:prstGeom prst="rect">
            <a:avLst/>
          </a:prstGeom>
          <a:solidFill>
            <a:srgbClr val="DDFBFF"/>
          </a:solidFill>
          <a:ln w="9525">
            <a:solidFill>
              <a:srgbClr val="339933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uk-UA" dirty="0"/>
              <a:t>2)</a:t>
            </a:r>
            <a:endParaRPr lang="ru-RU" dirty="0"/>
          </a:p>
        </p:txBody>
      </p:sp>
      <p:sp>
        <p:nvSpPr>
          <p:cNvPr id="15364" name="Text Box 20"/>
          <p:cNvSpPr txBox="1">
            <a:spLocks noChangeArrowheads="1"/>
          </p:cNvSpPr>
          <p:nvPr/>
        </p:nvSpPr>
        <p:spPr bwMode="auto">
          <a:xfrm>
            <a:off x="2411413" y="2708275"/>
            <a:ext cx="4333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Univer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Univer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Univer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Univer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Univers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vers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vers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vers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vers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i="1">
                <a:solidFill>
                  <a:srgbClr val="339933"/>
                </a:solidFill>
              </a:rPr>
              <a:t>a</a:t>
            </a:r>
            <a:endParaRPr lang="ru-RU" b="1" i="1">
              <a:solidFill>
                <a:srgbClr val="339933"/>
              </a:solidFill>
            </a:endParaRPr>
          </a:p>
        </p:txBody>
      </p:sp>
      <p:sp>
        <p:nvSpPr>
          <p:cNvPr id="15365" name="Text Box 21"/>
          <p:cNvSpPr txBox="1">
            <a:spLocks noChangeArrowheads="1"/>
          </p:cNvSpPr>
          <p:nvPr/>
        </p:nvSpPr>
        <p:spPr bwMode="auto">
          <a:xfrm>
            <a:off x="1187450" y="2781300"/>
            <a:ext cx="4333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Univer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Univer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Univer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Univer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Univers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vers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vers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vers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vers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i="1">
                <a:solidFill>
                  <a:srgbClr val="339933"/>
                </a:solidFill>
              </a:rPr>
              <a:t>b</a:t>
            </a:r>
            <a:endParaRPr lang="ru-RU" b="1" i="1">
              <a:solidFill>
                <a:srgbClr val="339933"/>
              </a:solidFill>
            </a:endParaRPr>
          </a:p>
        </p:txBody>
      </p:sp>
      <p:sp>
        <p:nvSpPr>
          <p:cNvPr id="15366" name="Text Box 22"/>
          <p:cNvSpPr txBox="1">
            <a:spLocks noChangeArrowheads="1"/>
          </p:cNvSpPr>
          <p:nvPr/>
        </p:nvSpPr>
        <p:spPr bwMode="auto">
          <a:xfrm>
            <a:off x="3203575" y="3573463"/>
            <a:ext cx="4333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Univer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Univer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Univer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Univer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Univers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vers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vers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vers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vers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i="1">
                <a:solidFill>
                  <a:schemeClr val="accent2"/>
                </a:solidFill>
              </a:rPr>
              <a:t>m</a:t>
            </a:r>
            <a:endParaRPr lang="ru-RU" b="1" i="1">
              <a:solidFill>
                <a:schemeClr val="accent2"/>
              </a:solidFill>
            </a:endParaRPr>
          </a:p>
        </p:txBody>
      </p:sp>
      <p:sp>
        <p:nvSpPr>
          <p:cNvPr id="15367" name="Line 26"/>
          <p:cNvSpPr>
            <a:spLocks noChangeShapeType="1"/>
          </p:cNvSpPr>
          <p:nvPr/>
        </p:nvSpPr>
        <p:spPr bwMode="auto">
          <a:xfrm>
            <a:off x="2268538" y="2636838"/>
            <a:ext cx="649287" cy="1439862"/>
          </a:xfrm>
          <a:prstGeom prst="line">
            <a:avLst/>
          </a:prstGeom>
          <a:noFill/>
          <a:ln w="28575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368" name="Rectangle 31"/>
          <p:cNvSpPr>
            <a:spLocks noChangeArrowheads="1"/>
          </p:cNvSpPr>
          <p:nvPr/>
        </p:nvSpPr>
        <p:spPr bwMode="auto">
          <a:xfrm>
            <a:off x="900113" y="4508500"/>
            <a:ext cx="3455987" cy="1584325"/>
          </a:xfrm>
          <a:prstGeom prst="rect">
            <a:avLst/>
          </a:prstGeom>
          <a:solidFill>
            <a:srgbClr val="DDFBFF"/>
          </a:solidFill>
          <a:ln w="9525">
            <a:solidFill>
              <a:srgbClr val="339933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uk-UA" dirty="0"/>
              <a:t>3)</a:t>
            </a:r>
            <a:endParaRPr lang="ru-RU" dirty="0"/>
          </a:p>
        </p:txBody>
      </p:sp>
      <p:sp>
        <p:nvSpPr>
          <p:cNvPr id="15369" name="Text Box 32"/>
          <p:cNvSpPr txBox="1">
            <a:spLocks noChangeArrowheads="1"/>
          </p:cNvSpPr>
          <p:nvPr/>
        </p:nvSpPr>
        <p:spPr bwMode="auto">
          <a:xfrm>
            <a:off x="2339975" y="4508500"/>
            <a:ext cx="4333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Univer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Univer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Univer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Univer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Univers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vers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vers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vers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vers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i="1">
                <a:solidFill>
                  <a:srgbClr val="339933"/>
                </a:solidFill>
              </a:rPr>
              <a:t>a</a:t>
            </a:r>
            <a:endParaRPr lang="ru-RU" b="1" i="1">
              <a:solidFill>
                <a:srgbClr val="339933"/>
              </a:solidFill>
            </a:endParaRPr>
          </a:p>
        </p:txBody>
      </p:sp>
      <p:sp>
        <p:nvSpPr>
          <p:cNvPr id="15370" name="Text Box 33"/>
          <p:cNvSpPr txBox="1">
            <a:spLocks noChangeArrowheads="1"/>
          </p:cNvSpPr>
          <p:nvPr/>
        </p:nvSpPr>
        <p:spPr bwMode="auto">
          <a:xfrm>
            <a:off x="3779838" y="4868863"/>
            <a:ext cx="4333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Univer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Univer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Univer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Univer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Univers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vers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vers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vers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vers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i="1">
                <a:solidFill>
                  <a:srgbClr val="339933"/>
                </a:solidFill>
              </a:rPr>
              <a:t>b</a:t>
            </a:r>
            <a:endParaRPr lang="ru-RU" b="1" i="1">
              <a:solidFill>
                <a:srgbClr val="339933"/>
              </a:solidFill>
            </a:endParaRPr>
          </a:p>
        </p:txBody>
      </p:sp>
      <p:sp>
        <p:nvSpPr>
          <p:cNvPr id="15371" name="Text Box 34"/>
          <p:cNvSpPr txBox="1">
            <a:spLocks noChangeArrowheads="1"/>
          </p:cNvSpPr>
          <p:nvPr/>
        </p:nvSpPr>
        <p:spPr bwMode="auto">
          <a:xfrm>
            <a:off x="3419475" y="5516563"/>
            <a:ext cx="4333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Univer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Univer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Univer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Univer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Univers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vers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vers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vers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vers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i="1">
                <a:solidFill>
                  <a:schemeClr val="accent2"/>
                </a:solidFill>
              </a:rPr>
              <a:t>m</a:t>
            </a:r>
            <a:endParaRPr lang="ru-RU" b="1" i="1">
              <a:solidFill>
                <a:schemeClr val="accent2"/>
              </a:solidFill>
            </a:endParaRPr>
          </a:p>
        </p:txBody>
      </p:sp>
      <p:sp>
        <p:nvSpPr>
          <p:cNvPr id="15372" name="Freeform 43"/>
          <p:cNvSpPr>
            <a:spLocks/>
          </p:cNvSpPr>
          <p:nvPr/>
        </p:nvSpPr>
        <p:spPr bwMode="auto">
          <a:xfrm>
            <a:off x="2268538" y="2997200"/>
            <a:ext cx="503237" cy="792163"/>
          </a:xfrm>
          <a:custGeom>
            <a:avLst/>
            <a:gdLst>
              <a:gd name="T0" fmla="*/ 2147483647 w 317"/>
              <a:gd name="T1" fmla="*/ 2147483647 h 499"/>
              <a:gd name="T2" fmla="*/ 0 w 317"/>
              <a:gd name="T3" fmla="*/ 2147483647 h 499"/>
              <a:gd name="T4" fmla="*/ 2147483647 w 317"/>
              <a:gd name="T5" fmla="*/ 0 h 499"/>
              <a:gd name="T6" fmla="*/ 2147483647 w 317"/>
              <a:gd name="T7" fmla="*/ 2147483647 h 499"/>
              <a:gd name="T8" fmla="*/ 0 60000 65536"/>
              <a:gd name="T9" fmla="*/ 0 60000 65536"/>
              <a:gd name="T10" fmla="*/ 0 60000 65536"/>
              <a:gd name="T11" fmla="*/ 0 60000 65536"/>
              <a:gd name="T12" fmla="*/ 0 w 317"/>
              <a:gd name="T13" fmla="*/ 0 h 499"/>
              <a:gd name="T14" fmla="*/ 317 w 317"/>
              <a:gd name="T15" fmla="*/ 499 h 49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17" h="499">
                <a:moveTo>
                  <a:pt x="317" y="499"/>
                </a:moveTo>
                <a:lnTo>
                  <a:pt x="0" y="408"/>
                </a:lnTo>
                <a:lnTo>
                  <a:pt x="90" y="0"/>
                </a:lnTo>
                <a:lnTo>
                  <a:pt x="317" y="499"/>
                </a:lnTo>
                <a:close/>
              </a:path>
            </a:pathLst>
          </a:cu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1">
                <a:srgbClr val="C4D6EB"/>
              </a:gs>
              <a:gs pos="50000">
                <a:srgbClr val="FFEBFA"/>
              </a:gs>
              <a:gs pos="64999">
                <a:srgbClr val="C4D6EB"/>
              </a:gs>
              <a:gs pos="80000">
                <a:srgbClr val="85C2FF"/>
              </a:gs>
              <a:gs pos="100000">
                <a:srgbClr val="5E9EFF"/>
              </a:gs>
            </a:gsLst>
            <a:lin ang="18900000" scaled="1"/>
          </a:gradFill>
          <a:ln w="0">
            <a:solidFill>
              <a:srgbClr val="DDFB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73" name="Freeform 44"/>
          <p:cNvSpPr>
            <a:spLocks/>
          </p:cNvSpPr>
          <p:nvPr/>
        </p:nvSpPr>
        <p:spPr bwMode="auto">
          <a:xfrm>
            <a:off x="1258888" y="2997200"/>
            <a:ext cx="576262" cy="576263"/>
          </a:xfrm>
          <a:custGeom>
            <a:avLst/>
            <a:gdLst>
              <a:gd name="T0" fmla="*/ 2147483647 w 363"/>
              <a:gd name="T1" fmla="*/ 2147483647 h 363"/>
              <a:gd name="T2" fmla="*/ 0 w 363"/>
              <a:gd name="T3" fmla="*/ 2147483647 h 363"/>
              <a:gd name="T4" fmla="*/ 2147483647 w 363"/>
              <a:gd name="T5" fmla="*/ 0 h 363"/>
              <a:gd name="T6" fmla="*/ 2147483647 w 363"/>
              <a:gd name="T7" fmla="*/ 2147483647 h 363"/>
              <a:gd name="T8" fmla="*/ 0 60000 65536"/>
              <a:gd name="T9" fmla="*/ 0 60000 65536"/>
              <a:gd name="T10" fmla="*/ 0 60000 65536"/>
              <a:gd name="T11" fmla="*/ 0 60000 65536"/>
              <a:gd name="T12" fmla="*/ 0 w 363"/>
              <a:gd name="T13" fmla="*/ 0 h 363"/>
              <a:gd name="T14" fmla="*/ 363 w 363"/>
              <a:gd name="T15" fmla="*/ 363 h 36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63" h="363">
                <a:moveTo>
                  <a:pt x="363" y="363"/>
                </a:moveTo>
                <a:lnTo>
                  <a:pt x="0" y="272"/>
                </a:lnTo>
                <a:lnTo>
                  <a:pt x="182" y="0"/>
                </a:lnTo>
                <a:lnTo>
                  <a:pt x="363" y="363"/>
                </a:lnTo>
                <a:close/>
              </a:path>
            </a:pathLst>
          </a:custGeom>
          <a:gradFill rotWithShape="1">
            <a:gsLst>
              <a:gs pos="0">
                <a:srgbClr val="F8B049"/>
              </a:gs>
              <a:gs pos="9000">
                <a:srgbClr val="B43E85"/>
              </a:gs>
              <a:gs pos="15500">
                <a:srgbClr val="C50849"/>
              </a:gs>
              <a:gs pos="16499">
                <a:srgbClr val="F952A0"/>
              </a:gs>
              <a:gs pos="18500">
                <a:srgbClr val="FEE7F2"/>
              </a:gs>
              <a:gs pos="39500">
                <a:srgbClr val="F8B049"/>
              </a:gs>
              <a:gs pos="43500">
                <a:srgbClr val="F8B049"/>
              </a:gs>
              <a:gs pos="50000">
                <a:srgbClr val="FC9FCB"/>
              </a:gs>
              <a:gs pos="56500">
                <a:srgbClr val="F8B049"/>
              </a:gs>
              <a:gs pos="60501">
                <a:srgbClr val="F8B049"/>
              </a:gs>
              <a:gs pos="81500">
                <a:srgbClr val="FEE7F2"/>
              </a:gs>
              <a:gs pos="83501">
                <a:srgbClr val="F952A0"/>
              </a:gs>
              <a:gs pos="84500">
                <a:srgbClr val="C50849"/>
              </a:gs>
              <a:gs pos="91000">
                <a:srgbClr val="B43E85"/>
              </a:gs>
              <a:gs pos="100000">
                <a:srgbClr val="F8B049"/>
              </a:gs>
            </a:gsLst>
            <a:lin ang="2700000" scaled="1"/>
          </a:gradFill>
          <a:ln w="0">
            <a:solidFill>
              <a:srgbClr val="DDFB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74" name="Line 42"/>
          <p:cNvSpPr>
            <a:spLocks noChangeShapeType="1"/>
          </p:cNvSpPr>
          <p:nvPr/>
        </p:nvSpPr>
        <p:spPr bwMode="auto">
          <a:xfrm>
            <a:off x="1403350" y="2636838"/>
            <a:ext cx="649288" cy="1439862"/>
          </a:xfrm>
          <a:prstGeom prst="line">
            <a:avLst/>
          </a:prstGeom>
          <a:noFill/>
          <a:ln w="28575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375" name="Line 27"/>
          <p:cNvSpPr>
            <a:spLocks noChangeShapeType="1"/>
          </p:cNvSpPr>
          <p:nvPr/>
        </p:nvSpPr>
        <p:spPr bwMode="auto">
          <a:xfrm>
            <a:off x="1187450" y="3429000"/>
            <a:ext cx="2232025" cy="503238"/>
          </a:xfrm>
          <a:prstGeom prst="line">
            <a:avLst/>
          </a:prstGeom>
          <a:noFill/>
          <a:ln w="28575">
            <a:solidFill>
              <a:srgbClr val="33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376" name="Text Box 28"/>
          <p:cNvSpPr txBox="1">
            <a:spLocks noChangeArrowheads="1"/>
          </p:cNvSpPr>
          <p:nvPr/>
        </p:nvSpPr>
        <p:spPr bwMode="auto">
          <a:xfrm>
            <a:off x="1331913" y="3141663"/>
            <a:ext cx="504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Univer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Univer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Univer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Univer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Univers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vers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vers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vers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vers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/>
              <a:t>45</a:t>
            </a:r>
            <a:r>
              <a:rPr lang="en-US" b="1" baseline="30000">
                <a:cs typeface="Arial" charset="0"/>
              </a:rPr>
              <a:t>°</a:t>
            </a:r>
            <a:endParaRPr lang="en-US" b="1">
              <a:cs typeface="Arial" charset="0"/>
            </a:endParaRPr>
          </a:p>
        </p:txBody>
      </p:sp>
      <p:sp>
        <p:nvSpPr>
          <p:cNvPr id="15377" name="Text Box 29"/>
          <p:cNvSpPr txBox="1">
            <a:spLocks noChangeArrowheads="1"/>
          </p:cNvSpPr>
          <p:nvPr/>
        </p:nvSpPr>
        <p:spPr bwMode="auto">
          <a:xfrm>
            <a:off x="2195513" y="3357563"/>
            <a:ext cx="6477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Univer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Univer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Univer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Univer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Univers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vers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vers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vers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vers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/>
              <a:t>45</a:t>
            </a:r>
            <a:r>
              <a:rPr lang="en-US" b="1" baseline="30000">
                <a:cs typeface="Arial" charset="0"/>
              </a:rPr>
              <a:t>°</a:t>
            </a:r>
            <a:endParaRPr lang="en-US" b="1">
              <a:cs typeface="Arial" charset="0"/>
            </a:endParaRPr>
          </a:p>
        </p:txBody>
      </p:sp>
      <p:sp>
        <p:nvSpPr>
          <p:cNvPr id="15378" name="Freeform 49"/>
          <p:cNvSpPr>
            <a:spLocks/>
          </p:cNvSpPr>
          <p:nvPr/>
        </p:nvSpPr>
        <p:spPr bwMode="auto">
          <a:xfrm>
            <a:off x="1116013" y="5445125"/>
            <a:ext cx="792162" cy="144463"/>
          </a:xfrm>
          <a:custGeom>
            <a:avLst/>
            <a:gdLst>
              <a:gd name="T0" fmla="*/ 2147483647 w 499"/>
              <a:gd name="T1" fmla="*/ 0 h 91"/>
              <a:gd name="T2" fmla="*/ 0 w 499"/>
              <a:gd name="T3" fmla="*/ 2147483647 h 91"/>
              <a:gd name="T4" fmla="*/ 2147483647 w 499"/>
              <a:gd name="T5" fmla="*/ 2147483647 h 91"/>
              <a:gd name="T6" fmla="*/ 2147483647 w 499"/>
              <a:gd name="T7" fmla="*/ 0 h 91"/>
              <a:gd name="T8" fmla="*/ 0 60000 65536"/>
              <a:gd name="T9" fmla="*/ 0 60000 65536"/>
              <a:gd name="T10" fmla="*/ 0 60000 65536"/>
              <a:gd name="T11" fmla="*/ 0 60000 65536"/>
              <a:gd name="T12" fmla="*/ 0 w 499"/>
              <a:gd name="T13" fmla="*/ 0 h 91"/>
              <a:gd name="T14" fmla="*/ 499 w 499"/>
              <a:gd name="T15" fmla="*/ 91 h 9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99" h="91">
                <a:moveTo>
                  <a:pt x="181" y="0"/>
                </a:moveTo>
                <a:lnTo>
                  <a:pt x="0" y="91"/>
                </a:lnTo>
                <a:lnTo>
                  <a:pt x="499" y="45"/>
                </a:lnTo>
                <a:lnTo>
                  <a:pt x="181" y="0"/>
                </a:lnTo>
                <a:close/>
              </a:path>
            </a:pathLst>
          </a:cu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1">
                <a:srgbClr val="C4D6EB"/>
              </a:gs>
              <a:gs pos="50000">
                <a:srgbClr val="FFEBFA"/>
              </a:gs>
              <a:gs pos="64999">
                <a:srgbClr val="C4D6EB"/>
              </a:gs>
              <a:gs pos="80000">
                <a:srgbClr val="85C2FF"/>
              </a:gs>
              <a:gs pos="100000">
                <a:srgbClr val="5E9EFF"/>
              </a:gs>
            </a:gsLst>
            <a:lin ang="5400000" scaled="1"/>
          </a:gradFill>
          <a:ln w="0">
            <a:solidFill>
              <a:srgbClr val="DDFB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79" name="Freeform 50"/>
          <p:cNvSpPr>
            <a:spLocks/>
          </p:cNvSpPr>
          <p:nvPr/>
        </p:nvSpPr>
        <p:spPr bwMode="auto">
          <a:xfrm>
            <a:off x="2124075" y="5445125"/>
            <a:ext cx="935038" cy="288925"/>
          </a:xfrm>
          <a:custGeom>
            <a:avLst/>
            <a:gdLst>
              <a:gd name="T0" fmla="*/ 2147483647 w 589"/>
              <a:gd name="T1" fmla="*/ 2147483647 h 182"/>
              <a:gd name="T2" fmla="*/ 0 w 589"/>
              <a:gd name="T3" fmla="*/ 2147483647 h 182"/>
              <a:gd name="T4" fmla="*/ 2147483647 w 589"/>
              <a:gd name="T5" fmla="*/ 0 h 182"/>
              <a:gd name="T6" fmla="*/ 2147483647 w 589"/>
              <a:gd name="T7" fmla="*/ 2147483647 h 182"/>
              <a:gd name="T8" fmla="*/ 0 60000 65536"/>
              <a:gd name="T9" fmla="*/ 0 60000 65536"/>
              <a:gd name="T10" fmla="*/ 0 60000 65536"/>
              <a:gd name="T11" fmla="*/ 0 60000 65536"/>
              <a:gd name="T12" fmla="*/ 0 w 589"/>
              <a:gd name="T13" fmla="*/ 0 h 182"/>
              <a:gd name="T14" fmla="*/ 589 w 589"/>
              <a:gd name="T15" fmla="*/ 182 h 18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89" h="182">
                <a:moveTo>
                  <a:pt x="317" y="182"/>
                </a:moveTo>
                <a:lnTo>
                  <a:pt x="0" y="91"/>
                </a:lnTo>
                <a:lnTo>
                  <a:pt x="589" y="0"/>
                </a:lnTo>
                <a:lnTo>
                  <a:pt x="317" y="182"/>
                </a:lnTo>
                <a:close/>
              </a:path>
            </a:pathLst>
          </a:custGeom>
          <a:gradFill rotWithShape="1">
            <a:gsLst>
              <a:gs pos="0">
                <a:srgbClr val="F8B049"/>
              </a:gs>
              <a:gs pos="9000">
                <a:srgbClr val="B43E85"/>
              </a:gs>
              <a:gs pos="15500">
                <a:srgbClr val="C50849"/>
              </a:gs>
              <a:gs pos="16499">
                <a:srgbClr val="F952A0"/>
              </a:gs>
              <a:gs pos="18500">
                <a:srgbClr val="FEE7F2"/>
              </a:gs>
              <a:gs pos="39500">
                <a:srgbClr val="F8B049"/>
              </a:gs>
              <a:gs pos="43500">
                <a:srgbClr val="F8B049"/>
              </a:gs>
              <a:gs pos="50000">
                <a:srgbClr val="FC9FCB"/>
              </a:gs>
              <a:gs pos="56500">
                <a:srgbClr val="F8B049"/>
              </a:gs>
              <a:gs pos="60501">
                <a:srgbClr val="F8B049"/>
              </a:gs>
              <a:gs pos="81500">
                <a:srgbClr val="FEE7F2"/>
              </a:gs>
              <a:gs pos="83501">
                <a:srgbClr val="F952A0"/>
              </a:gs>
              <a:gs pos="84500">
                <a:srgbClr val="C50849"/>
              </a:gs>
              <a:gs pos="91000">
                <a:srgbClr val="B43E85"/>
              </a:gs>
              <a:gs pos="100000">
                <a:srgbClr val="F8B049"/>
              </a:gs>
            </a:gsLst>
            <a:lin ang="18900000" scaled="1"/>
          </a:gradFill>
          <a:ln w="0">
            <a:solidFill>
              <a:srgbClr val="DDFB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80" name="Line 45"/>
          <p:cNvSpPr>
            <a:spLocks noChangeShapeType="1"/>
          </p:cNvSpPr>
          <p:nvPr/>
        </p:nvSpPr>
        <p:spPr bwMode="auto">
          <a:xfrm flipV="1">
            <a:off x="1116013" y="4724400"/>
            <a:ext cx="1584325" cy="8651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381" name="Line 39"/>
          <p:cNvSpPr>
            <a:spLocks noChangeShapeType="1"/>
          </p:cNvSpPr>
          <p:nvPr/>
        </p:nvSpPr>
        <p:spPr bwMode="auto">
          <a:xfrm>
            <a:off x="1187450" y="5372100"/>
            <a:ext cx="2232025" cy="503238"/>
          </a:xfrm>
          <a:prstGeom prst="line">
            <a:avLst/>
          </a:prstGeom>
          <a:noFill/>
          <a:ln w="28575">
            <a:solidFill>
              <a:srgbClr val="33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382" name="Line 46"/>
          <p:cNvSpPr>
            <a:spLocks noChangeShapeType="1"/>
          </p:cNvSpPr>
          <p:nvPr/>
        </p:nvSpPr>
        <p:spPr bwMode="auto">
          <a:xfrm flipV="1">
            <a:off x="2195513" y="5084763"/>
            <a:ext cx="1584325" cy="8651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383" name="Text Box 41"/>
          <p:cNvSpPr txBox="1">
            <a:spLocks noChangeArrowheads="1"/>
          </p:cNvSpPr>
          <p:nvPr/>
        </p:nvSpPr>
        <p:spPr bwMode="auto">
          <a:xfrm>
            <a:off x="1116013" y="5445125"/>
            <a:ext cx="6477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Univer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Univer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Univer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Univer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Univers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vers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vers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vers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vers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/>
              <a:t>150</a:t>
            </a:r>
            <a:r>
              <a:rPr lang="en-US" b="1" baseline="30000">
                <a:cs typeface="Arial" charset="0"/>
              </a:rPr>
              <a:t>°</a:t>
            </a:r>
            <a:endParaRPr lang="en-US" b="1">
              <a:cs typeface="Arial" charset="0"/>
            </a:endParaRPr>
          </a:p>
        </p:txBody>
      </p:sp>
      <p:sp>
        <p:nvSpPr>
          <p:cNvPr id="15384" name="Text Box 40"/>
          <p:cNvSpPr txBox="1">
            <a:spLocks noChangeArrowheads="1"/>
          </p:cNvSpPr>
          <p:nvPr/>
        </p:nvSpPr>
        <p:spPr bwMode="auto">
          <a:xfrm>
            <a:off x="2339975" y="5300663"/>
            <a:ext cx="7191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Univer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Univer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Univer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Univer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Univers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vers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vers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vers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vers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/>
              <a:t>150</a:t>
            </a:r>
            <a:r>
              <a:rPr lang="en-US" b="1" baseline="30000">
                <a:cs typeface="Arial" charset="0"/>
              </a:rPr>
              <a:t>°</a:t>
            </a:r>
            <a:endParaRPr lang="en-US" b="1">
              <a:cs typeface="Arial" charset="0"/>
            </a:endParaRPr>
          </a:p>
        </p:txBody>
      </p:sp>
      <p:sp>
        <p:nvSpPr>
          <p:cNvPr id="15385" name="Rectangle 51"/>
          <p:cNvSpPr>
            <a:spLocks noChangeArrowheads="1"/>
          </p:cNvSpPr>
          <p:nvPr/>
        </p:nvSpPr>
        <p:spPr bwMode="auto">
          <a:xfrm>
            <a:off x="4787900" y="909638"/>
            <a:ext cx="3455988" cy="1077108"/>
          </a:xfrm>
          <a:prstGeom prst="rect">
            <a:avLst/>
          </a:prstGeom>
          <a:solidFill>
            <a:srgbClr val="DDFBFF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uk-UA" sz="2400" b="1" dirty="0">
              <a:solidFill>
                <a:schemeClr val="accent2"/>
              </a:solidFill>
            </a:endParaRPr>
          </a:p>
          <a:p>
            <a:r>
              <a:rPr lang="uk-UA" sz="2400" b="1" dirty="0">
                <a:solidFill>
                  <a:srgbClr val="416572"/>
                </a:solidFill>
              </a:rPr>
              <a:t>А) </a:t>
            </a:r>
            <a:r>
              <a:rPr lang="en-US" sz="2400" b="1" dirty="0">
                <a:solidFill>
                  <a:srgbClr val="416572"/>
                </a:solidFill>
              </a:rPr>
              <a:t>a</a:t>
            </a:r>
            <a:r>
              <a:rPr lang="en-US" sz="2400" b="1" dirty="0">
                <a:solidFill>
                  <a:srgbClr val="416572"/>
                </a:solidFill>
                <a:cs typeface="Arial" charset="0"/>
              </a:rPr>
              <a:t>||b</a:t>
            </a:r>
            <a:r>
              <a:rPr lang="ru-RU" sz="2400" b="1" dirty="0">
                <a:solidFill>
                  <a:srgbClr val="416572"/>
                </a:solidFill>
                <a:cs typeface="Arial" charset="0"/>
              </a:rPr>
              <a:t>, так як </a:t>
            </a:r>
            <a:r>
              <a:rPr lang="ru-RU" sz="2400" b="1" dirty="0" err="1">
                <a:solidFill>
                  <a:srgbClr val="416572"/>
                </a:solidFill>
              </a:rPr>
              <a:t>внутрішні</a:t>
            </a:r>
            <a:endParaRPr lang="ru-RU" sz="2400" b="1" dirty="0">
              <a:solidFill>
                <a:srgbClr val="416572"/>
              </a:solidFill>
            </a:endParaRPr>
          </a:p>
          <a:p>
            <a:r>
              <a:rPr lang="ru-RU" sz="2400" b="1" dirty="0">
                <a:solidFill>
                  <a:schemeClr val="accent2"/>
                </a:solidFill>
              </a:rPr>
              <a:t> </a:t>
            </a:r>
            <a:r>
              <a:rPr lang="ru-RU" sz="2400" b="1" dirty="0" err="1">
                <a:solidFill>
                  <a:srgbClr val="6A8D99"/>
                </a:solidFill>
              </a:rPr>
              <a:t>різносторонні</a:t>
            </a:r>
            <a:r>
              <a:rPr lang="ru-RU" sz="2400" b="1" dirty="0">
                <a:solidFill>
                  <a:srgbClr val="6A8D99"/>
                </a:solidFill>
              </a:rPr>
              <a:t> </a:t>
            </a:r>
          </a:p>
          <a:p>
            <a:r>
              <a:rPr lang="ru-RU" sz="2400" b="1" dirty="0">
                <a:solidFill>
                  <a:srgbClr val="416572"/>
                </a:solidFill>
              </a:rPr>
              <a:t>кути</a:t>
            </a:r>
            <a:r>
              <a:rPr lang="ru-RU" sz="2400" b="1" dirty="0">
                <a:solidFill>
                  <a:schemeClr val="accent2"/>
                </a:solidFill>
              </a:rPr>
              <a:t> </a:t>
            </a:r>
            <a:r>
              <a:rPr lang="ru-RU" sz="2400" b="1" dirty="0" err="1">
                <a:solidFill>
                  <a:srgbClr val="30444B"/>
                </a:solidFill>
              </a:rPr>
              <a:t>рівні</a:t>
            </a:r>
            <a:endParaRPr lang="ru-RU" sz="2400" b="1" dirty="0">
              <a:solidFill>
                <a:srgbClr val="30444B"/>
              </a:solidFill>
            </a:endParaRPr>
          </a:p>
          <a:p>
            <a:endParaRPr lang="en-US" sz="2400" b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5386" name="Rectangle 52"/>
          <p:cNvSpPr>
            <a:spLocks noChangeArrowheads="1"/>
          </p:cNvSpPr>
          <p:nvPr/>
        </p:nvSpPr>
        <p:spPr bwMode="auto">
          <a:xfrm>
            <a:off x="4787900" y="2781300"/>
            <a:ext cx="3455988" cy="1079500"/>
          </a:xfrm>
          <a:prstGeom prst="rect">
            <a:avLst/>
          </a:prstGeom>
          <a:solidFill>
            <a:srgbClr val="DDFBFF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uk-UA" sz="2400" b="1" dirty="0">
                <a:solidFill>
                  <a:srgbClr val="416572"/>
                </a:solidFill>
              </a:rPr>
              <a:t>Б) </a:t>
            </a:r>
            <a:r>
              <a:rPr lang="en-US" sz="2400" b="1" dirty="0">
                <a:solidFill>
                  <a:srgbClr val="416572"/>
                </a:solidFill>
              </a:rPr>
              <a:t>a</a:t>
            </a:r>
            <a:r>
              <a:rPr lang="en-US" sz="2400" b="1" dirty="0">
                <a:solidFill>
                  <a:srgbClr val="416572"/>
                </a:solidFill>
                <a:cs typeface="Arial" charset="0"/>
              </a:rPr>
              <a:t>||b</a:t>
            </a:r>
            <a:r>
              <a:rPr lang="ru-RU" sz="2400" b="1" dirty="0">
                <a:solidFill>
                  <a:srgbClr val="416572"/>
                </a:solidFill>
                <a:cs typeface="Arial" charset="0"/>
              </a:rPr>
              <a:t>, так як</a:t>
            </a:r>
          </a:p>
          <a:p>
            <a:r>
              <a:rPr lang="ru-RU" sz="2400" b="1" dirty="0" err="1">
                <a:solidFill>
                  <a:srgbClr val="6A8D99"/>
                </a:solidFill>
              </a:rPr>
              <a:t>відповідні</a:t>
            </a:r>
            <a:r>
              <a:rPr lang="ru-RU" sz="2400" b="1" dirty="0">
                <a:solidFill>
                  <a:srgbClr val="00B050"/>
                </a:solidFill>
              </a:rPr>
              <a:t> </a:t>
            </a:r>
            <a:r>
              <a:rPr lang="ru-RU" sz="2400" b="1" dirty="0">
                <a:solidFill>
                  <a:srgbClr val="416572"/>
                </a:solidFill>
              </a:rPr>
              <a:t>кути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30444B"/>
                </a:solidFill>
              </a:rPr>
              <a:t>рівні</a:t>
            </a:r>
            <a:endParaRPr lang="ru-RU" sz="2400" b="1" dirty="0">
              <a:solidFill>
                <a:srgbClr val="30444B"/>
              </a:solidFill>
            </a:endParaRPr>
          </a:p>
        </p:txBody>
      </p:sp>
      <p:sp>
        <p:nvSpPr>
          <p:cNvPr id="15387" name="Rectangle 53"/>
          <p:cNvSpPr>
            <a:spLocks noChangeArrowheads="1"/>
          </p:cNvSpPr>
          <p:nvPr/>
        </p:nvSpPr>
        <p:spPr bwMode="auto">
          <a:xfrm>
            <a:off x="4716463" y="4292600"/>
            <a:ext cx="3600450" cy="1730375"/>
          </a:xfrm>
          <a:prstGeom prst="rect">
            <a:avLst/>
          </a:prstGeom>
          <a:solidFill>
            <a:srgbClr val="DDFBFF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uk-UA" sz="2400" b="1" dirty="0">
              <a:solidFill>
                <a:schemeClr val="accent2"/>
              </a:solidFill>
            </a:endParaRPr>
          </a:p>
          <a:p>
            <a:r>
              <a:rPr lang="uk-UA" sz="2400" b="1" dirty="0">
                <a:solidFill>
                  <a:srgbClr val="416572"/>
                </a:solidFill>
              </a:rPr>
              <a:t>В)</a:t>
            </a:r>
            <a:r>
              <a:rPr lang="en-US" sz="2400" b="1" dirty="0">
                <a:solidFill>
                  <a:srgbClr val="416572"/>
                </a:solidFill>
              </a:rPr>
              <a:t>a</a:t>
            </a:r>
            <a:r>
              <a:rPr lang="en-US" sz="2400" b="1" dirty="0">
                <a:solidFill>
                  <a:srgbClr val="416572"/>
                </a:solidFill>
                <a:cs typeface="Arial" charset="0"/>
              </a:rPr>
              <a:t>||b</a:t>
            </a:r>
            <a:r>
              <a:rPr lang="ru-RU" sz="2400" b="1" dirty="0">
                <a:solidFill>
                  <a:srgbClr val="416572"/>
                </a:solidFill>
                <a:cs typeface="Arial" charset="0"/>
              </a:rPr>
              <a:t>, так як </a:t>
            </a:r>
            <a:r>
              <a:rPr lang="ru-RU" sz="2400" b="1" dirty="0" err="1">
                <a:solidFill>
                  <a:srgbClr val="416572"/>
                </a:solidFill>
              </a:rPr>
              <a:t>внутрішні</a:t>
            </a:r>
            <a:r>
              <a:rPr lang="ru-RU" sz="2400" b="1" dirty="0">
                <a:solidFill>
                  <a:srgbClr val="416572"/>
                </a:solidFill>
              </a:rPr>
              <a:t> </a:t>
            </a:r>
          </a:p>
          <a:p>
            <a:r>
              <a:rPr lang="ru-RU" sz="2400" b="1" dirty="0" err="1">
                <a:solidFill>
                  <a:srgbClr val="416572"/>
                </a:solidFill>
              </a:rPr>
              <a:t>односторонні</a:t>
            </a:r>
            <a:endParaRPr lang="ru-RU" sz="2400" b="1" dirty="0">
              <a:solidFill>
                <a:srgbClr val="416572"/>
              </a:solidFill>
            </a:endParaRPr>
          </a:p>
          <a:p>
            <a:r>
              <a:rPr lang="ru-RU" sz="2400" b="1" dirty="0">
                <a:solidFill>
                  <a:srgbClr val="6A8D99"/>
                </a:solidFill>
              </a:rPr>
              <a:t>в </a:t>
            </a:r>
            <a:r>
              <a:rPr lang="ru-RU" sz="2400" b="1" dirty="0" err="1">
                <a:solidFill>
                  <a:srgbClr val="6A8D99"/>
                </a:solidFill>
              </a:rPr>
              <a:t>сумі</a:t>
            </a:r>
            <a:endParaRPr lang="ru-RU" sz="2400" b="1" dirty="0">
              <a:solidFill>
                <a:srgbClr val="6A8D99"/>
              </a:solidFill>
            </a:endParaRPr>
          </a:p>
          <a:p>
            <a:r>
              <a:rPr lang="ru-RU" sz="2400" b="1" dirty="0">
                <a:solidFill>
                  <a:srgbClr val="30444B"/>
                </a:solidFill>
              </a:rPr>
              <a:t>180</a:t>
            </a:r>
            <a:r>
              <a:rPr lang="en-US" sz="2400" b="1" baseline="30000" dirty="0">
                <a:solidFill>
                  <a:srgbClr val="30444B"/>
                </a:solidFill>
                <a:cs typeface="Arial" charset="0"/>
              </a:rPr>
              <a:t>°</a:t>
            </a:r>
            <a:endParaRPr lang="en-US" sz="2400" b="1" dirty="0">
              <a:solidFill>
                <a:srgbClr val="30444B"/>
              </a:solidFill>
              <a:cs typeface="Arial" charset="0"/>
            </a:endParaRPr>
          </a:p>
          <a:p>
            <a:endParaRPr lang="en-US" sz="2400" b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4390" name="AutoShape 54"/>
          <p:cNvSpPr>
            <a:spLocks noChangeArrowheads="1"/>
          </p:cNvSpPr>
          <p:nvPr/>
        </p:nvSpPr>
        <p:spPr bwMode="auto">
          <a:xfrm rot="-1500280">
            <a:off x="4213225" y="1779588"/>
            <a:ext cx="360363" cy="3671887"/>
          </a:xfrm>
          <a:prstGeom prst="upDownArrow">
            <a:avLst>
              <a:gd name="adj1" fmla="val 50000"/>
              <a:gd name="adj2" fmla="val 203788"/>
            </a:avLst>
          </a:prstGeom>
          <a:solidFill>
            <a:srgbClr val="5E8996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391" name="AutoShape 55"/>
          <p:cNvSpPr>
            <a:spLocks noChangeArrowheads="1"/>
          </p:cNvSpPr>
          <p:nvPr/>
        </p:nvSpPr>
        <p:spPr bwMode="auto">
          <a:xfrm rot="5400000">
            <a:off x="4067968" y="2421732"/>
            <a:ext cx="360363" cy="1943100"/>
          </a:xfrm>
          <a:prstGeom prst="upDownArrow">
            <a:avLst>
              <a:gd name="adj1" fmla="val 50000"/>
              <a:gd name="adj2" fmla="val 103681"/>
            </a:avLst>
          </a:prstGeom>
          <a:solidFill>
            <a:srgbClr val="5E8996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392" name="AutoShape 56"/>
          <p:cNvSpPr>
            <a:spLocks noChangeArrowheads="1"/>
          </p:cNvSpPr>
          <p:nvPr/>
        </p:nvSpPr>
        <p:spPr bwMode="auto">
          <a:xfrm rot="2004099">
            <a:off x="4079875" y="1223963"/>
            <a:ext cx="360363" cy="4295775"/>
          </a:xfrm>
          <a:prstGeom prst="upDownArrow">
            <a:avLst>
              <a:gd name="adj1" fmla="val 50000"/>
              <a:gd name="adj2" fmla="val 229330"/>
            </a:avLst>
          </a:prstGeom>
          <a:solidFill>
            <a:srgbClr val="5E8996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396" name="Text Box 60"/>
          <p:cNvSpPr txBox="1">
            <a:spLocks noChangeArrowheads="1"/>
          </p:cNvSpPr>
          <p:nvPr/>
        </p:nvSpPr>
        <p:spPr bwMode="auto">
          <a:xfrm>
            <a:off x="323850" y="6150114"/>
            <a:ext cx="82089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Univer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Univer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Univer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Univer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Univers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vers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vers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vers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vers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4000" b="1" dirty="0" err="1">
                <a:solidFill>
                  <a:srgbClr val="30444B"/>
                </a:solidFill>
              </a:rPr>
              <a:t>Встановити</a:t>
            </a:r>
            <a:r>
              <a:rPr lang="ru-RU" sz="4000" b="1" dirty="0">
                <a:solidFill>
                  <a:srgbClr val="30444B"/>
                </a:solidFill>
              </a:rPr>
              <a:t> </a:t>
            </a:r>
            <a:r>
              <a:rPr lang="ru-RU" sz="4000" b="1" dirty="0" err="1">
                <a:solidFill>
                  <a:srgbClr val="30444B"/>
                </a:solidFill>
              </a:rPr>
              <a:t>відповідність</a:t>
            </a:r>
            <a:endParaRPr lang="ru-RU" sz="4000" b="1" dirty="0">
              <a:solidFill>
                <a:srgbClr val="30444B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39975" y="0"/>
            <a:ext cx="6120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30444B"/>
                </a:solidFill>
              </a:rPr>
              <a:t>Вправа «Очна ставка»</a:t>
            </a:r>
            <a:endParaRPr lang="ru-RU" sz="3200" b="1" dirty="0">
              <a:solidFill>
                <a:srgbClr val="3044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39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4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0"/>
                                        <p:tgtEl>
                                          <p:spTgt spid="14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0"/>
                                        <p:tgtEl>
                                          <p:spTgt spid="14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0"/>
                                        <p:tgtEl>
                                          <p:spTgt spid="14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90" grpId="0" animBg="1"/>
      <p:bldP spid="14391" grpId="0" animBg="1"/>
      <p:bldP spid="1439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85060"/>
            <a:ext cx="7396488" cy="1832620"/>
          </a:xfrm>
        </p:spPr>
        <p:txBody>
          <a:bodyPr>
            <a:normAutofit/>
          </a:bodyPr>
          <a:lstStyle/>
          <a:p>
            <a:pPr algn="ctr"/>
            <a:r>
              <a:rPr lang="uk-UA" b="1" dirty="0">
                <a:solidFill>
                  <a:srgbClr val="304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Вправа «Очна ставка»</a:t>
            </a: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b="1" dirty="0">
                <a:solidFill>
                  <a:srgbClr val="6A8D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яких з рисунків а)-г) прямі паралельні?</a:t>
            </a:r>
            <a:endParaRPr lang="ru-RU" b="1" dirty="0">
              <a:solidFill>
                <a:srgbClr val="6A8D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68960"/>
            <a:ext cx="7776864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58E1D190-90CF-12E1-4FEF-949E2A416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49" b="95116" l="8939" r="98883">
                        <a14:foregroundMark x1="15084" y1="42093" x2="20670" y2="50000"/>
                        <a14:foregroundMark x1="63128" y1="8837" x2="54749" y2="5349"/>
                        <a14:foregroundMark x1="97765" y1="33953" x2="98883" y2="26512"/>
                        <a14:foregroundMark x1="37430" y1="33488" x2="70391" y2="32326"/>
                        <a14:foregroundMark x1="37430" y1="90000" x2="32961" y2="93953"/>
                        <a14:foregroundMark x1="68715" y1="84884" x2="81006" y2="95116"/>
                        <a14:foregroundMark x1="49721" y1="91860" x2="17877" y2="93953"/>
                        <a14:foregroundMark x1="21788" y1="52326" x2="41341" y2="49535"/>
                        <a14:foregroundMark x1="77095" y1="94651" x2="72626" y2="87674"/>
                        <a14:foregroundMark x1="67598" y1="94651" x2="71508" y2="89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8" y="0"/>
            <a:ext cx="1265387" cy="3040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745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77801"/>
            <a:ext cx="7562801" cy="1955055"/>
          </a:xfrm>
        </p:spPr>
        <p:txBody>
          <a:bodyPr>
            <a:normAutofit fontScale="90000"/>
          </a:bodyPr>
          <a:lstStyle/>
          <a:p>
            <a:r>
              <a:rPr lang="uk-UA" sz="4800" b="1" u="sng" dirty="0" smtClean="0"/>
              <a:t>Вправа  </a:t>
            </a:r>
            <a:r>
              <a:rPr lang="uk-UA" sz="4800" b="1" u="sng" dirty="0"/>
              <a:t>«</a:t>
            </a:r>
            <a:r>
              <a:rPr lang="uk-UA" sz="4800" b="1" u="sng" dirty="0" smtClean="0"/>
              <a:t>Розшифруй </a:t>
            </a:r>
            <a:r>
              <a:rPr lang="uk-UA" sz="4800" b="1" u="sng" dirty="0" err="1" smtClean="0"/>
              <a:t>ім</a:t>
            </a:r>
            <a:r>
              <a:rPr lang="en-US" sz="4800" b="1" u="sng" dirty="0" smtClean="0"/>
              <a:t>’</a:t>
            </a:r>
            <a:r>
              <a:rPr lang="uk-UA" sz="4800" b="1" u="sng" dirty="0" smtClean="0"/>
              <a:t>я»</a:t>
            </a:r>
            <a:r>
              <a:rPr lang="ru-RU" sz="4800" dirty="0"/>
              <a:t/>
            </a:r>
            <a:br>
              <a:rPr lang="ru-RU" sz="4800" dirty="0"/>
            </a:br>
            <a:endParaRPr lang="ru-RU" sz="4800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556792"/>
            <a:ext cx="6480720" cy="4572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3600" dirty="0">
                <a:solidFill>
                  <a:srgbClr val="002060"/>
                </a:solidFill>
              </a:rPr>
              <a:t>Виконати тестові </a:t>
            </a:r>
            <a:r>
              <a:rPr lang="uk-UA" sz="3600" dirty="0" smtClean="0">
                <a:solidFill>
                  <a:srgbClr val="002060"/>
                </a:solidFill>
              </a:rPr>
              <a:t>завдання</a:t>
            </a:r>
          </a:p>
          <a:p>
            <a:pPr marL="0" indent="0" algn="ctr">
              <a:buNone/>
            </a:pPr>
            <a:r>
              <a:rPr lang="en-US" sz="3600" dirty="0" smtClean="0">
                <a:solidFill>
                  <a:srgbClr val="002060"/>
                </a:solidFill>
                <a:hlinkClick r:id="rId2"/>
              </a:rPr>
              <a:t>https://quizizz.com/join?gc=87735919</a:t>
            </a:r>
            <a:endParaRPr lang="uk-UA" sz="3600" dirty="0">
              <a:solidFill>
                <a:srgbClr val="002060"/>
              </a:solidFill>
            </a:endParaRPr>
          </a:p>
        </p:txBody>
      </p:sp>
      <p:sp>
        <p:nvSpPr>
          <p:cNvPr id="4" name="AutoShape 2" descr="Картинки по запросу малюнки детективів для діте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298" name="Picture 2" descr="https://i.pinimg.com/564x/07/85/38/0785388b05f337096801e8c73fd213ec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69" b="95847" l="9606" r="94335">
                        <a14:foregroundMark x1="19951" y1="92492" x2="27586" y2="92492"/>
                        <a14:foregroundMark x1="84236" y1="95847" x2="94335" y2="91374"/>
                        <a14:foregroundMark x1="16502" y1="15655" x2="24138" y2="6869"/>
                        <a14:foregroundMark x1="9852" y1="25559" x2="9852" y2="282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504" y="3842792"/>
            <a:ext cx="1771743" cy="273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05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77801"/>
            <a:ext cx="7418785" cy="1739031"/>
          </a:xfrm>
        </p:spPr>
        <p:txBody>
          <a:bodyPr>
            <a:normAutofit fontScale="90000"/>
          </a:bodyPr>
          <a:lstStyle/>
          <a:p>
            <a:r>
              <a:rPr lang="uk-UA" sz="3100" b="1" dirty="0" smtClean="0">
                <a:solidFill>
                  <a:srgbClr val="002060"/>
                </a:solidFill>
              </a:rPr>
              <a:t>Робота в парах </a:t>
            </a:r>
            <a:br>
              <a:rPr lang="uk-UA" sz="3100" b="1" dirty="0" smtClean="0">
                <a:solidFill>
                  <a:srgbClr val="002060"/>
                </a:solidFill>
              </a:rPr>
            </a:br>
            <a:r>
              <a:rPr lang="uk-UA" sz="3100" b="1" dirty="0" smtClean="0">
                <a:solidFill>
                  <a:srgbClr val="002060"/>
                </a:solidFill>
              </a:rPr>
              <a:t>Вправа </a:t>
            </a:r>
            <a:r>
              <a:rPr lang="uk-UA" sz="3100" b="1" u="sng" dirty="0" smtClean="0"/>
              <a:t>«Таємниця собаки </a:t>
            </a:r>
            <a:br>
              <a:rPr lang="uk-UA" sz="3100" b="1" u="sng" dirty="0" smtClean="0"/>
            </a:br>
            <a:r>
              <a:rPr lang="uk-UA" sz="3100" b="1" u="sng" dirty="0" smtClean="0"/>
              <a:t> </a:t>
            </a:r>
            <a:r>
              <a:rPr lang="uk-UA" sz="3100" b="1" u="sng" dirty="0" err="1"/>
              <a:t>Баскервілів</a:t>
            </a:r>
            <a:r>
              <a:rPr lang="uk-UA" sz="3100" b="1" u="sng" dirty="0"/>
              <a:t>»</a:t>
            </a:r>
            <a:r>
              <a:rPr lang="ru-RU" sz="3100" dirty="0"/>
              <a:t/>
            </a:r>
            <a:br>
              <a:rPr lang="ru-RU" sz="3100" dirty="0"/>
            </a:br>
            <a:r>
              <a:rPr lang="uk-UA" sz="3100" b="1" dirty="0"/>
              <a:t> </a:t>
            </a:r>
            <a:endParaRPr lang="ru-RU" sz="3100" b="1" dirty="0">
              <a:solidFill>
                <a:srgbClr val="002060"/>
              </a:solidFill>
            </a:endParaRPr>
          </a:p>
        </p:txBody>
      </p:sp>
      <p:pic>
        <p:nvPicPr>
          <p:cNvPr id="60418" name="Picture 2">
            <a:extLst>
              <a:ext uri="{FF2B5EF4-FFF2-40B4-BE49-F238E27FC236}">
                <a16:creationId xmlns="" xmlns:a16="http://schemas.microsoft.com/office/drawing/2014/main" id="{3D1D475D-1543-B526-FFE2-12F24EAC33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55" b="94774" l="5142" r="94681">
                        <a14:foregroundMark x1="50887" y1="85593" x2="62057" y2="89266"/>
                        <a14:foregroundMark x1="71099" y1="9463" x2="71809" y2="4096"/>
                        <a14:foregroundMark x1="84929" y1="48023" x2="94681" y2="44633"/>
                        <a14:foregroundMark x1="82447" y1="92232" x2="49823" y2="95056"/>
                        <a14:foregroundMark x1="49823" y1="95056" x2="23936" y2="94350"/>
                        <a14:foregroundMark x1="47872" y1="90678" x2="42553" y2="83475"/>
                        <a14:foregroundMark x1="9220" y1="74011" x2="12943" y2="75424"/>
                        <a14:foregroundMark x1="6206" y1="74294" x2="5142" y2="721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16632"/>
            <a:ext cx="2233353" cy="298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14" y="3356992"/>
            <a:ext cx="6375382" cy="3025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050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3600" dirty="0" err="1">
                <a:ln w="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Фізкультхвилинка</a:t>
            </a:r>
            <a:r>
              <a:rPr lang="uk-UA" sz="3600" dirty="0">
                <a:ln w="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  <a:endParaRPr lang="ru-RU" sz="3600" dirty="0">
              <a:ln w="0">
                <a:solidFill>
                  <a:sysClr val="windowText" lastClr="0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1406901"/>
            <a:ext cx="7058612" cy="199733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uk-UA" sz="3200" b="1" i="1" dirty="0"/>
          </a:p>
          <a:p>
            <a:pPr marL="0" indent="0">
              <a:buNone/>
            </a:pPr>
            <a:r>
              <a:rPr lang="uk-UA" sz="3200" b="1" i="1" dirty="0"/>
              <a:t>Відтворити кути своїм тілом</a:t>
            </a:r>
          </a:p>
        </p:txBody>
      </p:sp>
      <p:pic>
        <p:nvPicPr>
          <p:cNvPr id="6" name="Vesela_muzika-Bez_nazv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532440" y="6309320"/>
            <a:ext cx="304800" cy="304800"/>
          </a:xfrm>
          <a:prstGeom prst="rect">
            <a:avLst/>
          </a:prstGeom>
        </p:spPr>
      </p:pic>
      <p:pic>
        <p:nvPicPr>
          <p:cNvPr id="59394" name="Picture 2" descr="Фізкультхвилинки як обов'язковий елемент складової уроку">
            <a:extLst>
              <a:ext uri="{FF2B5EF4-FFF2-40B4-BE49-F238E27FC236}">
                <a16:creationId xmlns="" xmlns:a16="http://schemas.microsoft.com/office/drawing/2014/main" id="{DF060D69-173B-09B5-0169-A50EE09A1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2430237"/>
            <a:ext cx="7143750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 сполучна лінія 4">
            <a:extLst>
              <a:ext uri="{FF2B5EF4-FFF2-40B4-BE49-F238E27FC236}">
                <a16:creationId xmlns="" xmlns:a16="http://schemas.microsoft.com/office/drawing/2014/main" id="{1F64AC5D-AC44-C91E-E897-3916EC56CB2C}"/>
              </a:ext>
            </a:extLst>
          </p:cNvPr>
          <p:cNvCxnSpPr>
            <a:cxnSpLocks/>
          </p:cNvCxnSpPr>
          <p:nvPr/>
        </p:nvCxnSpPr>
        <p:spPr>
          <a:xfrm>
            <a:off x="2195736" y="4540973"/>
            <a:ext cx="504056" cy="276532"/>
          </a:xfrm>
          <a:prstGeom prst="line">
            <a:avLst/>
          </a:prstGeom>
          <a:ln w="762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 сполучна лінія 7">
            <a:extLst>
              <a:ext uri="{FF2B5EF4-FFF2-40B4-BE49-F238E27FC236}">
                <a16:creationId xmlns="" xmlns:a16="http://schemas.microsoft.com/office/drawing/2014/main" id="{C938CE2D-0204-1EC5-133B-D34202567A66}"/>
              </a:ext>
            </a:extLst>
          </p:cNvPr>
          <p:cNvCxnSpPr>
            <a:cxnSpLocks/>
          </p:cNvCxnSpPr>
          <p:nvPr/>
        </p:nvCxnSpPr>
        <p:spPr>
          <a:xfrm>
            <a:off x="2664483" y="4817505"/>
            <a:ext cx="70618" cy="555711"/>
          </a:xfrm>
          <a:prstGeom prst="line">
            <a:avLst/>
          </a:prstGeom>
          <a:ln w="762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 сполучна лінія 10">
            <a:extLst>
              <a:ext uri="{FF2B5EF4-FFF2-40B4-BE49-F238E27FC236}">
                <a16:creationId xmlns="" xmlns:a16="http://schemas.microsoft.com/office/drawing/2014/main" id="{7E05AB0B-4BF6-25AB-A6BA-B225A649C460}"/>
              </a:ext>
            </a:extLst>
          </p:cNvPr>
          <p:cNvCxnSpPr>
            <a:cxnSpLocks/>
          </p:cNvCxnSpPr>
          <p:nvPr/>
        </p:nvCxnSpPr>
        <p:spPr>
          <a:xfrm>
            <a:off x="5300960" y="5197898"/>
            <a:ext cx="70618" cy="555711"/>
          </a:xfrm>
          <a:prstGeom prst="line">
            <a:avLst/>
          </a:prstGeom>
          <a:ln w="762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 сполучна лінія 11">
            <a:extLst>
              <a:ext uri="{FF2B5EF4-FFF2-40B4-BE49-F238E27FC236}">
                <a16:creationId xmlns="" xmlns:a16="http://schemas.microsoft.com/office/drawing/2014/main" id="{7BF39BE6-9AFA-5EF7-9785-B0BD744E1648}"/>
              </a:ext>
            </a:extLst>
          </p:cNvPr>
          <p:cNvCxnSpPr>
            <a:cxnSpLocks/>
          </p:cNvCxnSpPr>
          <p:nvPr/>
        </p:nvCxnSpPr>
        <p:spPr>
          <a:xfrm>
            <a:off x="5364088" y="5733256"/>
            <a:ext cx="123883" cy="483703"/>
          </a:xfrm>
          <a:prstGeom prst="line">
            <a:avLst/>
          </a:prstGeom>
          <a:ln w="762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 сполучна лінія 13">
            <a:extLst>
              <a:ext uri="{FF2B5EF4-FFF2-40B4-BE49-F238E27FC236}">
                <a16:creationId xmlns="" xmlns:a16="http://schemas.microsoft.com/office/drawing/2014/main" id="{634FFB01-6B31-1005-2C1C-1532770777C8}"/>
              </a:ext>
            </a:extLst>
          </p:cNvPr>
          <p:cNvCxnSpPr>
            <a:cxnSpLocks/>
          </p:cNvCxnSpPr>
          <p:nvPr/>
        </p:nvCxnSpPr>
        <p:spPr>
          <a:xfrm>
            <a:off x="7034460" y="4498378"/>
            <a:ext cx="70618" cy="555711"/>
          </a:xfrm>
          <a:prstGeom prst="line">
            <a:avLst/>
          </a:prstGeom>
          <a:ln w="762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 сполучна лінія 14">
            <a:extLst>
              <a:ext uri="{FF2B5EF4-FFF2-40B4-BE49-F238E27FC236}">
                <a16:creationId xmlns="" xmlns:a16="http://schemas.microsoft.com/office/drawing/2014/main" id="{A4C16337-7611-9EED-AF6C-DCE8B9B71C91}"/>
              </a:ext>
            </a:extLst>
          </p:cNvPr>
          <p:cNvCxnSpPr>
            <a:cxnSpLocks/>
          </p:cNvCxnSpPr>
          <p:nvPr/>
        </p:nvCxnSpPr>
        <p:spPr>
          <a:xfrm>
            <a:off x="7034460" y="5054089"/>
            <a:ext cx="711696" cy="0"/>
          </a:xfrm>
          <a:prstGeom prst="line">
            <a:avLst/>
          </a:prstGeom>
          <a:ln w="762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 сполучна лінія 16">
            <a:extLst>
              <a:ext uri="{FF2B5EF4-FFF2-40B4-BE49-F238E27FC236}">
                <a16:creationId xmlns="" xmlns:a16="http://schemas.microsoft.com/office/drawing/2014/main" id="{8BAA0339-8E2C-AB4E-7E76-56F8216BCE8D}"/>
              </a:ext>
            </a:extLst>
          </p:cNvPr>
          <p:cNvCxnSpPr>
            <a:cxnSpLocks/>
          </p:cNvCxnSpPr>
          <p:nvPr/>
        </p:nvCxnSpPr>
        <p:spPr>
          <a:xfrm flipH="1">
            <a:off x="3563888" y="4356871"/>
            <a:ext cx="216024" cy="644736"/>
          </a:xfrm>
          <a:prstGeom prst="line">
            <a:avLst/>
          </a:prstGeom>
          <a:ln w="762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 сполучна лінія 18">
            <a:extLst>
              <a:ext uri="{FF2B5EF4-FFF2-40B4-BE49-F238E27FC236}">
                <a16:creationId xmlns="" xmlns:a16="http://schemas.microsoft.com/office/drawing/2014/main" id="{CC1733B0-8356-80AF-4D1E-E6E2EC81DA22}"/>
              </a:ext>
            </a:extLst>
          </p:cNvPr>
          <p:cNvCxnSpPr>
            <a:cxnSpLocks/>
          </p:cNvCxnSpPr>
          <p:nvPr/>
        </p:nvCxnSpPr>
        <p:spPr>
          <a:xfrm>
            <a:off x="3300434" y="4546626"/>
            <a:ext cx="298763" cy="454981"/>
          </a:xfrm>
          <a:prstGeom prst="line">
            <a:avLst/>
          </a:prstGeom>
          <a:ln w="762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61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75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459162" y="199163"/>
            <a:ext cx="5474569" cy="2387103"/>
          </a:xfrm>
        </p:spPr>
        <p:txBody>
          <a:bodyPr>
            <a:normAutofit fontScale="90000"/>
          </a:bodyPr>
          <a:lstStyle/>
          <a:p>
            <a:r>
              <a:rPr lang="uk-UA" sz="27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uk-UA" sz="27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uk-UA" sz="27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uk-UA" sz="27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uk-UA" sz="27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uk-UA" sz="27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uk-UA" sz="27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uk-UA" sz="27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uk-UA" sz="27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uk-UA" sz="27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uk-UA" sz="27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uk-UA" sz="27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uk-UA" sz="27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Вправа «Замести сліди»</a:t>
            </a:r>
            <a:br>
              <a:rPr lang="uk-UA" sz="27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uk-UA" sz="27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Знайдіть градусні міри усіх кутів, утворених при перетині  двох паралельних прямих січною, якщо градусні міри внутрішніх односторонніх кутів відносяться як </a:t>
            </a:r>
            <a:r>
              <a:rPr lang="uk-UA" sz="27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2:4.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971600" y="2180534"/>
            <a:ext cx="7562800" cy="4677466"/>
          </a:xfrm>
          <a:noFill/>
          <a:ln>
            <a:noFill/>
          </a:ln>
        </p:spPr>
        <p:txBody>
          <a:bodyPr>
            <a:normAutofit fontScale="55000" lnSpcReduction="20000"/>
          </a:bodyPr>
          <a:lstStyle/>
          <a:p>
            <a:pPr marL="0" indent="0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uk-UA" b="1" i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  <a:sym typeface="Symbol"/>
            </a:endParaRPr>
          </a:p>
          <a:p>
            <a:pPr marL="0" indent="0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uk-UA" sz="32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/>
              </a:rPr>
              <a:t>За умовою задачі прямі а і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/>
              </a:rPr>
              <a:t> b </a:t>
            </a:r>
            <a:r>
              <a:rPr lang="uk-UA" sz="32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/>
              </a:rPr>
              <a:t>паралельні, с –_________</a:t>
            </a:r>
          </a:p>
          <a:p>
            <a:pPr marL="0" indent="0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uk-UA" sz="32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/>
              </a:rPr>
              <a:t>Нехай х – коефіцієнт пропорційності, тоді градусна міра </a:t>
            </a:r>
          </a:p>
          <a:p>
            <a:pPr marL="0" indent="0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uk-UA" sz="32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/>
              </a:rPr>
              <a:t></a:t>
            </a:r>
            <a:r>
              <a:rPr lang="uk-UA" sz="32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4=</a:t>
            </a:r>
            <a:r>
              <a:rPr lang="uk-UA" sz="32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/>
              </a:rPr>
              <a:t> ___  6</a:t>
            </a:r>
            <a:r>
              <a:rPr lang="uk-UA" sz="32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3200" b="1" i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=____</a:t>
            </a:r>
            <a:endParaRPr lang="uk-UA" sz="3200" b="1" i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indent="0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uk-UA" sz="32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властивістю паралельних прямих</a:t>
            </a:r>
            <a:endParaRPr lang="uk-UA" sz="3200" b="1" i="1" baseline="30000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Ð"/>
            </a:pPr>
            <a:r>
              <a:rPr lang="uk-UA" sz="32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6+</a:t>
            </a:r>
            <a:r>
              <a:rPr lang="uk-UA" sz="32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/>
              </a:rPr>
              <a:t>  _____</a:t>
            </a:r>
            <a:r>
              <a:rPr lang="uk-UA" sz="32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=180</a:t>
            </a:r>
            <a:r>
              <a:rPr lang="uk-UA" sz="3200" b="1" i="1" baseline="300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0</a:t>
            </a:r>
            <a:r>
              <a:rPr lang="uk-UA" sz="32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</a:p>
          <a:p>
            <a:pPr marL="0" lvl="0" indent="0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uk-UA" sz="32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2х + 4х =____,</a:t>
            </a:r>
          </a:p>
          <a:p>
            <a:pPr marL="0" lvl="0" indent="0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uk-UA" sz="32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6х=180</a:t>
            </a:r>
            <a:r>
              <a:rPr lang="uk-UA" sz="3200" b="1" i="1" baseline="300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0</a:t>
            </a:r>
            <a:r>
              <a:rPr lang="uk-UA" sz="32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</a:p>
          <a:p>
            <a:pPr marL="0" lvl="0" indent="0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uk-UA" sz="32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х=______,</a:t>
            </a:r>
          </a:p>
          <a:p>
            <a:pPr marL="0" lvl="0" indent="0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uk-UA" sz="32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х=30</a:t>
            </a:r>
            <a:r>
              <a:rPr lang="uk-UA" sz="3200" b="1" i="1" baseline="300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0</a:t>
            </a:r>
            <a:endParaRPr lang="uk-UA" sz="3200" b="1" i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Ð"/>
            </a:pPr>
            <a:r>
              <a:rPr lang="uk-UA" sz="32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 =30</a:t>
            </a:r>
            <a:r>
              <a:rPr lang="uk-UA" sz="3200" b="1" i="1" baseline="300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0</a:t>
            </a:r>
            <a:r>
              <a:rPr lang="uk-UA" sz="32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∙ ______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32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=60</a:t>
            </a:r>
            <a:r>
              <a:rPr lang="uk-UA" sz="3200" b="1" i="1" baseline="300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0</a:t>
            </a:r>
            <a:r>
              <a:rPr lang="uk-UA" sz="32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,</a:t>
            </a:r>
          </a:p>
          <a:p>
            <a:pPr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Ð"/>
            </a:pPr>
            <a:r>
              <a:rPr lang="uk-UA" sz="32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 =30</a:t>
            </a:r>
            <a:r>
              <a:rPr lang="uk-UA" sz="3200" b="1" i="1" baseline="300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0</a:t>
            </a:r>
            <a:r>
              <a:rPr lang="uk-UA" sz="32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∙ 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 </a:t>
            </a:r>
            <a:r>
              <a:rPr lang="uk-UA" sz="32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=_______</a:t>
            </a:r>
            <a:r>
              <a:rPr lang="uk-UA" sz="3200" b="1" i="1" baseline="300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32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32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/>
              </a:rPr>
              <a:t> 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/>
              </a:rPr>
              <a:t>4 = </a:t>
            </a:r>
            <a:r>
              <a:rPr lang="uk-UA" sz="32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/>
              </a:rPr>
              <a:t> 5 як внутрішні </a:t>
            </a:r>
            <a:r>
              <a:rPr lang="uk-UA" sz="3200" b="1" i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/>
              </a:rPr>
              <a:t>_________ку</a:t>
            </a:r>
            <a:r>
              <a:rPr lang="uk-UA" sz="32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/>
              </a:rPr>
              <a:t>ти</a:t>
            </a:r>
          </a:p>
          <a:p>
            <a:pPr marL="0" indent="0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uk-UA" sz="32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/>
              </a:rPr>
              <a:t> при паралельних прямих а і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/>
              </a:rPr>
              <a:t> b </a:t>
            </a:r>
            <a:r>
              <a:rPr lang="uk-UA" sz="32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/>
              </a:rPr>
              <a:t>та січній с.</a:t>
            </a:r>
            <a:endParaRPr lang="uk-UA" sz="3200" b="1" i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Ð"/>
            </a:pPr>
            <a:r>
              <a:rPr lang="uk-UA" sz="32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32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=</a:t>
            </a:r>
            <a:r>
              <a:rPr lang="uk-UA" sz="32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/>
              </a:rPr>
              <a:t>  </a:t>
            </a:r>
            <a:r>
              <a:rPr lang="uk-UA" sz="32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1=</a:t>
            </a:r>
            <a:r>
              <a:rPr lang="uk-UA" sz="3200" b="1" i="1" baseline="300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32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/>
              </a:rPr>
              <a:t> </a:t>
            </a:r>
            <a:r>
              <a:rPr lang="uk-UA" sz="32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5=</a:t>
            </a:r>
            <a:r>
              <a:rPr lang="uk-UA" sz="32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/>
              </a:rPr>
              <a:t>  </a:t>
            </a:r>
            <a:r>
              <a:rPr lang="uk-UA" sz="32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32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=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32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60</a:t>
            </a:r>
            <a:r>
              <a:rPr lang="uk-UA" sz="3200" b="1" i="1" baseline="300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0</a:t>
            </a:r>
            <a:r>
              <a:rPr lang="uk-UA" sz="32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як </a:t>
            </a:r>
            <a:r>
              <a:rPr lang="uk-UA" sz="3200" b="1" i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________________ку</a:t>
            </a:r>
            <a:r>
              <a:rPr lang="uk-UA" sz="32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ти, аналогічно  </a:t>
            </a:r>
            <a:endParaRPr lang="uk-UA" sz="3200" b="1" i="1" baseline="30000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Ð"/>
            </a:pPr>
            <a:r>
              <a:rPr lang="uk-UA" sz="32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6=</a:t>
            </a:r>
            <a:r>
              <a:rPr lang="uk-UA" sz="32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/>
              </a:rPr>
              <a:t>  </a:t>
            </a:r>
            <a:r>
              <a:rPr lang="uk-UA" sz="32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7=</a:t>
            </a:r>
            <a:r>
              <a:rPr lang="uk-UA" sz="32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/>
              </a:rPr>
              <a:t> 3=2=</a:t>
            </a:r>
            <a:r>
              <a:rPr lang="uk-UA" sz="32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_______як вертикальні кути.</a:t>
            </a:r>
          </a:p>
          <a:p>
            <a:pPr marL="0" indent="0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uk-UA" sz="32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Відповідь: 60</a:t>
            </a:r>
            <a:r>
              <a:rPr lang="uk-UA" sz="3200" b="1" i="1" baseline="300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0</a:t>
            </a:r>
            <a:r>
              <a:rPr lang="uk-UA" sz="32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, 60</a:t>
            </a:r>
            <a:r>
              <a:rPr lang="uk-UA" sz="3200" b="1" i="1" baseline="300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0 </a:t>
            </a:r>
            <a:r>
              <a:rPr lang="uk-UA" sz="32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60</a:t>
            </a:r>
            <a:r>
              <a:rPr lang="uk-UA" sz="3200" b="1" i="1" baseline="300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0</a:t>
            </a:r>
            <a:r>
              <a:rPr lang="uk-UA" sz="32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, 60</a:t>
            </a:r>
            <a:r>
              <a:rPr lang="uk-UA" sz="3200" b="1" i="1" baseline="300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0</a:t>
            </a:r>
            <a:r>
              <a:rPr lang="uk-UA" sz="32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, 120</a:t>
            </a:r>
            <a:r>
              <a:rPr lang="uk-UA" sz="3200" b="1" i="1" baseline="300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0</a:t>
            </a:r>
            <a:r>
              <a:rPr lang="uk-UA" sz="32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120</a:t>
            </a:r>
            <a:r>
              <a:rPr lang="uk-UA" sz="3200" b="1" i="1" baseline="300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0</a:t>
            </a:r>
            <a:r>
              <a:rPr lang="uk-UA" sz="32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, 120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3463" t="37394" r="38975" b="24787"/>
          <a:stretch/>
        </p:blipFill>
        <p:spPr>
          <a:xfrm>
            <a:off x="910188" y="492614"/>
            <a:ext cx="2520280" cy="1800200"/>
          </a:xfrm>
          <a:prstGeom prst="rect">
            <a:avLst/>
          </a:prstGeom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49" b="95116" l="8939" r="98883">
                        <a14:foregroundMark x1="15084" y1="42093" x2="20670" y2="50000"/>
                        <a14:foregroundMark x1="63128" y1="8837" x2="54749" y2="5349"/>
                        <a14:foregroundMark x1="97765" y1="33953" x2="98883" y2="26512"/>
                        <a14:foregroundMark x1="37430" y1="33488" x2="70391" y2="32326"/>
                        <a14:foregroundMark x1="37430" y1="90000" x2="32961" y2="93953"/>
                        <a14:foregroundMark x1="68715" y1="84884" x2="81006" y2="95116"/>
                        <a14:foregroundMark x1="49721" y1="91860" x2="17877" y2="93953"/>
                        <a14:foregroundMark x1="21788" y1="52326" x2="41341" y2="49535"/>
                        <a14:foregroundMark x1="77095" y1="94651" x2="72626" y2="87674"/>
                        <a14:foregroundMark x1="67598" y1="94651" x2="71508" y2="89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3429000"/>
            <a:ext cx="1265387" cy="3040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703096" y="2379966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січна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617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Line 4"/>
          <p:cNvSpPr>
            <a:spLocks noChangeShapeType="1"/>
          </p:cNvSpPr>
          <p:nvPr/>
        </p:nvSpPr>
        <p:spPr bwMode="auto">
          <a:xfrm flipV="1">
            <a:off x="1692001" y="2636918"/>
            <a:ext cx="5688000" cy="7200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0" tIns="45715" rIns="91430" bIns="45715"/>
          <a:lstStyle/>
          <a:p>
            <a:endParaRPr lang="ru-RU"/>
          </a:p>
        </p:txBody>
      </p:sp>
      <p:sp>
        <p:nvSpPr>
          <p:cNvPr id="39940" name="Line 5"/>
          <p:cNvSpPr>
            <a:spLocks noChangeShapeType="1"/>
          </p:cNvSpPr>
          <p:nvPr/>
        </p:nvSpPr>
        <p:spPr bwMode="auto">
          <a:xfrm>
            <a:off x="1764000" y="4365099"/>
            <a:ext cx="554544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0" tIns="45715" rIns="91430" bIns="45715"/>
          <a:lstStyle/>
          <a:p>
            <a:endParaRPr lang="ru-RU"/>
          </a:p>
        </p:txBody>
      </p:sp>
      <p:sp>
        <p:nvSpPr>
          <p:cNvPr id="39941" name="Line 6"/>
          <p:cNvSpPr>
            <a:spLocks noChangeShapeType="1"/>
          </p:cNvSpPr>
          <p:nvPr/>
        </p:nvSpPr>
        <p:spPr bwMode="auto">
          <a:xfrm flipH="1">
            <a:off x="1908000" y="1915401"/>
            <a:ext cx="2304000" cy="3745834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0" tIns="45715" rIns="91430" bIns="45715"/>
          <a:lstStyle/>
          <a:p>
            <a:endParaRPr lang="ru-RU"/>
          </a:p>
        </p:txBody>
      </p:sp>
      <p:sp>
        <p:nvSpPr>
          <p:cNvPr id="39942" name="Line 7"/>
          <p:cNvSpPr>
            <a:spLocks noChangeShapeType="1"/>
          </p:cNvSpPr>
          <p:nvPr/>
        </p:nvSpPr>
        <p:spPr bwMode="auto">
          <a:xfrm>
            <a:off x="5508000" y="2060857"/>
            <a:ext cx="1369440" cy="3673825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0" tIns="45715" rIns="91430" bIns="45715"/>
          <a:lstStyle/>
          <a:p>
            <a:endParaRPr lang="ru-RU"/>
          </a:p>
        </p:txBody>
      </p:sp>
      <p:sp>
        <p:nvSpPr>
          <p:cNvPr id="39943" name="Text Box 8"/>
          <p:cNvSpPr txBox="1">
            <a:spLocks noChangeArrowheads="1"/>
          </p:cNvSpPr>
          <p:nvPr/>
        </p:nvSpPr>
        <p:spPr bwMode="auto">
          <a:xfrm>
            <a:off x="3132001" y="3934493"/>
            <a:ext cx="365760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/>
          <a:p>
            <a:pPr algn="ctr"/>
            <a:r>
              <a:rPr lang="uk-UA" sz="2000" b="1" i="1">
                <a:latin typeface="Verdana" pitchFamily="34" charset="0"/>
                <a:cs typeface="Arial" charset="0"/>
              </a:rPr>
              <a:t>1</a:t>
            </a:r>
          </a:p>
        </p:txBody>
      </p:sp>
      <p:sp>
        <p:nvSpPr>
          <p:cNvPr id="39944" name="Text Box 9"/>
          <p:cNvSpPr txBox="1">
            <a:spLocks noChangeArrowheads="1"/>
          </p:cNvSpPr>
          <p:nvPr/>
        </p:nvSpPr>
        <p:spPr bwMode="auto">
          <a:xfrm>
            <a:off x="4066561" y="2134304"/>
            <a:ext cx="361440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/>
          <a:p>
            <a:pPr algn="ctr"/>
            <a:r>
              <a:rPr lang="uk-UA" sz="2000" b="1" i="1">
                <a:latin typeface="Verdana" pitchFamily="34" charset="0"/>
                <a:cs typeface="Arial" charset="0"/>
              </a:rPr>
              <a:t>2</a:t>
            </a:r>
          </a:p>
        </p:txBody>
      </p:sp>
      <p:sp>
        <p:nvSpPr>
          <p:cNvPr id="39945" name="Text Box 10"/>
          <p:cNvSpPr txBox="1">
            <a:spLocks noChangeArrowheads="1"/>
          </p:cNvSpPr>
          <p:nvPr/>
        </p:nvSpPr>
        <p:spPr bwMode="auto">
          <a:xfrm>
            <a:off x="5413586" y="2780933"/>
            <a:ext cx="367388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uk-UA" sz="2000" b="1" i="1">
                <a:latin typeface="Verdana" pitchFamily="34" charset="0"/>
                <a:cs typeface="Arial" charset="0"/>
              </a:rPr>
              <a:t>3</a:t>
            </a:r>
          </a:p>
        </p:txBody>
      </p:sp>
      <p:sp>
        <p:nvSpPr>
          <p:cNvPr id="39946" name="Text Box 11"/>
          <p:cNvSpPr txBox="1">
            <a:spLocks noChangeArrowheads="1"/>
          </p:cNvSpPr>
          <p:nvPr/>
        </p:nvSpPr>
        <p:spPr bwMode="auto">
          <a:xfrm>
            <a:off x="6732001" y="3861046"/>
            <a:ext cx="216000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/>
          <a:p>
            <a:pPr algn="ctr"/>
            <a:r>
              <a:rPr lang="uk-UA" sz="2000" b="1" i="1">
                <a:latin typeface="Verdana" pitchFamily="34" charset="0"/>
                <a:cs typeface="Arial" charset="0"/>
              </a:rPr>
              <a:t>4</a:t>
            </a:r>
          </a:p>
        </p:txBody>
      </p:sp>
      <p:sp>
        <p:nvSpPr>
          <p:cNvPr id="39947" name="Text Box 12"/>
          <p:cNvSpPr txBox="1">
            <a:spLocks noChangeArrowheads="1"/>
          </p:cNvSpPr>
          <p:nvPr/>
        </p:nvSpPr>
        <p:spPr bwMode="auto">
          <a:xfrm>
            <a:off x="1586637" y="2193351"/>
            <a:ext cx="356168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uk-UA" sz="2000" b="1" i="1">
                <a:latin typeface="Verdana" pitchFamily="34" charset="0"/>
                <a:cs typeface="Arial" charset="0"/>
              </a:rPr>
              <a:t>а</a:t>
            </a:r>
          </a:p>
        </p:txBody>
      </p:sp>
      <p:sp>
        <p:nvSpPr>
          <p:cNvPr id="39948" name="Text Box 13"/>
          <p:cNvSpPr txBox="1">
            <a:spLocks noChangeArrowheads="1"/>
          </p:cNvSpPr>
          <p:nvPr/>
        </p:nvSpPr>
        <p:spPr bwMode="auto">
          <a:xfrm>
            <a:off x="1656395" y="3778957"/>
            <a:ext cx="357770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uk-UA" sz="2000" b="1" i="1">
                <a:latin typeface="Verdana" pitchFamily="34" charset="0"/>
                <a:cs typeface="Arial" charset="0"/>
              </a:rPr>
              <a:t>в</a:t>
            </a:r>
          </a:p>
        </p:txBody>
      </p:sp>
      <p:sp>
        <p:nvSpPr>
          <p:cNvPr id="39949" name="Text Box 14"/>
          <p:cNvSpPr txBox="1">
            <a:spLocks noChangeArrowheads="1"/>
          </p:cNvSpPr>
          <p:nvPr/>
        </p:nvSpPr>
        <p:spPr bwMode="auto">
          <a:xfrm>
            <a:off x="1451616" y="5217668"/>
            <a:ext cx="335328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uk-UA" sz="2000" b="1" i="1">
                <a:latin typeface="Verdana" pitchFamily="34" charset="0"/>
                <a:cs typeface="Arial" charset="0"/>
              </a:rPr>
              <a:t>с</a:t>
            </a:r>
          </a:p>
        </p:txBody>
      </p:sp>
      <p:sp>
        <p:nvSpPr>
          <p:cNvPr id="39950" name="Text Box 15"/>
          <p:cNvSpPr txBox="1">
            <a:spLocks noChangeArrowheads="1"/>
          </p:cNvSpPr>
          <p:nvPr/>
        </p:nvSpPr>
        <p:spPr bwMode="auto">
          <a:xfrm>
            <a:off x="6910630" y="5217668"/>
            <a:ext cx="364182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uk-UA" sz="2000" b="1" i="1">
                <a:latin typeface="Verdana" pitchFamily="34" charset="0"/>
                <a:cs typeface="Arial" charset="0"/>
              </a:rPr>
              <a:t>р</a:t>
            </a:r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2504254" y="188640"/>
            <a:ext cx="6553440" cy="673991"/>
          </a:xfrm>
          <a:prstGeom prst="wedgeRoundRectCallout">
            <a:avLst>
              <a:gd name="adj1" fmla="val -63495"/>
              <a:gd name="adj2" fmla="val 134472"/>
              <a:gd name="adj3" fmla="val 16667"/>
            </a:avLst>
          </a:prstGeom>
          <a:solidFill>
            <a:srgbClr val="99CCFF"/>
          </a:solidFill>
          <a:ln w="9525">
            <a:solidFill>
              <a:srgbClr val="CCFFFF"/>
            </a:solidFill>
            <a:miter lim="800000"/>
            <a:headEnd/>
            <a:tailEnd/>
          </a:ln>
        </p:spPr>
        <p:txBody>
          <a:bodyPr lIns="91430" tIns="45715" rIns="91430" bIns="45715"/>
          <a:lstStyle/>
          <a:p>
            <a:pPr algn="ctr"/>
            <a:r>
              <a:rPr lang="uk-UA" sz="2800" b="1" dirty="0">
                <a:solidFill>
                  <a:schemeClr val="tx2"/>
                </a:solidFill>
              </a:rPr>
              <a:t>Справа №1</a:t>
            </a:r>
          </a:p>
          <a:p>
            <a:pPr algn="ctr"/>
            <a:r>
              <a:rPr lang="uk-UA" sz="2800" dirty="0"/>
              <a:t>Розв’язати задачу за готовим малюнками</a:t>
            </a:r>
            <a:endParaRPr lang="ru-RU" sz="2800" b="1" i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39953" name="AutoShape 19"/>
          <p:cNvSpPr>
            <a:spLocks noChangeArrowheads="1"/>
          </p:cNvSpPr>
          <p:nvPr/>
        </p:nvSpPr>
        <p:spPr bwMode="auto">
          <a:xfrm flipH="1">
            <a:off x="3924000" y="2348887"/>
            <a:ext cx="142560" cy="288030"/>
          </a:xfrm>
          <a:prstGeom prst="moon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endParaRPr lang="ru-RU"/>
          </a:p>
        </p:txBody>
      </p:sp>
      <p:sp>
        <p:nvSpPr>
          <p:cNvPr id="39954" name="AutoShape 20"/>
          <p:cNvSpPr>
            <a:spLocks noChangeArrowheads="1"/>
          </p:cNvSpPr>
          <p:nvPr/>
        </p:nvSpPr>
        <p:spPr bwMode="auto">
          <a:xfrm flipH="1">
            <a:off x="2916000" y="4077069"/>
            <a:ext cx="144000" cy="288030"/>
          </a:xfrm>
          <a:prstGeom prst="moon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endParaRPr lang="ru-RU"/>
          </a:p>
        </p:txBody>
      </p:sp>
      <p:sp>
        <p:nvSpPr>
          <p:cNvPr id="39955" name="AutoShape 21"/>
          <p:cNvSpPr>
            <a:spLocks noChangeArrowheads="1"/>
          </p:cNvSpPr>
          <p:nvPr/>
        </p:nvSpPr>
        <p:spPr bwMode="auto">
          <a:xfrm flipH="1">
            <a:off x="5796001" y="2636917"/>
            <a:ext cx="214560" cy="286590"/>
          </a:xfrm>
          <a:prstGeom prst="moon">
            <a:avLst>
              <a:gd name="adj" fmla="val 5000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endParaRPr lang="ru-RU"/>
          </a:p>
        </p:txBody>
      </p:sp>
      <p:sp>
        <p:nvSpPr>
          <p:cNvPr id="39956" name="AutoShape 22"/>
          <p:cNvSpPr>
            <a:spLocks noChangeArrowheads="1"/>
          </p:cNvSpPr>
          <p:nvPr/>
        </p:nvSpPr>
        <p:spPr bwMode="auto">
          <a:xfrm rot="19698448" flipH="1">
            <a:off x="6380641" y="4036744"/>
            <a:ext cx="210240" cy="288030"/>
          </a:xfrm>
          <a:prstGeom prst="moon">
            <a:avLst>
              <a:gd name="adj" fmla="val 50000"/>
            </a:avLst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endParaRPr lang="ru-RU"/>
          </a:p>
        </p:txBody>
      </p:sp>
      <p:sp>
        <p:nvSpPr>
          <p:cNvPr id="39957" name="TextBox 20"/>
          <p:cNvSpPr txBox="1">
            <a:spLocks noChangeArrowheads="1"/>
          </p:cNvSpPr>
          <p:nvPr/>
        </p:nvSpPr>
        <p:spPr bwMode="auto">
          <a:xfrm>
            <a:off x="6127200" y="2716126"/>
            <a:ext cx="777600" cy="530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/>
          <a:p>
            <a:r>
              <a:rPr lang="uk-UA" sz="2900" b="1"/>
              <a:t>80</a:t>
            </a:r>
            <a:r>
              <a:rPr lang="uk-UA" sz="2900" b="1" baseline="30000"/>
              <a:t>0</a:t>
            </a:r>
            <a:endParaRPr lang="ru-RU" sz="2900" b="1" baseline="3000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1" r="17298" b="7454"/>
          <a:stretch/>
        </p:blipFill>
        <p:spPr>
          <a:xfrm>
            <a:off x="468454" y="-1197"/>
            <a:ext cx="1150826" cy="2659311"/>
          </a:xfrm>
          <a:prstGeom prst="rect">
            <a:avLst/>
          </a:prstGeom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2852816"/>
              </p:ext>
            </p:extLst>
          </p:nvPr>
        </p:nvGraphicFramePr>
        <p:xfrm>
          <a:off x="1187624" y="5734682"/>
          <a:ext cx="7396641" cy="8207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Формула" r:id="rId4" imgW="2260440" imgH="228600" progId="Equation.3">
                  <p:embed/>
                </p:oleObj>
              </mc:Choice>
              <mc:Fallback>
                <p:oleObj name="Формула" r:id="rId4" imgW="226044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87624" y="5734682"/>
                        <a:ext cx="7396641" cy="8207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810884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3">
            <a:extLst>
              <a:ext uri="{FF2B5EF4-FFF2-40B4-BE49-F238E27FC236}">
                <a16:creationId xmlns="" xmlns:a16="http://schemas.microsoft.com/office/drawing/2014/main" id="{10966AF4-F6A6-EE54-7F3C-F0C75EC827DB}"/>
              </a:ext>
            </a:extLst>
          </p:cNvPr>
          <p:cNvSpPr txBox="1">
            <a:spLocks/>
          </p:cNvSpPr>
          <p:nvPr/>
        </p:nvSpPr>
        <p:spPr>
          <a:xfrm>
            <a:off x="1043608" y="764704"/>
            <a:ext cx="4608512" cy="2151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46888" indent="-246888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Char char="›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Euphemia" pitchFamily="34" charset="0"/>
              <a:buNone/>
            </a:pPr>
            <a:r>
              <a:rPr lang="vi-VN" sz="2400" b="1" i="1" u="sng" dirty="0"/>
              <a:t>Деду́кція</a:t>
            </a:r>
            <a:r>
              <a:rPr lang="vi-VN" sz="2400" b="1" dirty="0"/>
              <a:t>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метод переходу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від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знання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загальних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закономірностей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окремого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його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прояву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аналіз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понять).</a:t>
            </a:r>
          </a:p>
          <a:p>
            <a:pPr marL="0" indent="0">
              <a:buNone/>
            </a:pPr>
            <a:r>
              <a:rPr lang="uk-UA" sz="2400" dirty="0">
                <a:latin typeface="Arial Black" panose="020B0A04020102020204" pitchFamily="34" charset="0"/>
              </a:rPr>
              <a:t>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Висновок повинен базуватись винятково на основі </a:t>
            </a:r>
            <a:r>
              <a:rPr lang="vi-V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наведених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доказів та не повинен містити нової </a:t>
            </a:r>
            <a:r>
              <a:rPr lang="vi-V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інформації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про предмет, що досліджується. 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бъект 4">
            <a:extLst>
              <a:ext uri="{FF2B5EF4-FFF2-40B4-BE49-F238E27FC236}">
                <a16:creationId xmlns="" xmlns:a16="http://schemas.microsoft.com/office/drawing/2014/main" id="{EDB7DFD0-5B74-9F2E-35FE-BE1065B7638C}"/>
              </a:ext>
            </a:extLst>
          </p:cNvPr>
          <p:cNvSpPr txBox="1">
            <a:spLocks/>
          </p:cNvSpPr>
          <p:nvPr/>
        </p:nvSpPr>
        <p:spPr>
          <a:xfrm>
            <a:off x="3851920" y="4412707"/>
            <a:ext cx="4906298" cy="189517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46888" indent="-246888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Char char="›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Euphemia" pitchFamily="34" charset="0"/>
              <a:buNone/>
            </a:pPr>
            <a:r>
              <a:rPr lang="ru-RU" sz="3400" b="1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Індукція</a:t>
            </a:r>
            <a:r>
              <a:rPr lang="ru-RU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400" dirty="0" err="1">
                <a:latin typeface="Arial" panose="020B0604020202020204" pitchFamily="34" charset="0"/>
                <a:cs typeface="Arial" panose="020B0604020202020204" pitchFamily="34" charset="0"/>
              </a:rPr>
              <a:t>може</a:t>
            </a:r>
            <a:r>
              <a:rPr lang="ru-RU" sz="3400" dirty="0">
                <a:latin typeface="Arial" panose="020B0604020202020204" pitchFamily="34" charset="0"/>
                <a:cs typeface="Arial" panose="020B0604020202020204" pitchFamily="34" charset="0"/>
              </a:rPr>
              <a:t> бути </a:t>
            </a:r>
            <a:r>
              <a:rPr lang="ru-RU" sz="3400" dirty="0" err="1">
                <a:latin typeface="Arial" panose="020B0604020202020204" pitchFamily="34" charset="0"/>
                <a:cs typeface="Arial" panose="020B0604020202020204" pitchFamily="34" charset="0"/>
              </a:rPr>
              <a:t>визначена</a:t>
            </a:r>
            <a:r>
              <a:rPr lang="ru-RU" sz="3400" dirty="0">
                <a:latin typeface="Arial" panose="020B0604020202020204" pitchFamily="34" charset="0"/>
                <a:cs typeface="Arial" panose="020B0604020202020204" pitchFamily="34" charset="0"/>
              </a:rPr>
              <a:t>, як метод переходу </a:t>
            </a:r>
            <a:r>
              <a:rPr lang="ru-RU" sz="3400" dirty="0" err="1">
                <a:latin typeface="Arial" panose="020B0604020202020204" pitchFamily="34" charset="0"/>
                <a:cs typeface="Arial" panose="020B0604020202020204" pitchFamily="34" charset="0"/>
              </a:rPr>
              <a:t>від</a:t>
            </a:r>
            <a:r>
              <a:rPr lang="ru-RU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400" dirty="0" err="1">
                <a:latin typeface="Arial" panose="020B0604020202020204" pitchFamily="34" charset="0"/>
                <a:cs typeface="Arial" panose="020B0604020202020204" pitchFamily="34" charset="0"/>
              </a:rPr>
              <a:t>знання</a:t>
            </a:r>
            <a:r>
              <a:rPr lang="ru-RU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400" dirty="0" err="1">
                <a:latin typeface="Arial" panose="020B0604020202020204" pitchFamily="34" charset="0"/>
                <a:cs typeface="Arial" panose="020B0604020202020204" pitchFamily="34" charset="0"/>
              </a:rPr>
              <a:t>окремих</a:t>
            </a:r>
            <a:r>
              <a:rPr lang="ru-RU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400" dirty="0" err="1">
                <a:latin typeface="Arial" panose="020B0604020202020204" pitchFamily="34" charset="0"/>
                <a:cs typeface="Arial" panose="020B0604020202020204" pitchFamily="34" charset="0"/>
              </a:rPr>
              <a:t>фактів</a:t>
            </a:r>
            <a:r>
              <a:rPr lang="ru-RU" sz="3400" dirty="0"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sz="3400" dirty="0" err="1">
                <a:latin typeface="Arial" panose="020B0604020202020204" pitchFamily="34" charset="0"/>
                <a:cs typeface="Arial" panose="020B0604020202020204" pitchFamily="34" charset="0"/>
              </a:rPr>
              <a:t>знання</a:t>
            </a:r>
            <a:r>
              <a:rPr lang="ru-RU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400" dirty="0" err="1">
                <a:latin typeface="Arial" panose="020B0604020202020204" pitchFamily="34" charset="0"/>
                <a:cs typeface="Arial" panose="020B0604020202020204" pitchFamily="34" charset="0"/>
              </a:rPr>
              <a:t>загального</a:t>
            </a:r>
            <a:r>
              <a:rPr lang="ru-RU" sz="3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3400" dirty="0" err="1">
                <a:latin typeface="Arial" panose="020B0604020202020204" pitchFamily="34" charset="0"/>
                <a:cs typeface="Arial" panose="020B0604020202020204" pitchFamily="34" charset="0"/>
              </a:rPr>
              <a:t>аналіз</a:t>
            </a:r>
            <a:r>
              <a:rPr lang="ru-RU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400" dirty="0" err="1">
                <a:latin typeface="Arial" panose="020B0604020202020204" pitchFamily="34" charset="0"/>
                <a:cs typeface="Arial" panose="020B0604020202020204" pitchFamily="34" charset="0"/>
              </a:rPr>
              <a:t>фактів</a:t>
            </a:r>
            <a:r>
              <a:rPr lang="ru-RU" sz="34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50178" name="Picture 2" descr="Як використати дедукцію. Дедукція та дедуктивний метод. Приклади  використання методу">
            <a:extLst>
              <a:ext uri="{FF2B5EF4-FFF2-40B4-BE49-F238E27FC236}">
                <a16:creationId xmlns="" xmlns:a16="http://schemas.microsoft.com/office/drawing/2014/main" id="{834CD4F4-7FE9-8F1B-27F9-BD896CB9D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4412707"/>
            <a:ext cx="2109614" cy="19908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0" name="Picture 4" descr="Чи існує дедуктивний метод. Як розвинути дедуктивний метод мислення">
            <a:extLst>
              <a:ext uri="{FF2B5EF4-FFF2-40B4-BE49-F238E27FC236}">
                <a16:creationId xmlns="" xmlns:a16="http://schemas.microsoft.com/office/drawing/2014/main" id="{178C7F3E-F336-3352-67B4-F81036333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268760"/>
            <a:ext cx="280831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399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5389" y="177801"/>
            <a:ext cx="7339012" cy="658911"/>
          </a:xfrm>
        </p:spPr>
        <p:txBody>
          <a:bodyPr/>
          <a:lstStyle/>
          <a:p>
            <a:r>
              <a:rPr lang="uk-UA" b="1" dirty="0">
                <a:solidFill>
                  <a:srgbClr val="002060"/>
                </a:solidFill>
              </a:rPr>
              <a:t>Справа № 2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Picture 2" descr="Картинки по запросу &quot;зошит з ручкою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003" y="188640"/>
            <a:ext cx="1448556" cy="152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07"/>
          <a:stretch/>
        </p:blipFill>
        <p:spPr bwMode="auto">
          <a:xfrm>
            <a:off x="570784" y="1086317"/>
            <a:ext cx="2201015" cy="2185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79911" y="1340768"/>
            <a:ext cx="494164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/>
              <a:t>Дано: АВ=</a:t>
            </a:r>
            <a:r>
              <a:rPr lang="en-US" sz="3200" dirty="0"/>
              <a:t>B</a:t>
            </a:r>
            <a:r>
              <a:rPr lang="uk-UA" sz="3200" dirty="0"/>
              <a:t>С</a:t>
            </a:r>
            <a:r>
              <a:rPr lang="en-US" sz="3200" dirty="0"/>
              <a:t>, CD=DK</a:t>
            </a:r>
            <a:r>
              <a:rPr lang="uk-UA" sz="3200" dirty="0"/>
              <a:t>;</a:t>
            </a:r>
            <a:endParaRPr lang="en-US" sz="3200" dirty="0"/>
          </a:p>
          <a:p>
            <a:r>
              <a:rPr lang="uk-UA" sz="3200" dirty="0"/>
              <a:t>Довести: АВ</a:t>
            </a:r>
            <a:r>
              <a:rPr lang="uk-UA" sz="3600" dirty="0"/>
              <a:t>∥</a:t>
            </a:r>
            <a:r>
              <a:rPr lang="en-US" sz="3200" dirty="0"/>
              <a:t>DK</a:t>
            </a:r>
            <a:r>
              <a:rPr lang="uk-UA" sz="3200" dirty="0"/>
              <a:t>.</a:t>
            </a:r>
            <a:endParaRPr lang="ru-RU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289727" y="3356992"/>
                <a:ext cx="670755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dirty="0"/>
                  <a:t> </a:t>
                </a:r>
                <a:r>
                  <a:rPr lang="uk-UA" dirty="0" err="1" smtClean="0"/>
                  <a:t>Розв</a:t>
                </a:r>
                <a:r>
                  <a:rPr lang="en-US" dirty="0" smtClean="0"/>
                  <a:t>’</a:t>
                </a:r>
                <a:r>
                  <a:rPr lang="uk-UA" dirty="0" err="1" smtClean="0"/>
                  <a:t>язання</a:t>
                </a:r>
                <a:endParaRPr lang="uk-UA" dirty="0" smtClean="0"/>
              </a:p>
              <a:p>
                <a:r>
                  <a:rPr lang="uk-UA" dirty="0" smtClean="0"/>
                  <a:t>Так </a:t>
                </a:r>
                <a:r>
                  <a:rPr lang="uk-UA" dirty="0"/>
                  <a:t>як АВ=</a:t>
                </a:r>
                <a:r>
                  <a:rPr lang="en-US" dirty="0"/>
                  <a:t>B</a:t>
                </a:r>
                <a:r>
                  <a:rPr lang="uk-UA" dirty="0"/>
                  <a:t>С, то </a:t>
                </a:r>
                <a14:m>
                  <m:oMath xmlns:m="http://schemas.openxmlformats.org/officeDocument/2006/math">
                    <m:r>
                      <a:rPr lang="uk-UA" i="1" smtClean="0">
                        <a:latin typeface="Cambria Math"/>
                        <a:ea typeface="Cambria Math"/>
                      </a:rPr>
                      <m:t>∆</m:t>
                    </m:r>
                  </m:oMath>
                </a14:m>
                <a:r>
                  <a:rPr lang="ru-RU" dirty="0"/>
                  <a:t>АВС – </a:t>
                </a:r>
                <a:r>
                  <a:rPr lang="uk-UA" dirty="0"/>
                  <a:t>рівнобедрений</a:t>
                </a:r>
                <a:r>
                  <a:rPr lang="ru-RU" dirty="0"/>
                  <a:t> з основою АС. </a:t>
                </a:r>
                <a:r>
                  <a:rPr lang="uk-UA" dirty="0"/>
                  <a:t>Тоді</a:t>
                </a:r>
                <a:r>
                  <a:rPr lang="ru-RU" dirty="0"/>
                  <a:t> ∠ВАС=∠ВСА.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727" y="3356992"/>
                <a:ext cx="6707553" cy="923330"/>
              </a:xfrm>
              <a:prstGeom prst="rect">
                <a:avLst/>
              </a:prstGeom>
              <a:blipFill rotWithShape="1">
                <a:blip r:embed="rId4"/>
                <a:stretch>
                  <a:fillRect l="-818" t="-2649" b="-105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1147761" y="4437112"/>
                <a:ext cx="704358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dirty="0"/>
                  <a:t> Так як </a:t>
                </a:r>
                <a:r>
                  <a:rPr lang="en-US" dirty="0"/>
                  <a:t>CD</a:t>
                </a:r>
                <a:r>
                  <a:rPr lang="uk-UA" dirty="0"/>
                  <a:t>=</a:t>
                </a:r>
                <a:r>
                  <a:rPr lang="en-US" dirty="0"/>
                  <a:t>DK</a:t>
                </a:r>
                <a:r>
                  <a:rPr lang="uk-UA" dirty="0"/>
                  <a:t>, то </a:t>
                </a:r>
                <a14:m>
                  <m:oMath xmlns:m="http://schemas.openxmlformats.org/officeDocument/2006/math">
                    <m:r>
                      <a:rPr lang="uk-UA" i="1" smtClean="0">
                        <a:latin typeface="Cambria Math"/>
                        <a:ea typeface="Cambria Math"/>
                      </a:rPr>
                      <m:t>∆</m:t>
                    </m:r>
                  </m:oMath>
                </a14:m>
                <a:r>
                  <a:rPr lang="ru-RU" dirty="0"/>
                  <a:t>С</a:t>
                </a:r>
                <a:r>
                  <a:rPr lang="en-US" dirty="0"/>
                  <a:t>DK</a:t>
                </a:r>
                <a:r>
                  <a:rPr lang="ru-RU" dirty="0"/>
                  <a:t> – </a:t>
                </a:r>
                <a:r>
                  <a:rPr lang="uk-UA" dirty="0"/>
                  <a:t>рівнобедрений</a:t>
                </a:r>
                <a:r>
                  <a:rPr lang="ru-RU" dirty="0"/>
                  <a:t> з основою С</a:t>
                </a:r>
                <a:r>
                  <a:rPr lang="en-US" dirty="0"/>
                  <a:t>K</a:t>
                </a:r>
                <a:r>
                  <a:rPr lang="ru-RU" dirty="0"/>
                  <a:t>. </a:t>
                </a:r>
                <a:r>
                  <a:rPr lang="uk-UA" dirty="0"/>
                  <a:t>Тоді</a:t>
                </a:r>
                <a:r>
                  <a:rPr lang="ru-RU" dirty="0"/>
                  <a:t> ∠</a:t>
                </a:r>
                <a:r>
                  <a:rPr lang="en-US" dirty="0"/>
                  <a:t>DK</a:t>
                </a:r>
                <a:r>
                  <a:rPr lang="ru-RU" dirty="0"/>
                  <a:t>С</a:t>
                </a:r>
                <a:r>
                  <a:rPr lang="en-US" dirty="0"/>
                  <a:t>=</a:t>
                </a:r>
                <a:r>
                  <a:rPr lang="ru-RU" dirty="0"/>
                  <a:t>∠</a:t>
                </a:r>
                <a:r>
                  <a:rPr lang="en-US" dirty="0"/>
                  <a:t>D</a:t>
                </a:r>
                <a:r>
                  <a:rPr lang="ru-RU" dirty="0"/>
                  <a:t>С</a:t>
                </a:r>
                <a:r>
                  <a:rPr lang="en-US" dirty="0"/>
                  <a:t>K</a:t>
                </a:r>
                <a:r>
                  <a:rPr lang="uk-UA" dirty="0"/>
                  <a:t>.</a:t>
                </a:r>
                <a:r>
                  <a:rPr lang="ru-RU" dirty="0"/>
                  <a:t> </a:t>
                </a: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761" y="4437112"/>
                <a:ext cx="7043584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692" t="-3774" b="-150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1289726" y="5083444"/>
            <a:ext cx="3642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∠ВСА</a:t>
            </a:r>
            <a:r>
              <a:rPr lang="en-US" dirty="0"/>
              <a:t>=</a:t>
            </a:r>
            <a:r>
              <a:rPr lang="ru-RU" dirty="0"/>
              <a:t>∠</a:t>
            </a:r>
            <a:r>
              <a:rPr lang="en-US" dirty="0"/>
              <a:t>D</a:t>
            </a:r>
            <a:r>
              <a:rPr lang="ru-RU" dirty="0"/>
              <a:t>С</a:t>
            </a:r>
            <a:r>
              <a:rPr lang="en-US" dirty="0"/>
              <a:t>K,</a:t>
            </a:r>
            <a:r>
              <a:rPr lang="uk-UA" dirty="0"/>
              <a:t>вертикальні кути. 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276776" y="5662214"/>
            <a:ext cx="7039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∠ВАС і ∠</a:t>
            </a:r>
            <a:r>
              <a:rPr lang="en-US" dirty="0"/>
              <a:t>DK</a:t>
            </a:r>
            <a:r>
              <a:rPr lang="ru-RU" dirty="0"/>
              <a:t>С </a:t>
            </a:r>
            <a:r>
              <a:rPr lang="uk-UA" dirty="0" err="1"/>
              <a:t>різносторонн</a:t>
            </a:r>
            <a:r>
              <a:rPr lang="ru-RU" dirty="0"/>
              <a:t>і при </a:t>
            </a:r>
            <a:r>
              <a:rPr lang="ru-RU" dirty="0" err="1"/>
              <a:t>прямих</a:t>
            </a:r>
            <a:r>
              <a:rPr lang="ru-RU" dirty="0"/>
              <a:t> АВ і </a:t>
            </a:r>
            <a:r>
              <a:rPr lang="en-US" dirty="0"/>
              <a:t>DK </a:t>
            </a:r>
            <a:r>
              <a:rPr lang="uk-UA" dirty="0"/>
              <a:t>та січній АК.</a:t>
            </a:r>
            <a:r>
              <a:rPr lang="ru-RU" dirty="0"/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89727" y="6238804"/>
            <a:ext cx="5713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Отже, за ознакою паралельності прямих </a:t>
            </a:r>
            <a:r>
              <a:rPr lang="uk-UA" b="1" dirty="0">
                <a:solidFill>
                  <a:srgbClr val="0070C0"/>
                </a:solidFill>
              </a:rPr>
              <a:t>АВ</a:t>
            </a:r>
            <a:r>
              <a:rPr lang="uk-UA" sz="2000" b="1" dirty="0">
                <a:solidFill>
                  <a:srgbClr val="0070C0"/>
                </a:solidFill>
              </a:rPr>
              <a:t>∥</a:t>
            </a:r>
            <a:r>
              <a:rPr lang="en-US" b="1" dirty="0">
                <a:solidFill>
                  <a:srgbClr val="0070C0"/>
                </a:solidFill>
              </a:rPr>
              <a:t>DK</a:t>
            </a:r>
            <a:r>
              <a:rPr lang="uk-UA" dirty="0"/>
              <a:t>.</a:t>
            </a:r>
            <a:r>
              <a:rPr lang="uk-UA" dirty="0">
                <a:solidFill>
                  <a:srgbClr val="0070C0"/>
                </a:solidFill>
              </a:rPr>
              <a:t>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91213" y="5477548"/>
            <a:ext cx="3187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Тоді </a:t>
            </a:r>
            <a:r>
              <a:rPr lang="ru-RU" dirty="0"/>
              <a:t>∠ВАС=∠</a:t>
            </a:r>
            <a:r>
              <a:rPr lang="en-US" dirty="0"/>
              <a:t>DK</a:t>
            </a:r>
            <a:r>
              <a:rPr lang="ru-RU" dirty="0"/>
              <a:t>С.</a:t>
            </a:r>
            <a:r>
              <a:rPr lang="uk-UA" dirty="0"/>
              <a:t> 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458637"/>
            <a:ext cx="2878137" cy="324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964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28" grpId="0"/>
      <p:bldP spid="10" grpId="0"/>
      <p:bldP spid="12" grpId="0"/>
      <p:bldP spid="13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rgbClr val="002060"/>
                </a:solidFill>
              </a:rPr>
              <a:t>Справа № 3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Picture 2" descr="Картинки по запросу &quot;зошит з ручкою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003" y="188640"/>
            <a:ext cx="1448556" cy="152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" t="-6965" r="2821" b="11562"/>
          <a:stretch/>
        </p:blipFill>
        <p:spPr bwMode="auto">
          <a:xfrm>
            <a:off x="1282028" y="1355512"/>
            <a:ext cx="1667256" cy="2431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851920" y="1628800"/>
            <a:ext cx="48717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Дано: АК – бісектриса </a:t>
            </a:r>
            <a:r>
              <a:rPr lang="ru-RU" sz="2800" dirty="0"/>
              <a:t>∠ВАС,</a:t>
            </a:r>
            <a:r>
              <a:rPr lang="uk-UA" sz="2800" dirty="0"/>
              <a:t> АМ=МК;</a:t>
            </a:r>
          </a:p>
          <a:p>
            <a:r>
              <a:rPr lang="uk-UA" sz="2800" dirty="0"/>
              <a:t>Довести: МК</a:t>
            </a:r>
            <a:r>
              <a:rPr lang="uk-UA" sz="3200" dirty="0"/>
              <a:t>∥АС.</a:t>
            </a: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282028" y="3933056"/>
            <a:ext cx="7128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err="1" smtClean="0"/>
              <a:t>Розв</a:t>
            </a:r>
            <a:r>
              <a:rPr lang="en-US" dirty="0" smtClean="0"/>
              <a:t>’</a:t>
            </a:r>
            <a:r>
              <a:rPr lang="uk-UA" dirty="0" err="1" smtClean="0"/>
              <a:t>язання</a:t>
            </a:r>
            <a:endParaRPr lang="uk-UA" dirty="0" smtClean="0"/>
          </a:p>
          <a:p>
            <a:r>
              <a:rPr lang="uk-UA" dirty="0" smtClean="0"/>
              <a:t>Так </a:t>
            </a:r>
            <a:r>
              <a:rPr lang="uk-UA" dirty="0"/>
              <a:t>як АК – бісектриса </a:t>
            </a:r>
            <a:r>
              <a:rPr lang="ru-RU" dirty="0"/>
              <a:t>∠ВАС, то ∠МАК=∠САК. </a:t>
            </a:r>
            <a:r>
              <a:rPr lang="uk-UA" dirty="0"/>
              <a:t> 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179883" y="4849163"/>
                <a:ext cx="685752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dirty="0"/>
                  <a:t>Так як АМ=МК, то </a:t>
                </a:r>
                <a14:m>
                  <m:oMath xmlns:m="http://schemas.openxmlformats.org/officeDocument/2006/math">
                    <m:r>
                      <a:rPr lang="uk-UA" i="1">
                        <a:latin typeface="Cambria Math"/>
                        <a:ea typeface="Cambria Math"/>
                      </a:rPr>
                      <m:t>∆</m:t>
                    </m:r>
                  </m:oMath>
                </a14:m>
                <a:r>
                  <a:rPr lang="ru-RU" dirty="0"/>
                  <a:t>АМК – </a:t>
                </a:r>
                <a:r>
                  <a:rPr lang="uk-UA" dirty="0"/>
                  <a:t>рівнобедрений</a:t>
                </a:r>
                <a:r>
                  <a:rPr lang="ru-RU" dirty="0"/>
                  <a:t> з основою АК. </a:t>
                </a:r>
                <a:r>
                  <a:rPr lang="uk-UA" dirty="0"/>
                  <a:t>Тоді</a:t>
                </a:r>
                <a:r>
                  <a:rPr lang="ru-RU" dirty="0"/>
                  <a:t> ∠МАК=∠МКА.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9883" y="4849163"/>
                <a:ext cx="6857525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801" t="-3774" b="-150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192448" y="5546040"/>
            <a:ext cx="6457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Отже, </a:t>
            </a:r>
            <a:r>
              <a:rPr lang="ru-RU" dirty="0"/>
              <a:t>∠САК=∠МКА.</a:t>
            </a:r>
            <a:r>
              <a:rPr lang="uk-UA" dirty="0"/>
              <a:t> </a:t>
            </a:r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1085319" y="5869472"/>
            <a:ext cx="7325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∠САК і ∠М</a:t>
            </a:r>
            <a:r>
              <a:rPr lang="en-US" dirty="0"/>
              <a:t>K</a:t>
            </a:r>
            <a:r>
              <a:rPr lang="uk-UA" dirty="0"/>
              <a:t>А</a:t>
            </a:r>
            <a:r>
              <a:rPr lang="ru-RU" dirty="0"/>
              <a:t> </a:t>
            </a:r>
            <a:r>
              <a:rPr lang="uk-UA" dirty="0" err="1"/>
              <a:t>різносторонн</a:t>
            </a:r>
            <a:r>
              <a:rPr lang="ru-RU" dirty="0"/>
              <a:t>і при </a:t>
            </a:r>
            <a:r>
              <a:rPr lang="ru-RU" dirty="0" err="1"/>
              <a:t>прямих</a:t>
            </a:r>
            <a:r>
              <a:rPr lang="ru-RU" dirty="0"/>
              <a:t> МК і АС</a:t>
            </a:r>
            <a:r>
              <a:rPr lang="en-US" dirty="0"/>
              <a:t> </a:t>
            </a:r>
            <a:r>
              <a:rPr lang="uk-UA" dirty="0"/>
              <a:t>та січній АК.</a:t>
            </a:r>
            <a:r>
              <a:rPr lang="ru-RU" dirty="0"/>
              <a:t>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92448" y="6238804"/>
            <a:ext cx="5829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Отже, за ознакою паралельності прямих </a:t>
            </a:r>
            <a:r>
              <a:rPr lang="uk-UA" sz="2000" b="1" dirty="0">
                <a:solidFill>
                  <a:srgbClr val="0070C0"/>
                </a:solidFill>
              </a:rPr>
              <a:t>МК∥АС</a:t>
            </a:r>
            <a:r>
              <a:rPr lang="uk-UA" dirty="0"/>
              <a:t>.</a:t>
            </a:r>
            <a:r>
              <a:rPr lang="uk-UA" dirty="0">
                <a:solidFill>
                  <a:srgbClr val="0070C0"/>
                </a:solidFill>
              </a:rPr>
              <a:t> 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12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" grpId="0"/>
      <p:bldP spid="6" grpId="0"/>
      <p:bldP spid="7" grpId="0"/>
      <p:bldP spid="28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Підсумок уроку.</a:t>
            </a:r>
            <a:br>
              <a:rPr lang="uk-UA" dirty="0"/>
            </a:br>
            <a:r>
              <a:rPr lang="uk-UA" dirty="0"/>
              <a:t>Вправа «Вірю-не вірю»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1628800"/>
            <a:ext cx="7542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 </a:t>
            </a:r>
            <a:r>
              <a:rPr lang="ru-RU" b="1" dirty="0"/>
              <a:t>1</a:t>
            </a:r>
            <a:r>
              <a:rPr lang="ru-RU" dirty="0"/>
              <a:t>. </a:t>
            </a:r>
            <a:r>
              <a:rPr lang="ru-RU" dirty="0" err="1"/>
              <a:t>Чи</a:t>
            </a:r>
            <a:r>
              <a:rPr lang="ru-RU" dirty="0"/>
              <a:t> правильно, </a:t>
            </a:r>
            <a:r>
              <a:rPr lang="ru-RU" dirty="0" err="1"/>
              <a:t>що</a:t>
            </a:r>
            <a:r>
              <a:rPr lang="ru-RU" dirty="0"/>
              <a:t> коли </a:t>
            </a:r>
            <a:r>
              <a:rPr lang="ru-RU" dirty="0" err="1"/>
              <a:t>січна</a:t>
            </a:r>
            <a:r>
              <a:rPr lang="ru-RU" dirty="0"/>
              <a:t> </a:t>
            </a:r>
            <a:r>
              <a:rPr lang="ru-RU" dirty="0" err="1"/>
              <a:t>перетинає</a:t>
            </a:r>
            <a:r>
              <a:rPr lang="ru-RU" dirty="0"/>
              <a:t> </a:t>
            </a:r>
            <a:r>
              <a:rPr lang="ru-RU" dirty="0" err="1"/>
              <a:t>паралельні</a:t>
            </a:r>
            <a:r>
              <a:rPr lang="ru-RU" dirty="0"/>
              <a:t> </a:t>
            </a:r>
            <a:r>
              <a:rPr lang="ru-RU" dirty="0" err="1"/>
              <a:t>прямі</a:t>
            </a:r>
            <a:r>
              <a:rPr lang="ru-RU" dirty="0"/>
              <a:t>, то </a:t>
            </a:r>
            <a:r>
              <a:rPr lang="ru-RU" dirty="0" err="1"/>
              <a:t>внутрішні</a:t>
            </a:r>
            <a:r>
              <a:rPr lang="ru-RU" dirty="0"/>
              <a:t> </a:t>
            </a:r>
            <a:r>
              <a:rPr lang="ru-RU" dirty="0" err="1"/>
              <a:t>односторонні</a:t>
            </a:r>
            <a:r>
              <a:rPr lang="ru-RU" dirty="0"/>
              <a:t> кути </a:t>
            </a:r>
            <a:r>
              <a:rPr lang="ru-RU" dirty="0" err="1"/>
              <a:t>можуть</a:t>
            </a:r>
            <a:r>
              <a:rPr lang="ru-RU" dirty="0"/>
              <a:t> бути </a:t>
            </a:r>
            <a:r>
              <a:rPr lang="ru-RU" dirty="0" err="1"/>
              <a:t>тупими</a:t>
            </a:r>
            <a:r>
              <a:rPr lang="ru-RU" dirty="0"/>
              <a:t>?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24328" y="1951965"/>
            <a:ext cx="989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НІ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043609" y="2275132"/>
            <a:ext cx="6768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/>
              <a:t>2.          </a:t>
            </a:r>
            <a:r>
              <a:rPr lang="ru-RU" dirty="0" err="1"/>
              <a:t>Чи</a:t>
            </a:r>
            <a:r>
              <a:rPr lang="ru-RU" dirty="0"/>
              <a:t> правильно, </a:t>
            </a:r>
            <a:r>
              <a:rPr lang="ru-RU" dirty="0" err="1"/>
              <a:t>що</a:t>
            </a:r>
            <a:r>
              <a:rPr lang="ru-RU" dirty="0"/>
              <a:t> коли при </a:t>
            </a:r>
            <a:r>
              <a:rPr lang="ru-RU" dirty="0" err="1"/>
              <a:t>перетині</a:t>
            </a:r>
            <a:r>
              <a:rPr lang="ru-RU" dirty="0"/>
              <a:t> </a:t>
            </a:r>
            <a:r>
              <a:rPr lang="ru-RU" dirty="0" err="1"/>
              <a:t>двох</a:t>
            </a:r>
            <a:r>
              <a:rPr lang="ru-RU" dirty="0"/>
              <a:t> </a:t>
            </a:r>
            <a:r>
              <a:rPr lang="ru-RU" dirty="0" err="1"/>
              <a:t>прямих</a:t>
            </a:r>
            <a:r>
              <a:rPr lang="ru-RU" dirty="0"/>
              <a:t> </a:t>
            </a:r>
            <a:r>
              <a:rPr lang="ru-RU" dirty="0" err="1"/>
              <a:t>січною</a:t>
            </a:r>
            <a:r>
              <a:rPr lang="ru-RU" dirty="0"/>
              <a:t> </a:t>
            </a:r>
            <a:r>
              <a:rPr lang="ru-RU" dirty="0" err="1"/>
              <a:t>утворилися</a:t>
            </a:r>
            <a:r>
              <a:rPr lang="ru-RU" dirty="0"/>
              <a:t> </a:t>
            </a:r>
            <a:r>
              <a:rPr lang="ru-RU" dirty="0" err="1"/>
              <a:t>вісім</a:t>
            </a:r>
            <a:r>
              <a:rPr lang="ru-RU" dirty="0"/>
              <a:t> </a:t>
            </a:r>
            <a:r>
              <a:rPr lang="ru-RU" dirty="0" err="1"/>
              <a:t>прямих</a:t>
            </a:r>
            <a:r>
              <a:rPr lang="ru-RU" dirty="0"/>
              <a:t> </a:t>
            </a:r>
            <a:r>
              <a:rPr lang="ru-RU" dirty="0" err="1"/>
              <a:t>кутів</a:t>
            </a:r>
            <a:r>
              <a:rPr lang="ru-RU" dirty="0"/>
              <a:t>, то </a:t>
            </a:r>
            <a:r>
              <a:rPr lang="ru-RU" dirty="0" err="1"/>
              <a:t>дані</a:t>
            </a:r>
            <a:r>
              <a:rPr lang="ru-RU" dirty="0"/>
              <a:t> </a:t>
            </a:r>
            <a:r>
              <a:rPr lang="ru-RU" dirty="0" err="1"/>
              <a:t>прямі</a:t>
            </a:r>
            <a:r>
              <a:rPr lang="ru-RU" dirty="0"/>
              <a:t> </a:t>
            </a:r>
            <a:r>
              <a:rPr lang="ru-RU" dirty="0" err="1"/>
              <a:t>паралельні</a:t>
            </a:r>
            <a:r>
              <a:rPr lang="ru-RU" dirty="0"/>
              <a:t>? 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115616" y="3068961"/>
            <a:ext cx="6903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/>
              <a:t>3.          </a:t>
            </a:r>
            <a:r>
              <a:rPr lang="ru-RU" dirty="0" err="1"/>
              <a:t>Чи</a:t>
            </a:r>
            <a:r>
              <a:rPr lang="ru-RU" dirty="0"/>
              <a:t> правильно, </a:t>
            </a:r>
            <a:r>
              <a:rPr lang="ru-RU" dirty="0" err="1"/>
              <a:t>що</a:t>
            </a:r>
            <a:r>
              <a:rPr lang="ru-RU" dirty="0"/>
              <a:t> при </a:t>
            </a:r>
            <a:r>
              <a:rPr lang="ru-RU" dirty="0" err="1"/>
              <a:t>перетині</a:t>
            </a:r>
            <a:r>
              <a:rPr lang="ru-RU" dirty="0"/>
              <a:t> </a:t>
            </a:r>
            <a:r>
              <a:rPr lang="ru-RU" dirty="0" err="1"/>
              <a:t>паралельних</a:t>
            </a:r>
            <a:r>
              <a:rPr lang="ru-RU" dirty="0"/>
              <a:t> </a:t>
            </a:r>
            <a:r>
              <a:rPr lang="ru-RU" dirty="0" err="1"/>
              <a:t>прямих</a:t>
            </a:r>
            <a:r>
              <a:rPr lang="ru-RU" dirty="0"/>
              <a:t> </a:t>
            </a:r>
            <a:r>
              <a:rPr lang="ru-RU" dirty="0" err="1"/>
              <a:t>січною</a:t>
            </a:r>
            <a:r>
              <a:rPr lang="ru-RU" dirty="0"/>
              <a:t>, </a:t>
            </a:r>
            <a:r>
              <a:rPr lang="ru-RU" dirty="0" err="1"/>
              <a:t>внутрішні</a:t>
            </a:r>
            <a:r>
              <a:rPr lang="ru-RU" dirty="0"/>
              <a:t> </a:t>
            </a:r>
            <a:r>
              <a:rPr lang="ru-RU" dirty="0" err="1"/>
              <a:t>односторонні</a:t>
            </a:r>
            <a:r>
              <a:rPr lang="ru-RU" dirty="0"/>
              <a:t> кути </a:t>
            </a:r>
            <a:r>
              <a:rPr lang="ru-RU" dirty="0" err="1"/>
              <a:t>рівні</a:t>
            </a:r>
            <a:r>
              <a:rPr lang="ru-RU" dirty="0"/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59632" y="3704100"/>
            <a:ext cx="6264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/>
              <a:t>4.          </a:t>
            </a:r>
            <a:r>
              <a:rPr lang="ru-RU" dirty="0" err="1"/>
              <a:t>Чи</a:t>
            </a:r>
            <a:r>
              <a:rPr lang="ru-RU" dirty="0"/>
              <a:t> правильно, </a:t>
            </a:r>
            <a:r>
              <a:rPr lang="ru-RU" dirty="0" err="1"/>
              <a:t>що</a:t>
            </a:r>
            <a:r>
              <a:rPr lang="ru-RU" dirty="0"/>
              <a:t> коли </a:t>
            </a:r>
            <a:r>
              <a:rPr lang="ru-RU" dirty="0" err="1"/>
              <a:t>січна</a:t>
            </a:r>
            <a:r>
              <a:rPr lang="ru-RU" dirty="0"/>
              <a:t> </a:t>
            </a:r>
            <a:r>
              <a:rPr lang="ru-RU" dirty="0" err="1"/>
              <a:t>перетинає</a:t>
            </a:r>
            <a:endParaRPr lang="ru-RU" dirty="0"/>
          </a:p>
          <a:p>
            <a:r>
              <a:rPr lang="ru-RU" dirty="0" err="1"/>
              <a:t>паралельні</a:t>
            </a:r>
            <a:r>
              <a:rPr lang="ru-RU" dirty="0"/>
              <a:t> </a:t>
            </a:r>
            <a:r>
              <a:rPr lang="ru-RU" dirty="0" err="1"/>
              <a:t>прямі</a:t>
            </a:r>
            <a:r>
              <a:rPr lang="ru-RU" dirty="0"/>
              <a:t>, то </a:t>
            </a:r>
            <a:r>
              <a:rPr lang="ru-RU" dirty="0" err="1"/>
              <a:t>внутрішні</a:t>
            </a:r>
            <a:r>
              <a:rPr lang="ru-RU" dirty="0"/>
              <a:t> </a:t>
            </a:r>
            <a:r>
              <a:rPr lang="ru-RU" dirty="0" err="1"/>
              <a:t>односторонні</a:t>
            </a:r>
            <a:r>
              <a:rPr lang="ru-RU" dirty="0"/>
              <a:t> кути </a:t>
            </a:r>
            <a:r>
              <a:rPr lang="ru-RU" dirty="0" err="1"/>
              <a:t>можуть</a:t>
            </a:r>
            <a:r>
              <a:rPr lang="ru-RU" dirty="0"/>
              <a:t> бути </a:t>
            </a:r>
            <a:r>
              <a:rPr lang="ru-RU" dirty="0" err="1"/>
              <a:t>прямими</a:t>
            </a:r>
            <a:r>
              <a:rPr lang="ru-RU" dirty="0"/>
              <a:t>? </a:t>
            </a:r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331640" y="4675792"/>
            <a:ext cx="6336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/>
              <a:t>5.          </a:t>
            </a:r>
            <a:r>
              <a:rPr lang="ru-RU" dirty="0" err="1"/>
              <a:t>Чи</a:t>
            </a:r>
            <a:r>
              <a:rPr lang="ru-RU" dirty="0"/>
              <a:t> правильно, </a:t>
            </a:r>
            <a:r>
              <a:rPr lang="ru-RU" dirty="0" err="1"/>
              <a:t>що</a:t>
            </a:r>
            <a:r>
              <a:rPr lang="ru-RU" dirty="0"/>
              <a:t> коли при </a:t>
            </a:r>
            <a:r>
              <a:rPr lang="ru-RU" dirty="0" err="1"/>
              <a:t>перетині</a:t>
            </a:r>
            <a:r>
              <a:rPr lang="ru-RU" dirty="0"/>
              <a:t> </a:t>
            </a:r>
            <a:r>
              <a:rPr lang="ru-RU" dirty="0" err="1"/>
              <a:t>двох</a:t>
            </a:r>
            <a:r>
              <a:rPr lang="ru-RU" dirty="0"/>
              <a:t> </a:t>
            </a:r>
            <a:r>
              <a:rPr lang="ru-RU" dirty="0" err="1"/>
              <a:t>прямих</a:t>
            </a:r>
            <a:r>
              <a:rPr lang="ru-RU" dirty="0"/>
              <a:t> </a:t>
            </a:r>
            <a:r>
              <a:rPr lang="ru-RU" dirty="0" err="1"/>
              <a:t>січною</a:t>
            </a:r>
            <a:r>
              <a:rPr lang="ru-RU" dirty="0"/>
              <a:t> </a:t>
            </a:r>
            <a:r>
              <a:rPr lang="ru-RU" dirty="0" err="1"/>
              <a:t>утворилися</a:t>
            </a:r>
            <a:r>
              <a:rPr lang="ru-RU" dirty="0"/>
              <a:t> </a:t>
            </a:r>
            <a:r>
              <a:rPr lang="ru-RU" dirty="0" err="1"/>
              <a:t>чотири</a:t>
            </a:r>
            <a:r>
              <a:rPr lang="ru-RU" dirty="0"/>
              <a:t> </a:t>
            </a:r>
            <a:r>
              <a:rPr lang="ru-RU" dirty="0" err="1"/>
              <a:t>гострі</a:t>
            </a:r>
            <a:r>
              <a:rPr lang="ru-RU" dirty="0"/>
              <a:t> та </a:t>
            </a:r>
            <a:r>
              <a:rPr lang="ru-RU" dirty="0" err="1"/>
              <a:t>чотири</a:t>
            </a:r>
            <a:r>
              <a:rPr lang="ru-RU" dirty="0"/>
              <a:t> </a:t>
            </a:r>
            <a:r>
              <a:rPr lang="ru-RU" dirty="0" err="1"/>
              <a:t>тупі</a:t>
            </a:r>
            <a:r>
              <a:rPr lang="ru-RU" dirty="0"/>
              <a:t> кути, то </a:t>
            </a:r>
            <a:r>
              <a:rPr lang="ru-RU" dirty="0" err="1"/>
              <a:t>дані</a:t>
            </a:r>
            <a:r>
              <a:rPr lang="ru-RU" dirty="0"/>
              <a:t> </a:t>
            </a:r>
            <a:r>
              <a:rPr lang="ru-RU" dirty="0" err="1"/>
              <a:t>прямі</a:t>
            </a:r>
            <a:r>
              <a:rPr lang="ru-RU" dirty="0"/>
              <a:t> </a:t>
            </a:r>
            <a:r>
              <a:rPr lang="ru-RU" dirty="0" err="1"/>
              <a:t>паралельні</a:t>
            </a:r>
            <a:r>
              <a:rPr lang="ru-RU" dirty="0"/>
              <a:t>? </a:t>
            </a:r>
          </a:p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7812362" y="2492896"/>
            <a:ext cx="1152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Так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812362" y="3068961"/>
            <a:ext cx="559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Ні</a:t>
            </a:r>
            <a:endParaRPr lang="ru-RU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812361" y="3789040"/>
            <a:ext cx="707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Так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956376" y="4797152"/>
            <a:ext cx="625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НІ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43134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/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5389" y="177801"/>
            <a:ext cx="7339012" cy="730919"/>
          </a:xfrm>
        </p:spPr>
        <p:txBody>
          <a:bodyPr/>
          <a:lstStyle/>
          <a:p>
            <a:pPr algn="ctr"/>
            <a:r>
              <a:rPr lang="uk-UA" dirty="0"/>
              <a:t>Рефлексія</a:t>
            </a:r>
            <a:endParaRPr lang="ru-RU" dirty="0"/>
          </a:p>
        </p:txBody>
      </p:sp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746" y="1350060"/>
            <a:ext cx="7870726" cy="5728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0" y="980729"/>
            <a:ext cx="5814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НА ЯКІЙ ГІЛЦІ ПІЗНАННЯ ВИ ЗНАХОДИТЕСЬ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841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5389" y="177801"/>
            <a:ext cx="7339012" cy="658911"/>
          </a:xfrm>
        </p:spPr>
        <p:txBody>
          <a:bodyPr/>
          <a:lstStyle/>
          <a:p>
            <a:pPr algn="ctr"/>
            <a:r>
              <a:rPr lang="uk-UA" sz="4000" b="1" dirty="0">
                <a:solidFill>
                  <a:srgbClr val="002060"/>
                </a:solidFill>
              </a:rPr>
              <a:t>Домашнє завдання: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077645"/>
            <a:ext cx="7520940" cy="24233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 smtClean="0"/>
              <a:t>Виконати завдання з картки,</a:t>
            </a:r>
          </a:p>
          <a:p>
            <a:pPr marL="0" indent="0">
              <a:buNone/>
            </a:pPr>
            <a:r>
              <a:rPr lang="uk-UA" dirty="0" smtClean="0"/>
              <a:t> повторити теоретичний матеріал на с. 145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123728" y="5013176"/>
            <a:ext cx="39275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800" b="1" dirty="0" smtClean="0">
                <a:solidFill>
                  <a:srgbClr val="002060"/>
                </a:solidFill>
              </a:rPr>
              <a:t>Оцінювання</a:t>
            </a:r>
            <a:endParaRPr lang="ru-RU" sz="4800" b="1" dirty="0">
              <a:solidFill>
                <a:srgbClr val="002060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0B06C7F2-75E5-C125-423F-4B31523A6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708920"/>
            <a:ext cx="2487510" cy="192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97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 txBox="1">
            <a:spLocks noGrp="1"/>
          </p:cNvSpPr>
          <p:nvPr>
            <p:ph type="body" idx="4294967295"/>
          </p:nvPr>
        </p:nvSpPr>
        <p:spPr>
          <a:xfrm>
            <a:off x="0" y="333375"/>
            <a:ext cx="8028384" cy="4881563"/>
          </a:xfrm>
        </p:spPr>
        <p:txBody>
          <a:bodyPr anchorCtr="1">
            <a:normAutofit/>
          </a:bodyPr>
          <a:lstStyle>
            <a:lvl1pPr defTabSz="912813">
              <a:defRPr sz="3200">
                <a:solidFill>
                  <a:srgbClr val="000000"/>
                </a:solidFill>
                <a:latin typeface="Calibri" pitchFamily="34" charset="0"/>
              </a:defRPr>
            </a:lvl1pPr>
            <a:lvl2pPr marL="742950" indent="-285750" defTabSz="912813">
              <a:defRPr sz="2800">
                <a:solidFill>
                  <a:srgbClr val="000000"/>
                </a:solidFill>
                <a:latin typeface="Calibri" pitchFamily="34" charset="0"/>
              </a:defRPr>
            </a:lvl2pPr>
            <a:lvl3pPr marL="1143000" indent="-228600" defTabSz="912813">
              <a:defRPr sz="2400">
                <a:solidFill>
                  <a:srgbClr val="000000"/>
                </a:solidFill>
                <a:latin typeface="Calibri" pitchFamily="34" charset="0"/>
              </a:defRPr>
            </a:lvl3pPr>
            <a:lvl4pPr marL="1600200" indent="-228600" defTabSz="912813">
              <a:defRPr sz="2000">
                <a:solidFill>
                  <a:srgbClr val="000000"/>
                </a:solidFill>
                <a:latin typeface="Calibri" pitchFamily="34" charset="0"/>
              </a:defRPr>
            </a:lvl4pPr>
            <a:lvl5pPr marL="2057400" indent="-228600" defTabSz="912813">
              <a:defRPr sz="2000">
                <a:solidFill>
                  <a:srgbClr val="000000"/>
                </a:solidFill>
                <a:latin typeface="Calibri" pitchFamily="34" charset="0"/>
              </a:defRPr>
            </a:lvl5pPr>
            <a:lvl6pPr defTabSz="912813" hangingPunct="0">
              <a:defRPr sz="2000">
                <a:solidFill>
                  <a:srgbClr val="000000"/>
                </a:solidFill>
                <a:latin typeface="Calibri" pitchFamily="34" charset="0"/>
              </a:defRPr>
            </a:lvl6pPr>
            <a:lvl7pPr defTabSz="912813" hangingPunct="0">
              <a:defRPr sz="2000">
                <a:solidFill>
                  <a:srgbClr val="000000"/>
                </a:solidFill>
                <a:latin typeface="Calibri" pitchFamily="34" charset="0"/>
              </a:defRPr>
            </a:lvl7pPr>
            <a:lvl8pPr defTabSz="912813" hangingPunct="0">
              <a:defRPr sz="2000">
                <a:solidFill>
                  <a:srgbClr val="000000"/>
                </a:solidFill>
                <a:latin typeface="Calibri" pitchFamily="34" charset="0"/>
              </a:defRPr>
            </a:lvl8pPr>
            <a:lvl9pPr defTabSz="912813" hangingPunct="0">
              <a:defRPr sz="2000">
                <a:solidFill>
                  <a:srgbClr val="000000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1300"/>
              </a:spcBef>
              <a:buNone/>
            </a:pPr>
            <a:r>
              <a:rPr lang="uk-UA" sz="5400" b="1" kern="0" dirty="0" smtClean="0">
                <a:solidFill>
                  <a:srgbClr val="002060"/>
                </a:solidFill>
                <a:latin typeface="Times New Roman" pitchFamily="18"/>
                <a:ea typeface="Arial Unicode MS" pitchFamily="2"/>
                <a:cs typeface="Tahoma" pitchFamily="2"/>
              </a:rPr>
              <a:t>Де в навколишньому світі ви бачите паралельні прямі?</a:t>
            </a:r>
            <a:endParaRPr lang="ru-RU" sz="5400" b="1" kern="0" dirty="0">
              <a:solidFill>
                <a:srgbClr val="002060"/>
              </a:solidFill>
              <a:latin typeface="Times New Roman" pitchFamily="18"/>
              <a:ea typeface="Arial Unicode MS" pitchFamily="2"/>
              <a:cs typeface="Tahoma" pitchFamily="2"/>
            </a:endParaRPr>
          </a:p>
          <a:p>
            <a:pPr algn="ctr" eaLnBrk="1" hangingPunct="1">
              <a:spcBef>
                <a:spcPts val="1300"/>
              </a:spcBef>
              <a:buFont typeface="Arial" pitchFamily="34" charset="0"/>
              <a:buNone/>
            </a:pPr>
            <a:endParaRPr sz="5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300"/>
              </a:spcBef>
              <a:buFont typeface="Arial" pitchFamily="34" charset="0"/>
              <a:buNone/>
            </a:pPr>
            <a:endParaRPr sz="5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2466" name="Picture 2" descr="https://i.pinimg.com/564x/d3/ff/78/d3ff78c85289b44042b8d70f232570a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7" t="5222" r="27268"/>
          <a:stretch/>
        </p:blipFill>
        <p:spPr bwMode="auto">
          <a:xfrm>
            <a:off x="6876256" y="2640097"/>
            <a:ext cx="1909936" cy="415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43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813" y="642938"/>
            <a:ext cx="3786187" cy="193899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000" b="1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000" b="1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Найпростішим</a:t>
            </a:r>
            <a:r>
              <a:rPr lang="ru-RU" sz="20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прикладом </a:t>
            </a:r>
            <a:r>
              <a:rPr lang="ru-RU" sz="2000" b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служать</a:t>
            </a:r>
            <a:r>
              <a:rPr lang="ru-RU" sz="20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залізничні</a:t>
            </a:r>
            <a:r>
              <a:rPr lang="ru-RU" sz="20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рейки, </a:t>
            </a:r>
            <a:r>
              <a:rPr lang="ru-RU" sz="2000" b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20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розташовуються</a:t>
            </a:r>
            <a:r>
              <a:rPr lang="ru-RU" sz="20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строго </a:t>
            </a:r>
            <a:r>
              <a:rPr lang="ru-RU" sz="2000" b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паралельно</a:t>
            </a:r>
            <a:r>
              <a:rPr lang="ru-RU" sz="20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один одному </a:t>
            </a:r>
            <a:r>
              <a:rPr lang="ru-RU" sz="2000" b="1" kern="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443" y="318612"/>
            <a:ext cx="3584451" cy="3191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77" y="3068960"/>
            <a:ext cx="4002782" cy="31874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732405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1071563" y="565263"/>
            <a:ext cx="774858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2813"/>
            <a:r>
              <a:rPr lang="ru-RU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Ще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одним прикладом </a:t>
            </a:r>
            <a:r>
              <a:rPr lang="ru-RU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застосування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властивості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паралельних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прямих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є </a:t>
            </a:r>
            <a:r>
              <a:rPr lang="ru-RU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ескалатор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61446" name="Picture 6" descr="Bakı metrosunda eskalator dayandı - Sərnişinlər üçün təhlükə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2564904"/>
            <a:ext cx="6336704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62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1000125" y="928688"/>
            <a:ext cx="75326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>
            <a:spAutoFit/>
          </a:bodyPr>
          <a:lstStyle/>
          <a:p>
            <a:pPr algn="ctr" defTabSz="912813"/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ластивість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паралельних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прямих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використовується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набагато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ширше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4371613"/>
            <a:ext cx="3405188" cy="24082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084" y="2708920"/>
            <a:ext cx="3643313" cy="342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15" y="2276873"/>
            <a:ext cx="3854854" cy="20880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779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623" y="1136650"/>
            <a:ext cx="2143125" cy="2857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50" y="1492480"/>
            <a:ext cx="2500313" cy="17859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54" y="3590925"/>
            <a:ext cx="2214562" cy="1819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149" y="1171335"/>
            <a:ext cx="2500312" cy="17859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399996">
            <a:off x="6252369" y="3748882"/>
            <a:ext cx="2000250" cy="20748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4500563"/>
            <a:ext cx="2714625" cy="1428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500063" y="428625"/>
            <a:ext cx="39290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sz="4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Будівнитво</a:t>
            </a:r>
          </a:p>
        </p:txBody>
      </p:sp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5715000" y="3071813"/>
            <a:ext cx="31353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Друкарня</a:t>
            </a:r>
            <a:endParaRPr lang="ru-RU" sz="3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13"/>
          <p:cNvSpPr txBox="1">
            <a:spLocks noChangeArrowheads="1"/>
          </p:cNvSpPr>
          <p:nvPr/>
        </p:nvSpPr>
        <p:spPr bwMode="auto">
          <a:xfrm>
            <a:off x="3571875" y="3929063"/>
            <a:ext cx="22494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sz="3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Вишивка</a:t>
            </a:r>
          </a:p>
        </p:txBody>
      </p:sp>
    </p:spTree>
    <p:extLst>
      <p:ext uri="{BB962C8B-B14F-4D97-AF65-F5344CB8AC3E}">
        <p14:creationId xmlns:p14="http://schemas.microsoft.com/office/powerpoint/2010/main" val="238920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 descr="Пін містить це зображення: ">
            <a:extLst>
              <a:ext uri="{FF2B5EF4-FFF2-40B4-BE49-F238E27FC236}">
                <a16:creationId xmlns="" xmlns:a16="http://schemas.microsoft.com/office/drawing/2014/main" id="{5E2205C5-0D59-6C34-D2A4-B200EACB8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214696"/>
            <a:ext cx="4373383" cy="565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6" name="Picture 2" descr="Пін містить це зображення: ">
            <a:extLst>
              <a:ext uri="{FF2B5EF4-FFF2-40B4-BE49-F238E27FC236}">
                <a16:creationId xmlns="" xmlns:a16="http://schemas.microsoft.com/office/drawing/2014/main" id="{A2D9B805-3004-417A-D877-42FFCE89F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20" y="1219065"/>
            <a:ext cx="3846572" cy="564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2791327" y="386907"/>
            <a:ext cx="5652120" cy="1450999"/>
          </a:xfrm>
        </p:spPr>
        <p:txBody>
          <a:bodyPr>
            <a:normAutofit fontScale="90000"/>
          </a:bodyPr>
          <a:lstStyle/>
          <a:p>
            <a:pPr algn="ctr"/>
            <a:r>
              <a:rPr lang="uk-UA" i="1" dirty="0"/>
              <a:t/>
            </a:r>
            <a:br>
              <a:rPr lang="uk-UA" i="1" dirty="0"/>
            </a:br>
            <a:r>
              <a:rPr lang="uk-UA" i="1" dirty="0"/>
              <a:t/>
            </a:r>
            <a:br>
              <a:rPr lang="uk-UA" i="1" dirty="0"/>
            </a:br>
            <a:r>
              <a:rPr lang="uk-UA" i="1" dirty="0"/>
              <a:t/>
            </a:r>
            <a:br>
              <a:rPr lang="uk-UA" i="1" dirty="0"/>
            </a:br>
            <a:r>
              <a:rPr lang="uk-UA" i="1" dirty="0"/>
              <a:t/>
            </a:r>
            <a:br>
              <a:rPr lang="uk-UA" i="1" dirty="0"/>
            </a:br>
            <a:r>
              <a:rPr lang="uk-UA" i="1" dirty="0"/>
              <a:t/>
            </a:r>
            <a:br>
              <a:rPr lang="uk-UA" i="1" dirty="0"/>
            </a:br>
            <a:r>
              <a:rPr lang="uk-UA" i="1" dirty="0"/>
              <a:t/>
            </a:r>
            <a:br>
              <a:rPr lang="uk-UA" i="1" dirty="0"/>
            </a:br>
            <a:r>
              <a:rPr lang="uk-UA" i="1" dirty="0"/>
              <a:t/>
            </a:r>
            <a:br>
              <a:rPr lang="uk-UA" i="1" dirty="0"/>
            </a:br>
            <a:r>
              <a:rPr lang="uk-UA" b="1" i="1" dirty="0">
                <a:solidFill>
                  <a:srgbClr val="416572"/>
                </a:solidFill>
                <a:latin typeface="Arial Black" panose="020B0A04020102020204" pitchFamily="34" charset="0"/>
              </a:rPr>
              <a:t>Детективне </a:t>
            </a:r>
            <a:r>
              <a:rPr lang="uk-UA" b="1" i="1" dirty="0" err="1">
                <a:solidFill>
                  <a:srgbClr val="416572"/>
                </a:solidFill>
                <a:latin typeface="Arial Black" panose="020B0A04020102020204" pitchFamily="34" charset="0"/>
              </a:rPr>
              <a:t>агенство</a:t>
            </a:r>
            <a:r>
              <a:rPr lang="uk-UA" b="1" i="1" dirty="0">
                <a:solidFill>
                  <a:srgbClr val="416572"/>
                </a:solidFill>
                <a:latin typeface="Arial Black" panose="020B0A04020102020204" pitchFamily="34" charset="0"/>
              </a:rPr>
              <a:t> «Евклід»</a:t>
            </a:r>
            <a:r>
              <a:rPr lang="ru-RU" i="1" dirty="0"/>
              <a:t/>
            </a:r>
            <a:br>
              <a:rPr lang="ru-RU" i="1" dirty="0"/>
            </a:b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1326789" y="2612094"/>
            <a:ext cx="2664296" cy="307270"/>
          </a:xfrm>
        </p:spPr>
        <p:txBody>
          <a:bodyPr/>
          <a:lstStyle/>
          <a:p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Девіз </a:t>
            </a:r>
            <a:r>
              <a:rPr lang="uk-UA" b="1" dirty="0" err="1">
                <a:latin typeface="Arial" panose="020B0604020202020204" pitchFamily="34" charset="0"/>
                <a:cs typeface="Arial" panose="020B0604020202020204" pitchFamily="34" charset="0"/>
              </a:rPr>
              <a:t>агенства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1326789" y="3259395"/>
            <a:ext cx="3096344" cy="233618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«Міркуй 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швидко, відповідай чітко, записуй правильно і точно».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4956915" y="2134756"/>
            <a:ext cx="2330822" cy="938784"/>
          </a:xfrm>
        </p:spPr>
        <p:txBody>
          <a:bodyPr/>
          <a:lstStyle/>
          <a:p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Пам’ятка для детективів</a:t>
            </a:r>
            <a:r>
              <a:rPr lang="uk-UA" b="1" dirty="0"/>
              <a:t>:</a:t>
            </a:r>
            <a:endParaRPr lang="ru-RU" dirty="0"/>
          </a:p>
          <a:p>
            <a:endParaRPr lang="ru-RU" dirty="0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956915" y="2898630"/>
            <a:ext cx="3615107" cy="3655568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Цінуй набуті знання, час, наполегливість, уважність.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Продемонструй грамотність у виконанні поставлених завдань.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Сприймай інформацію зацікавлено, вдумливо.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Не бійся помилятися.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Повір у свої сили!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Май гарний </a:t>
            </a:r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настрій!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52234" name="Picture 10">
            <a:extLst>
              <a:ext uri="{FF2B5EF4-FFF2-40B4-BE49-F238E27FC236}">
                <a16:creationId xmlns="" xmlns:a16="http://schemas.microsoft.com/office/drawing/2014/main" id="{BD31A5E3-F764-3DED-D08F-38669DF78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243408"/>
            <a:ext cx="1951891" cy="211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88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Прямоугольник 1"/>
          <p:cNvSpPr>
            <a:spLocks noChangeArrowheads="1"/>
          </p:cNvSpPr>
          <p:nvPr/>
        </p:nvSpPr>
        <p:spPr bwMode="auto">
          <a:xfrm>
            <a:off x="812588" y="292788"/>
            <a:ext cx="735806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2813"/>
            <a:r>
              <a:rPr lang="ru-RU" sz="3200" b="1" dirty="0" err="1">
                <a:solidFill>
                  <a:srgbClr val="002060"/>
                </a:solidFill>
              </a:rPr>
              <a:t>Раніше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err="1">
                <a:solidFill>
                  <a:srgbClr val="002060"/>
                </a:solidFill>
              </a:rPr>
              <a:t>паралельні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err="1">
                <a:solidFill>
                  <a:srgbClr val="002060"/>
                </a:solidFill>
              </a:rPr>
              <a:t>прямі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err="1">
                <a:solidFill>
                  <a:srgbClr val="002060"/>
                </a:solidFill>
              </a:rPr>
              <a:t>використовували</a:t>
            </a:r>
            <a:r>
              <a:rPr lang="ru-RU" sz="3200" b="1" dirty="0">
                <a:solidFill>
                  <a:srgbClr val="002060"/>
                </a:solidFill>
              </a:rPr>
              <a:t> в </a:t>
            </a:r>
            <a:r>
              <a:rPr lang="ru-RU" sz="3200" b="1" dirty="0" err="1">
                <a:solidFill>
                  <a:srgbClr val="002060"/>
                </a:solidFill>
              </a:rPr>
              <a:t>побудову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err="1">
                <a:solidFill>
                  <a:srgbClr val="002060"/>
                </a:solidFill>
              </a:rPr>
              <a:t>лабіринтів</a:t>
            </a:r>
            <a:r>
              <a:rPr lang="ru-RU" sz="3200" b="1" dirty="0">
                <a:solidFill>
                  <a:srgbClr val="002060"/>
                </a:solidFill>
              </a:rPr>
              <a:t>.</a:t>
            </a:r>
          </a:p>
        </p:txBody>
      </p:sp>
      <p:grpSp>
        <p:nvGrpSpPr>
          <p:cNvPr id="2" name="Группа 2"/>
          <p:cNvGrpSpPr>
            <a:grpSpLocks/>
          </p:cNvGrpSpPr>
          <p:nvPr/>
        </p:nvGrpSpPr>
        <p:grpSpPr bwMode="auto">
          <a:xfrm>
            <a:off x="785813" y="2643188"/>
            <a:ext cx="3214687" cy="3357562"/>
            <a:chOff x="4860000" y="2160000"/>
            <a:chExt cx="3838680" cy="3960000"/>
          </a:xfrm>
        </p:grpSpPr>
        <p:pic>
          <p:nvPicPr>
            <p:cNvPr id="12295" name="Рисунок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00" y="2160000"/>
              <a:ext cx="3838680" cy="39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Полилиния 4"/>
            <p:cNvSpPr/>
            <p:nvPr/>
          </p:nvSpPr>
          <p:spPr>
            <a:xfrm>
              <a:off x="4860000" y="2160000"/>
              <a:ext cx="3838680" cy="39600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lIns="90000" tIns="46800" rIns="90000" bIns="46800" anchor="ctr" compatLnSpc="0"/>
            <a:lstStyle>
              <a:defPPr lvl="0">
                <a:buClr>
                  <a:srgbClr val="000000"/>
                </a:buClr>
                <a:buSzPct val="100000"/>
                <a:buFont typeface="Times New Roman" pitchFamily="18"/>
                <a:buNone/>
              </a:defPPr>
              <a:lvl1pPr lvl="0">
                <a:buClr>
                  <a:srgbClr val="000000"/>
                </a:buClr>
                <a:buSzPct val="100000"/>
                <a:buFont typeface="Times New Roman" pitchFamily="18"/>
                <a:buChar char="•"/>
              </a:lvl1pPr>
              <a:lvl2pPr lvl="1">
                <a:buClr>
                  <a:srgbClr val="000000"/>
                </a:buClr>
                <a:buSzPct val="100000"/>
                <a:buFont typeface="Times New Roman" pitchFamily="18"/>
                <a:buChar char="•"/>
              </a:lvl2pPr>
              <a:lvl3pPr lvl="2">
                <a:buClr>
                  <a:srgbClr val="000000"/>
                </a:buClr>
                <a:buSzPct val="100000"/>
                <a:buFont typeface="Times New Roman" pitchFamily="18"/>
                <a:buChar char="•"/>
              </a:lvl3pPr>
              <a:lvl4pPr lvl="3">
                <a:buClr>
                  <a:srgbClr val="000000"/>
                </a:buClr>
                <a:buSzPct val="100000"/>
                <a:buFont typeface="Times New Roman" pitchFamily="18"/>
                <a:buChar char="•"/>
              </a:lvl4pPr>
              <a:lvl5pPr lvl="4">
                <a:buClr>
                  <a:srgbClr val="000000"/>
                </a:buClr>
                <a:buSzPct val="100000"/>
                <a:buFont typeface="Times New Roman" pitchFamily="18"/>
                <a:buChar char="•"/>
              </a:lvl5pPr>
              <a:lvl6pPr lvl="5">
                <a:buClr>
                  <a:srgbClr val="000000"/>
                </a:buClr>
                <a:buSzPct val="100000"/>
                <a:buFont typeface="Times New Roman" pitchFamily="18"/>
                <a:buChar char="•"/>
              </a:lvl6pPr>
              <a:lvl7pPr lvl="6">
                <a:buClr>
                  <a:srgbClr val="000000"/>
                </a:buClr>
                <a:buSzPct val="100000"/>
                <a:buFont typeface="Times New Roman" pitchFamily="18"/>
                <a:buChar char="•"/>
              </a:lvl7pPr>
              <a:lvl8pPr lvl="7">
                <a:buClr>
                  <a:srgbClr val="000000"/>
                </a:buClr>
                <a:buSzPct val="100000"/>
                <a:buFont typeface="Times New Roman" pitchFamily="18"/>
                <a:buChar char="•"/>
              </a:lvl8pPr>
              <a:lvl9pPr lvl="8">
                <a:buClr>
                  <a:srgbClr val="000000"/>
                </a:buClr>
                <a:buSzPct val="100000"/>
                <a:buFont typeface="Times New Roman" pitchFamily="18"/>
                <a:buChar char="•"/>
              </a:lvl9pPr>
            </a:lstStyle>
            <a:p>
              <a:pPr hangingPunct="0">
                <a:spcBef>
                  <a:spcPts val="0"/>
                </a:spcBef>
                <a:spcAft>
                  <a:spcPts val="0"/>
                </a:spcAft>
                <a:buFont typeface="Times New Roman" pitchFamily="18"/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lang="ru-RU" sz="2400">
                <a:solidFill>
                  <a:srgbClr val="000000"/>
                </a:solidFill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</p:grpSp>
      <p:sp>
        <p:nvSpPr>
          <p:cNvPr id="12292" name="Прямоугольник 5"/>
          <p:cNvSpPr>
            <a:spLocks noChangeArrowheads="1"/>
          </p:cNvSpPr>
          <p:nvPr/>
        </p:nvSpPr>
        <p:spPr bwMode="auto">
          <a:xfrm>
            <a:off x="1500187" y="1714500"/>
            <a:ext cx="17859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2813"/>
            <a:r>
              <a:rPr lang="en-GB" dirty="0">
                <a:solidFill>
                  <a:srgbClr val="B0761F"/>
                </a:solidFill>
                <a:latin typeface="Trebuchet MS" pitchFamily="34" charset="0"/>
                <a:ea typeface="MS Gothic"/>
                <a:cs typeface="Tahoma" pitchFamily="34" charset="0"/>
              </a:rPr>
              <a:t> </a:t>
            </a:r>
            <a:r>
              <a:rPr lang="en-GB" sz="2000" b="1" dirty="0">
                <a:solidFill>
                  <a:srgbClr val="7030A0"/>
                </a:solidFill>
                <a:latin typeface="Times New Roman" pitchFamily="18" charset="0"/>
                <a:ea typeface="MS Gothic"/>
                <a:cs typeface="Times New Roman" pitchFamily="18" charset="0"/>
              </a:rPr>
              <a:t>СВЯТОГО 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ea typeface="MS Gothic"/>
              <a:cs typeface="Times New Roman" pitchFamily="18" charset="0"/>
            </a:endParaRPr>
          </a:p>
          <a:p>
            <a:pPr defTabSz="912813"/>
            <a:r>
              <a:rPr lang="en-GB" sz="2000" b="1" dirty="0">
                <a:solidFill>
                  <a:srgbClr val="7030A0"/>
                </a:solidFill>
                <a:latin typeface="Times New Roman" pitchFamily="18" charset="0"/>
                <a:ea typeface="MS Gothic"/>
                <a:cs typeface="Times New Roman" pitchFamily="18" charset="0"/>
              </a:rPr>
              <a:t>КВЕНТ</a:t>
            </a:r>
            <a:r>
              <a:rPr lang="uk-UA" sz="2000" b="1" dirty="0">
                <a:solidFill>
                  <a:srgbClr val="7030A0"/>
                </a:solidFill>
                <a:latin typeface="Times New Roman" pitchFamily="18" charset="0"/>
                <a:ea typeface="MS Gothic"/>
                <a:cs typeface="Times New Roman" pitchFamily="18" charset="0"/>
              </a:rPr>
              <a:t>і</a:t>
            </a:r>
            <a:r>
              <a:rPr lang="en-GB" sz="2000" b="1" dirty="0">
                <a:solidFill>
                  <a:srgbClr val="7030A0"/>
                </a:solidFill>
                <a:latin typeface="Times New Roman" pitchFamily="18" charset="0"/>
                <a:ea typeface="MS Gothic"/>
                <a:cs typeface="Times New Roman" pitchFamily="18" charset="0"/>
              </a:rPr>
              <a:t>НА</a:t>
            </a:r>
            <a:endParaRPr lang="ru-RU" sz="2000" b="1" dirty="0">
              <a:latin typeface="Times New Roman" pitchFamily="18" charset="0"/>
              <a:ea typeface="MS Gothic"/>
              <a:cs typeface="Times New Roman" pitchFamily="18" charset="0"/>
            </a:endParaRPr>
          </a:p>
        </p:txBody>
      </p:sp>
      <p:pic>
        <p:nvPicPr>
          <p:cNvPr id="12293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2348880"/>
            <a:ext cx="4500563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Box 7"/>
          <p:cNvSpPr txBox="1">
            <a:spLocks noChangeArrowheads="1"/>
          </p:cNvSpPr>
          <p:nvPr/>
        </p:nvSpPr>
        <p:spPr bwMode="auto">
          <a:xfrm>
            <a:off x="7215188" y="1571625"/>
            <a:ext cx="11676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тесея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92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Прямоугольник 3"/>
          <p:cNvSpPr>
            <a:spLocks noChangeArrowheads="1"/>
          </p:cNvSpPr>
          <p:nvPr/>
        </p:nvSpPr>
        <p:spPr bwMode="auto">
          <a:xfrm>
            <a:off x="1403350" y="765175"/>
            <a:ext cx="6408738" cy="1486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2813">
              <a:lnSpc>
                <a:spcPct val="90000"/>
              </a:lnSpc>
              <a:spcBef>
                <a:spcPts val="450"/>
              </a:spcBef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3200" b="1" i="1" dirty="0">
                <a:solidFill>
                  <a:srgbClr val="002060"/>
                </a:solidFill>
                <a:latin typeface="Trebuchet MS" pitchFamily="34" charset="0"/>
                <a:ea typeface="MS Gothic"/>
                <a:cs typeface="Tahoma" pitchFamily="34" charset="0"/>
              </a:rPr>
              <a:t>ХРАМ АФ</a:t>
            </a:r>
            <a:r>
              <a:rPr lang="uk-UA" sz="3200" b="1" i="1" dirty="0">
                <a:solidFill>
                  <a:srgbClr val="002060"/>
                </a:solidFill>
                <a:latin typeface="Trebuchet MS" pitchFamily="34" charset="0"/>
                <a:ea typeface="MS Gothic"/>
                <a:cs typeface="Tahoma" pitchFamily="34" charset="0"/>
              </a:rPr>
              <a:t>І</a:t>
            </a:r>
            <a:r>
              <a:rPr lang="en-GB" sz="3200" b="1" i="1" dirty="0">
                <a:solidFill>
                  <a:srgbClr val="002060"/>
                </a:solidFill>
                <a:latin typeface="Trebuchet MS" pitchFamily="34" charset="0"/>
                <a:ea typeface="MS Gothic"/>
                <a:cs typeface="Tahoma" pitchFamily="34" charset="0"/>
              </a:rPr>
              <a:t>Н</a:t>
            </a:r>
            <a:r>
              <a:rPr lang="uk-UA" sz="3200" b="1" i="1" dirty="0">
                <a:solidFill>
                  <a:srgbClr val="002060"/>
                </a:solidFill>
                <a:latin typeface="Trebuchet MS" pitchFamily="34" charset="0"/>
                <a:ea typeface="MS Gothic"/>
                <a:cs typeface="Tahoma" pitchFamily="34" charset="0"/>
              </a:rPr>
              <a:t>И</a:t>
            </a:r>
            <a:r>
              <a:rPr lang="en-GB" sz="3200" b="1" i="1" dirty="0">
                <a:solidFill>
                  <a:srgbClr val="002060"/>
                </a:solidFill>
                <a:latin typeface="Trebuchet MS" pitchFamily="34" charset="0"/>
                <a:ea typeface="MS Gothic"/>
                <a:cs typeface="Tahoma" pitchFamily="34" charset="0"/>
              </a:rPr>
              <a:t> ПАРФЕНО</a:t>
            </a:r>
            <a:r>
              <a:rPr lang="ru-RU" sz="3200" b="1" i="1" dirty="0">
                <a:solidFill>
                  <a:srgbClr val="002060"/>
                </a:solidFill>
                <a:latin typeface="Trebuchet MS" pitchFamily="34" charset="0"/>
                <a:ea typeface="MS Gothic"/>
                <a:cs typeface="Tahoma" pitchFamily="34" charset="0"/>
              </a:rPr>
              <a:t>Н</a:t>
            </a:r>
            <a:r>
              <a:rPr lang="en-GB" sz="3200" b="1" i="1" dirty="0">
                <a:solidFill>
                  <a:srgbClr val="002060"/>
                </a:solidFill>
                <a:latin typeface="Trebuchet MS" pitchFamily="34" charset="0"/>
                <a:ea typeface="MS Gothic"/>
                <a:cs typeface="Tahoma" pitchFamily="34" charset="0"/>
              </a:rPr>
              <a:t> В АФ</a:t>
            </a:r>
            <a:r>
              <a:rPr lang="uk-UA" sz="3200" b="1" i="1" dirty="0">
                <a:solidFill>
                  <a:srgbClr val="002060"/>
                </a:solidFill>
                <a:latin typeface="Trebuchet MS" pitchFamily="34" charset="0"/>
                <a:ea typeface="MS Gothic"/>
                <a:cs typeface="Tahoma" pitchFamily="34" charset="0"/>
              </a:rPr>
              <a:t>І</a:t>
            </a:r>
            <a:r>
              <a:rPr lang="en-GB" sz="3200" b="1" i="1" dirty="0">
                <a:solidFill>
                  <a:srgbClr val="002060"/>
                </a:solidFill>
                <a:latin typeface="Trebuchet MS" pitchFamily="34" charset="0"/>
                <a:ea typeface="MS Gothic"/>
                <a:cs typeface="Tahoma" pitchFamily="34" charset="0"/>
              </a:rPr>
              <a:t>НАХ  </a:t>
            </a:r>
            <a:endParaRPr lang="uk-UA" sz="3200" b="1" i="1" dirty="0">
              <a:solidFill>
                <a:srgbClr val="002060"/>
              </a:solidFill>
              <a:latin typeface="Trebuchet MS" pitchFamily="34" charset="0"/>
              <a:ea typeface="MS Gothic"/>
              <a:cs typeface="Tahoma" pitchFamily="34" charset="0"/>
            </a:endParaRPr>
          </a:p>
          <a:p>
            <a:pPr algn="ctr" defTabSz="912813">
              <a:lnSpc>
                <a:spcPct val="90000"/>
              </a:lnSpc>
              <a:spcBef>
                <a:spcPts val="450"/>
              </a:spcBef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3200" b="1" i="1" dirty="0">
                <a:solidFill>
                  <a:srgbClr val="002060"/>
                </a:solidFill>
                <a:latin typeface="Trebuchet MS" pitchFamily="34" charset="0"/>
                <a:ea typeface="MS Gothic"/>
                <a:cs typeface="Tahoma" pitchFamily="34" charset="0"/>
              </a:rPr>
              <a:t>447-438ГГ ДО Н. Э.</a:t>
            </a:r>
          </a:p>
        </p:txBody>
      </p:sp>
      <p:pic>
        <p:nvPicPr>
          <p:cNvPr id="58370" name="Picture 2" descr="Чудеса света. Парфенон в Афинах | RomanTravel®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624" y="1812763"/>
            <a:ext cx="6475464" cy="485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45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Группа 1"/>
          <p:cNvGrpSpPr>
            <a:grpSpLocks/>
          </p:cNvGrpSpPr>
          <p:nvPr/>
        </p:nvGrpSpPr>
        <p:grpSpPr bwMode="auto">
          <a:xfrm>
            <a:off x="4500563" y="1214438"/>
            <a:ext cx="3571875" cy="4429125"/>
            <a:chOff x="2000231" y="1000106"/>
            <a:chExt cx="5643603" cy="4643469"/>
          </a:xfrm>
        </p:grpSpPr>
        <p:pic>
          <p:nvPicPr>
            <p:cNvPr id="23556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0231" y="1000106"/>
              <a:ext cx="5643603" cy="4643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2000231" y="1000106"/>
              <a:ext cx="5643603" cy="4643469"/>
            </a:xfrm>
            <a:prstGeom prst="rect">
              <a:avLst/>
            </a:prstGeom>
            <a:noFill/>
            <a:ln>
              <a:noFill/>
            </a:ln>
          </p:spPr>
          <p:txBody>
            <a:bodyPr lIns="90004" tIns="46798" rIns="90004" bIns="46798" compatLnSpc="0">
              <a:sp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2400" kern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</p:grpSp>
      <p:sp>
        <p:nvSpPr>
          <p:cNvPr id="23555" name="Прямоугольник 4"/>
          <p:cNvSpPr>
            <a:spLocks noChangeArrowheads="1"/>
          </p:cNvSpPr>
          <p:nvPr/>
        </p:nvSpPr>
        <p:spPr bwMode="auto">
          <a:xfrm>
            <a:off x="857250" y="928688"/>
            <a:ext cx="3071813" cy="293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38138" indent="-338138" algn="ctr" defTabSz="912813">
              <a:lnSpc>
                <a:spcPct val="90000"/>
              </a:lnSpc>
              <a:spcBef>
                <a:spcPts val="1200"/>
              </a:spcBef>
              <a:tabLst>
                <a:tab pos="338138" algn="l"/>
                <a:tab pos="1252538" algn="l"/>
                <a:tab pos="2166938" algn="l"/>
                <a:tab pos="3081338" algn="l"/>
                <a:tab pos="3995738" algn="l"/>
                <a:tab pos="4910138" algn="l"/>
                <a:tab pos="5824538" algn="l"/>
                <a:tab pos="6738938" algn="l"/>
                <a:tab pos="7653338" algn="l"/>
                <a:tab pos="8567738" algn="l"/>
                <a:tab pos="9482138" algn="l"/>
                <a:tab pos="10396538" algn="l"/>
              </a:tabLst>
            </a:pP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MS Gothic"/>
                <a:cs typeface="Times New Roman" pitchFamily="18" charset="0"/>
              </a:rPr>
              <a:t>Бути </a:t>
            </a:r>
            <a:r>
              <a:rPr lang="ru-RU" sz="32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MS Gothic"/>
                <a:cs typeface="Times New Roman" pitchFamily="18" charset="0"/>
              </a:rPr>
              <a:t>сильним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MS Gothic"/>
                <a:cs typeface="Times New Roman" pitchFamily="18" charset="0"/>
              </a:rPr>
              <a:t> - добре.</a:t>
            </a:r>
          </a:p>
          <a:p>
            <a:pPr marL="338138" indent="-338138" algn="ctr" defTabSz="912813">
              <a:lnSpc>
                <a:spcPct val="90000"/>
              </a:lnSpc>
              <a:spcBef>
                <a:spcPts val="1200"/>
              </a:spcBef>
              <a:tabLst>
                <a:tab pos="338138" algn="l"/>
                <a:tab pos="1252538" algn="l"/>
                <a:tab pos="2166938" algn="l"/>
                <a:tab pos="3081338" algn="l"/>
                <a:tab pos="3995738" algn="l"/>
                <a:tab pos="4910138" algn="l"/>
                <a:tab pos="5824538" algn="l"/>
                <a:tab pos="6738938" algn="l"/>
                <a:tab pos="7653338" algn="l"/>
                <a:tab pos="8567738" algn="l"/>
                <a:tab pos="9482138" algn="l"/>
                <a:tab pos="10396538" algn="l"/>
              </a:tabLst>
            </a:pP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ea typeface="MS Gothic"/>
                <a:cs typeface="Times New Roman" pitchFamily="18" charset="0"/>
              </a:rPr>
              <a:t>       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ea typeface="MS Gothic"/>
                <a:cs typeface="Times New Roman" pitchFamily="18" charset="0"/>
              </a:rPr>
              <a:t>Бути </a:t>
            </a:r>
            <a:r>
              <a:rPr lang="ru-RU" sz="3200" b="1" dirty="0" err="1">
                <a:solidFill>
                  <a:srgbClr val="002060"/>
                </a:solidFill>
                <a:latin typeface="Times New Roman" pitchFamily="18" charset="0"/>
                <a:ea typeface="MS Gothic"/>
                <a:cs typeface="Times New Roman" pitchFamily="18" charset="0"/>
              </a:rPr>
              <a:t>розумним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ea typeface="MS Gothic"/>
                <a:cs typeface="Times New Roman" pitchFamily="18" charset="0"/>
              </a:rPr>
              <a:t> -</a:t>
            </a:r>
          </a:p>
          <a:p>
            <a:pPr marL="338138" indent="-338138" algn="ctr" defTabSz="912813">
              <a:lnSpc>
                <a:spcPct val="90000"/>
              </a:lnSpc>
              <a:spcBef>
                <a:spcPts val="1200"/>
              </a:spcBef>
              <a:tabLst>
                <a:tab pos="338138" algn="l"/>
                <a:tab pos="1252538" algn="l"/>
                <a:tab pos="2166938" algn="l"/>
                <a:tab pos="3081338" algn="l"/>
                <a:tab pos="3995738" algn="l"/>
                <a:tab pos="4910138" algn="l"/>
                <a:tab pos="5824538" algn="l"/>
                <a:tab pos="6738938" algn="l"/>
                <a:tab pos="7653338" algn="l"/>
                <a:tab pos="8567738" algn="l"/>
                <a:tab pos="9482138" algn="l"/>
                <a:tab pos="10396538" algn="l"/>
              </a:tabLst>
            </a:pP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ea typeface="MS Gothic"/>
                <a:cs typeface="Times New Roman" pitchFamily="18" charset="0"/>
              </a:rPr>
              <a:t>   </a:t>
            </a:r>
            <a:r>
              <a:rPr lang="ru-RU" sz="3200" b="1" dirty="0" err="1">
                <a:solidFill>
                  <a:srgbClr val="002060"/>
                </a:solidFill>
                <a:latin typeface="Times New Roman" pitchFamily="18" charset="0"/>
                <a:ea typeface="MS Gothic"/>
                <a:cs typeface="Times New Roman" pitchFamily="18" charset="0"/>
              </a:rPr>
              <a:t>краще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ea typeface="MS Gothic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Times New Roman" pitchFamily="18" charset="0"/>
                <a:ea typeface="MS Gothic"/>
                <a:cs typeface="Times New Roman" pitchFamily="18" charset="0"/>
              </a:rPr>
              <a:t>удвічі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ea typeface="MS Gothic"/>
                <a:cs typeface="Times New Roman" pitchFamily="18" charset="0"/>
              </a:rPr>
              <a:t>.</a:t>
            </a:r>
          </a:p>
          <a:p>
            <a:pPr marL="338138" indent="-338138" defTabSz="912813">
              <a:lnSpc>
                <a:spcPct val="90000"/>
              </a:lnSpc>
              <a:spcBef>
                <a:spcPts val="1000"/>
              </a:spcBef>
              <a:tabLst>
                <a:tab pos="338138" algn="l"/>
                <a:tab pos="1252538" algn="l"/>
                <a:tab pos="2166938" algn="l"/>
                <a:tab pos="3081338" algn="l"/>
                <a:tab pos="3995738" algn="l"/>
                <a:tab pos="4910138" algn="l"/>
                <a:tab pos="5824538" algn="l"/>
                <a:tab pos="6738938" algn="l"/>
                <a:tab pos="7653338" algn="l"/>
                <a:tab pos="8567738" algn="l"/>
                <a:tab pos="9482138" algn="l"/>
                <a:tab pos="10396538" algn="l"/>
              </a:tabLst>
            </a:pPr>
            <a:endParaRPr lang="en-GB" sz="1400" i="1" dirty="0">
              <a:solidFill>
                <a:srgbClr val="002060"/>
              </a:solidFill>
              <a:latin typeface="Trebuchet MS" pitchFamily="34" charset="0"/>
              <a:ea typeface="MS Gothic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73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360000" y="2651319"/>
            <a:ext cx="8244000" cy="3369954"/>
          </a:xfrm>
        </p:spPr>
        <p:txBody>
          <a:bodyPr/>
          <a:lstStyle/>
          <a:p>
            <a:pPr defTabSz="914305">
              <a:defRPr/>
            </a:pPr>
            <a:r>
              <a:rPr lang="ru-RU" sz="10400" b="1" dirty="0" err="1">
                <a:solidFill>
                  <a:srgbClr val="002060"/>
                </a:solidFill>
                <a:latin typeface="Monotype Corsiva" pitchFamily="66" charset="0"/>
              </a:rPr>
              <a:t>Бажаю</a:t>
            </a:r>
            <a:r>
              <a:rPr lang="ru-RU" sz="10400" b="1" dirty="0">
                <a:solidFill>
                  <a:srgbClr val="002060"/>
                </a:solidFill>
                <a:latin typeface="Monotype Corsiva" pitchFamily="66" charset="0"/>
              </a:rPr>
              <a:t>   </a:t>
            </a:r>
            <a:r>
              <a:rPr lang="ru-RU" sz="10400" b="1" dirty="0" err="1">
                <a:solidFill>
                  <a:srgbClr val="002060"/>
                </a:solidFill>
                <a:latin typeface="Monotype Corsiva" pitchFamily="66" charset="0"/>
              </a:rPr>
              <a:t>усп</a:t>
            </a:r>
            <a:r>
              <a:rPr lang="uk-UA" sz="10400" b="1" dirty="0" err="1">
                <a:solidFill>
                  <a:srgbClr val="002060"/>
                </a:solidFill>
                <a:latin typeface="Monotype Corsiva" pitchFamily="66" charset="0"/>
              </a:rPr>
              <a:t>іхів</a:t>
            </a:r>
            <a:r>
              <a:rPr lang="uk-UA" sz="10400" b="1" dirty="0">
                <a:solidFill>
                  <a:srgbClr val="002060"/>
                </a:solidFill>
                <a:latin typeface="Monotype Corsiva" pitchFamily="66" charset="0"/>
              </a:rPr>
              <a:t>!</a:t>
            </a:r>
            <a:endParaRPr lang="ru-RU" sz="104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46083" name="Picture 2" descr="http://img0.liveinternet.ru/images/attach/c/3/76/962/76962152_smaylik_poceluygif.jpg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556" y="332656"/>
            <a:ext cx="589104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873852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1246" y="491817"/>
            <a:ext cx="6040907" cy="1239837"/>
          </a:xfrm>
        </p:spPr>
        <p:txBody>
          <a:bodyPr>
            <a:normAutofit fontScale="90000"/>
          </a:bodyPr>
          <a:lstStyle/>
          <a:p>
            <a:r>
              <a:rPr lang="uk-UA" b="1" i="1" dirty="0">
                <a:solidFill>
                  <a:srgbClr val="30444B"/>
                </a:solidFill>
              </a:rPr>
              <a:t>Шерлок Холмс </a:t>
            </a:r>
            <a:r>
              <a:rPr lang="uk-UA" dirty="0"/>
              <a:t>– великий прихильник дедуктивного методу, детектив</a:t>
            </a:r>
            <a:endParaRPr lang="ru-RU" dirty="0"/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73780" y="2492896"/>
            <a:ext cx="2598420" cy="3901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57623"/>
            <a:ext cx="3571875" cy="3571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="" xmlns:a16="http://schemas.microsoft.com/office/drawing/2014/main" id="{3FDED51A-CE7F-CC74-4AAA-2C79141F6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008" y="-258777"/>
            <a:ext cx="2112992" cy="21129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852191"/>
            <a:ext cx="2667731" cy="3802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036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5388" y="177801"/>
            <a:ext cx="7481067" cy="1239837"/>
          </a:xfrm>
        </p:spPr>
        <p:txBody>
          <a:bodyPr/>
          <a:lstStyle/>
          <a:p>
            <a:pPr algn="ctr"/>
            <a:r>
              <a:rPr lang="ru-RU" b="1" dirty="0"/>
              <a:t>Артур Конан Дойл </a:t>
            </a:r>
            <a:br>
              <a:rPr lang="ru-RU" b="1" dirty="0"/>
            </a:br>
            <a:r>
              <a:rPr lang="ru-RU" b="1" dirty="0"/>
              <a:t>(1859-1930)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17727" y="1600200"/>
            <a:ext cx="4558728" cy="4572000"/>
          </a:xfrm>
        </p:spPr>
        <p:txBody>
          <a:bodyPr/>
          <a:lstStyle/>
          <a:p>
            <a:pPr marL="0" indent="0">
              <a:buNone/>
            </a:pPr>
            <a:r>
              <a:rPr lang="ru-RU" dirty="0" err="1"/>
              <a:t>Жодні</a:t>
            </a:r>
            <a:r>
              <a:rPr lang="ru-RU" dirty="0"/>
              <a:t> </a:t>
            </a:r>
            <a:r>
              <a:rPr lang="ru-RU" dirty="0" err="1"/>
              <a:t>детективи</a:t>
            </a:r>
            <a:r>
              <a:rPr lang="ru-RU" dirty="0"/>
              <a:t> не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зрівнятися</a:t>
            </a:r>
            <a:r>
              <a:rPr lang="ru-RU" dirty="0"/>
              <a:t> в </a:t>
            </a:r>
            <a:r>
              <a:rPr lang="ru-RU" dirty="0" err="1"/>
              <a:t>популярності</a:t>
            </a:r>
            <a:r>
              <a:rPr lang="ru-RU" dirty="0"/>
              <a:t> з детективами Конан Дойла, і </a:t>
            </a:r>
            <a:r>
              <a:rPr lang="ru-RU" dirty="0" err="1"/>
              <a:t>слід</a:t>
            </a:r>
            <a:r>
              <a:rPr lang="ru-RU" dirty="0"/>
              <a:t> </a:t>
            </a:r>
            <a:r>
              <a:rPr lang="ru-RU" dirty="0" err="1"/>
              <a:t>визнати</a:t>
            </a:r>
            <a:r>
              <a:rPr lang="ru-RU" dirty="0"/>
              <a:t>: </a:t>
            </a:r>
            <a:r>
              <a:rPr lang="ru-RU" dirty="0" err="1" smtClean="0"/>
              <a:t>письменник</a:t>
            </a:r>
            <a:r>
              <a:rPr lang="ru-RU" dirty="0" smtClean="0"/>
              <a:t> </a:t>
            </a:r>
            <a:r>
              <a:rPr lang="ru-RU" dirty="0" err="1"/>
              <a:t>цілком</a:t>
            </a:r>
            <a:r>
              <a:rPr lang="ru-RU" dirty="0"/>
              <a:t> заслужив </a:t>
            </a:r>
            <a:r>
              <a:rPr lang="ru-RU" dirty="0" err="1"/>
              <a:t>світову</a:t>
            </a:r>
            <a:r>
              <a:rPr lang="ru-RU" dirty="0"/>
              <a:t> славу </a:t>
            </a:r>
            <a:r>
              <a:rPr lang="ru-RU" dirty="0" err="1"/>
              <a:t>вже</a:t>
            </a:r>
            <a:r>
              <a:rPr lang="ru-RU" dirty="0"/>
              <a:t>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тим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створив </a:t>
            </a:r>
            <a:r>
              <a:rPr lang="ru-RU" dirty="0" err="1"/>
              <a:t>безсмертний</a:t>
            </a:r>
            <a:r>
              <a:rPr lang="ru-RU" dirty="0"/>
              <a:t> образ Шерлока Холмса.</a:t>
            </a:r>
          </a:p>
          <a:p>
            <a:pPr marL="0" indent="0" algn="r">
              <a:buNone/>
            </a:pPr>
            <a:r>
              <a:rPr lang="ru-RU" dirty="0" err="1"/>
              <a:t>С.Моем</a:t>
            </a:r>
            <a:r>
              <a:rPr lang="ru-RU" dirty="0"/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874D171-CC7D-8B6A-5788-A57866BDA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384255"/>
            <a:ext cx="3650183" cy="47373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46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358CF22-DB2C-0071-EC5F-E171F9126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788" y="204045"/>
            <a:ext cx="7339012" cy="954928"/>
          </a:xfrm>
        </p:spPr>
        <p:txBody>
          <a:bodyPr/>
          <a:lstStyle/>
          <a:p>
            <a:pPr algn="ctr"/>
            <a:r>
              <a:rPr lang="uk-UA" b="1" i="1" dirty="0">
                <a:solidFill>
                  <a:srgbClr val="30444B"/>
                </a:solidFill>
              </a:rPr>
              <a:t>Їх розшукує Геометрія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3A871F9A-05D2-CF80-95BF-25203382D1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5298" name="Picture 2">
            <a:extLst>
              <a:ext uri="{FF2B5EF4-FFF2-40B4-BE49-F238E27FC236}">
                <a16:creationId xmlns="" xmlns:a16="http://schemas.microsoft.com/office/drawing/2014/main" id="{D6D0A4C9-1373-C24E-BFA1-72B680F64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" y="1417638"/>
            <a:ext cx="4257675" cy="545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FC83A4E0-78EE-8EBE-A6B9-FA4135A66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650" y="1401574"/>
            <a:ext cx="4257675" cy="545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="" xmlns:a16="http://schemas.microsoft.com/office/drawing/2014/main" id="{20A5CA5E-8936-AD03-39C1-54908959B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88" y="2924944"/>
            <a:ext cx="2312383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347D17B-08D1-BBBF-F3F9-1A88E7F4A4B5}"/>
              </a:ext>
            </a:extLst>
          </p:cNvPr>
          <p:cNvSpPr txBox="1"/>
          <p:nvPr/>
        </p:nvSpPr>
        <p:spPr>
          <a:xfrm>
            <a:off x="827584" y="2498213"/>
            <a:ext cx="2520092" cy="369332"/>
          </a:xfrm>
          <a:prstGeom prst="rect">
            <a:avLst/>
          </a:prstGeom>
          <a:solidFill>
            <a:srgbClr val="411A1A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Паралельні прямі</a:t>
            </a:r>
            <a:endParaRPr lang="ru-RU" sz="1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4457D36-9ECD-3C4C-E9EF-EE38DB536920}"/>
              </a:ext>
            </a:extLst>
          </p:cNvPr>
          <p:cNvSpPr txBox="1"/>
          <p:nvPr/>
        </p:nvSpPr>
        <p:spPr>
          <a:xfrm>
            <a:off x="326179" y="5643331"/>
            <a:ext cx="3697457" cy="1015663"/>
          </a:xfrm>
          <a:prstGeom prst="rect">
            <a:avLst/>
          </a:prstGeom>
          <a:solidFill>
            <a:srgbClr val="411A1A"/>
          </a:solidFill>
        </p:spPr>
        <p:txBody>
          <a:bodyPr wrap="square">
            <a:spAutoFit/>
          </a:bodyPr>
          <a:lstStyle/>
          <a:p>
            <a:r>
              <a:rPr lang="uk-UA" sz="2000" b="1" i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Особливі прикмети- </a:t>
            </a:r>
            <a:r>
              <a:rPr lang="uk-UA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мають дивну звичку ходити і не </a:t>
            </a:r>
            <a:r>
              <a:rPr lang="uk-UA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пертинатися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1F1FFBC0-3CFC-EFBB-03B3-1A0D439E4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2671" y="2866395"/>
            <a:ext cx="2704830" cy="304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0BC6CAC-AA8D-5023-862E-88586E91C6DE}"/>
              </a:ext>
            </a:extLst>
          </p:cNvPr>
          <p:cNvSpPr txBox="1"/>
          <p:nvPr/>
        </p:nvSpPr>
        <p:spPr>
          <a:xfrm>
            <a:off x="5076056" y="2298200"/>
            <a:ext cx="3234744" cy="923330"/>
          </a:xfrm>
          <a:prstGeom prst="rect">
            <a:avLst/>
          </a:prstGeom>
          <a:solidFill>
            <a:srgbClr val="411A1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uk-U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</a:t>
            </a:r>
            <a:r>
              <a:rPr lang="uk-UA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ути, що утворюються при перетині двох прямих третьою прямою</a:t>
            </a:r>
            <a:endParaRPr lang="ru-RU" sz="1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E04E256-EA83-C6B2-4DB9-875D1A7C207A}"/>
              </a:ext>
            </a:extLst>
          </p:cNvPr>
          <p:cNvSpPr txBox="1"/>
          <p:nvPr/>
        </p:nvSpPr>
        <p:spPr>
          <a:xfrm>
            <a:off x="4892846" y="5489444"/>
            <a:ext cx="3806788" cy="1323439"/>
          </a:xfrm>
          <a:prstGeom prst="rect">
            <a:avLst/>
          </a:prstGeom>
          <a:solidFill>
            <a:srgbClr val="411A1A"/>
          </a:solidFill>
        </p:spPr>
        <p:txBody>
          <a:bodyPr wrap="square">
            <a:spAutoFit/>
          </a:bodyPr>
          <a:lstStyle/>
          <a:p>
            <a:r>
              <a:rPr lang="uk-UA" sz="2000" b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Особливі прикмети-</a:t>
            </a:r>
            <a:r>
              <a:rPr lang="uk-UA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прилаштувалися </a:t>
            </a:r>
          </a:p>
          <a:p>
            <a:r>
              <a:rPr lang="uk-UA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між прямими, що перетинаються третьою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5300" name="Picture 4">
            <a:extLst>
              <a:ext uri="{FF2B5EF4-FFF2-40B4-BE49-F238E27FC236}">
                <a16:creationId xmlns="" xmlns:a16="http://schemas.microsoft.com/office/drawing/2014/main" id="{0477F853-E1A6-AF65-956A-C14AD19CF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63" b="93129" l="4433" r="93972">
                        <a14:foregroundMark x1="7801" y1="30263" x2="12411" y2="52339"/>
                        <a14:foregroundMark x1="12411" y1="52339" x2="32447" y2="58626"/>
                        <a14:foregroundMark x1="32447" y1="58626" x2="38830" y2="55702"/>
                        <a14:foregroundMark x1="4433" y1="41082" x2="7979" y2="51901"/>
                        <a14:foregroundMark x1="25355" y1="11696" x2="45035" y2="5409"/>
                        <a14:foregroundMark x1="45035" y1="5409" x2="50887" y2="9357"/>
                        <a14:foregroundMark x1="93972" y1="93129" x2="87411" y2="83626"/>
                        <a14:foregroundMark x1="21986" y1="48099" x2="17376" y2="46199"/>
                        <a14:foregroundMark x1="18440" y1="49854" x2="16312" y2="47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0" y="116632"/>
            <a:ext cx="2044640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60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4"/>
          <p:cNvSpPr txBox="1">
            <a:spLocks noChangeArrowheads="1"/>
          </p:cNvSpPr>
          <p:nvPr/>
        </p:nvSpPr>
        <p:spPr bwMode="auto">
          <a:xfrm>
            <a:off x="2699792" y="1628800"/>
            <a:ext cx="5328592" cy="3961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5" tIns="41473" rIns="82945" bIns="41473">
            <a:spAutoFit/>
          </a:bodyPr>
          <a:lstStyle/>
          <a:p>
            <a:pPr algn="ctr"/>
            <a:endParaRPr lang="uk-UA" sz="3600" b="1" i="1" dirty="0">
              <a:solidFill>
                <a:srgbClr val="002060"/>
              </a:solidFill>
              <a:latin typeface="Monotype Corsiva" pitchFamily="66" charset="0"/>
            </a:endParaRPr>
          </a:p>
          <a:p>
            <a:pPr algn="ctr"/>
            <a:r>
              <a:rPr lang="uk-UA" sz="3600" b="1" i="1" dirty="0">
                <a:solidFill>
                  <a:srgbClr val="46636D"/>
                </a:solidFill>
                <a:latin typeface="Monotype Corsiva" pitchFamily="66" charset="0"/>
              </a:rPr>
              <a:t>Тема:Розв’язування  задач на застосування властивостей кутів, утворених у результаті перетину паралельних прямих січною.</a:t>
            </a:r>
            <a:endParaRPr lang="ru-RU" sz="3600" b="1" i="1" dirty="0">
              <a:solidFill>
                <a:srgbClr val="46636D"/>
              </a:solidFill>
              <a:latin typeface="Monotype Corsiva" pitchFamily="66" charset="0"/>
            </a:endParaRPr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1802201" y="548680"/>
            <a:ext cx="6226183" cy="1080120"/>
            <a:chOff x="1384" y="346"/>
            <a:chExt cx="4082" cy="499"/>
          </a:xfrm>
        </p:grpSpPr>
        <p:sp>
          <p:nvSpPr>
            <p:cNvPr id="6" name="AutoShape 8"/>
            <p:cNvSpPr>
              <a:spLocks noChangeArrowheads="1"/>
            </p:cNvSpPr>
            <p:nvPr/>
          </p:nvSpPr>
          <p:spPr bwMode="auto">
            <a:xfrm>
              <a:off x="1384" y="346"/>
              <a:ext cx="4082" cy="499"/>
            </a:xfrm>
            <a:prstGeom prst="wedgeRoundRectCallout">
              <a:avLst>
                <a:gd name="adj1" fmla="val -49120"/>
                <a:gd name="adj2" fmla="val 142384"/>
                <a:gd name="adj3" fmla="val 16667"/>
              </a:avLst>
            </a:prstGeom>
            <a:solidFill>
              <a:srgbClr val="6EA0B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ru-RU"/>
            </a:p>
          </p:txBody>
        </p:sp>
        <p:sp>
          <p:nvSpPr>
            <p:cNvPr id="7" name="WordArt 9"/>
            <p:cNvSpPr>
              <a:spLocks noChangeArrowheads="1" noChangeShapeType="1" noTextEdit="1"/>
            </p:cNvSpPr>
            <p:nvPr/>
          </p:nvSpPr>
          <p:spPr bwMode="auto">
            <a:xfrm>
              <a:off x="1548" y="416"/>
              <a:ext cx="3918" cy="29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3600" kern="10" dirty="0">
                  <a:solidFill>
                    <a:srgbClr val="C00000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Impact"/>
                </a:rPr>
                <a:t> </a:t>
              </a:r>
              <a:r>
                <a:rPr lang="ru-RU" sz="3600" kern="10" dirty="0">
                  <a:solidFill>
                    <a:srgbClr val="002060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Impact"/>
                </a:rPr>
                <a:t>Урок-детектив</a:t>
              </a:r>
            </a:p>
          </p:txBody>
        </p:sp>
      </p:grpSp>
      <p:pic>
        <p:nvPicPr>
          <p:cNvPr id="50180" name="Picture 4" descr="учительница, png | PNGW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5" b="99213" l="33043" r="67283">
                        <a14:foregroundMark x1="38043" y1="87874" x2="38913" y2="99370"/>
                        <a14:foregroundMark x1="42717" y1="9134" x2="43043" y2="3622"/>
                        <a14:foregroundMark x1="59130" y1="35906" x2="63152" y2="35433"/>
                        <a14:foregroundMark x1="62935" y1="34961" x2="67283" y2="32913"/>
                        <a14:foregroundMark x1="33043" y1="35433" x2="33696" y2="37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72" r="30768"/>
          <a:stretch/>
        </p:blipFill>
        <p:spPr bwMode="auto">
          <a:xfrm>
            <a:off x="821248" y="2924944"/>
            <a:ext cx="1961909" cy="348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33235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увати 18"/>
          <p:cNvGrpSpPr>
            <a:grpSpLocks/>
          </p:cNvGrpSpPr>
          <p:nvPr/>
        </p:nvGrpSpPr>
        <p:grpSpPr bwMode="auto">
          <a:xfrm>
            <a:off x="2304000" y="1355184"/>
            <a:ext cx="6840000" cy="1620168"/>
            <a:chOff x="2539982" y="2271402"/>
            <a:chExt cx="7540643" cy="1007957"/>
          </a:xfrm>
          <a:solidFill>
            <a:srgbClr val="6EA0B0"/>
          </a:solidFill>
        </p:grpSpPr>
        <p:sp>
          <p:nvSpPr>
            <p:cNvPr id="11279" name="AutoShape 4"/>
            <p:cNvSpPr>
              <a:spLocks noChangeArrowheads="1"/>
            </p:cNvSpPr>
            <p:nvPr/>
          </p:nvSpPr>
          <p:spPr bwMode="auto">
            <a:xfrm>
              <a:off x="2539982" y="2271402"/>
              <a:ext cx="7540643" cy="1007957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100794" tIns="50397" rIns="100794" bIns="50397" anchor="ctr"/>
            <a:lstStyle/>
            <a:p>
              <a:endParaRPr lang="ru-RU">
                <a:solidFill>
                  <a:srgbClr val="30444B"/>
                </a:solidFill>
              </a:endParaRPr>
            </a:p>
          </p:txBody>
        </p:sp>
        <p:sp>
          <p:nvSpPr>
            <p:cNvPr id="11280" name="WordArt 10"/>
            <p:cNvSpPr>
              <a:spLocks noChangeArrowheads="1" noChangeShapeType="1" noTextEdit="1"/>
            </p:cNvSpPr>
            <p:nvPr/>
          </p:nvSpPr>
          <p:spPr bwMode="auto">
            <a:xfrm>
              <a:off x="2611420" y="2352030"/>
              <a:ext cx="7433486" cy="794335"/>
            </a:xfrm>
            <a:prstGeom prst="rect">
              <a:avLst/>
            </a:prstGeom>
            <a:grpFill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200" kern="10" dirty="0">
                  <a:latin typeface="Times New Roman"/>
                  <a:cs typeface="Times New Roman"/>
                </a:rPr>
                <a:t>Повторимо  </a:t>
              </a:r>
              <a:r>
                <a:rPr lang="ru-RU" sz="3200" kern="10" dirty="0" err="1">
                  <a:latin typeface="Times New Roman"/>
                  <a:cs typeface="Times New Roman"/>
                </a:rPr>
                <a:t>розміщення</a:t>
              </a:r>
              <a:r>
                <a:rPr lang="ru-RU" sz="3200" kern="10" dirty="0">
                  <a:latin typeface="Times New Roman"/>
                  <a:cs typeface="Times New Roman"/>
                </a:rPr>
                <a:t> </a:t>
              </a:r>
              <a:r>
                <a:rPr lang="ru-RU" sz="3200" kern="10" dirty="0" err="1">
                  <a:latin typeface="Times New Roman"/>
                  <a:cs typeface="Times New Roman"/>
                </a:rPr>
                <a:t>прямих</a:t>
              </a:r>
              <a:endParaRPr lang="ru-RU" sz="3200" kern="10" dirty="0">
                <a:latin typeface="Times New Roman"/>
                <a:cs typeface="Times New Roman"/>
              </a:endParaRPr>
            </a:p>
            <a:p>
              <a:pPr algn="ctr"/>
              <a:r>
                <a:rPr lang="ru-RU" sz="3200" kern="10" dirty="0">
                  <a:latin typeface="Times New Roman"/>
                  <a:cs typeface="Times New Roman"/>
                </a:rPr>
                <a:t> на </a:t>
              </a:r>
              <a:r>
                <a:rPr lang="ru-RU" sz="3200" kern="10" dirty="0" err="1">
                  <a:latin typeface="Times New Roman"/>
                  <a:cs typeface="Times New Roman"/>
                </a:rPr>
                <a:t>площині</a:t>
              </a:r>
              <a:r>
                <a:rPr lang="ru-RU" sz="3200" kern="10" dirty="0">
                  <a:latin typeface="Times New Roman"/>
                  <a:cs typeface="Times New Roman"/>
                </a:rPr>
                <a:t>, </a:t>
              </a:r>
            </a:p>
            <a:p>
              <a:pPr algn="ctr"/>
              <a:r>
                <a:rPr lang="ru-RU" sz="3200" kern="10" dirty="0" err="1">
                  <a:latin typeface="Times New Roman"/>
                  <a:cs typeface="Times New Roman"/>
                </a:rPr>
                <a:t>означення</a:t>
              </a:r>
              <a:r>
                <a:rPr lang="ru-RU" sz="3200" kern="10" dirty="0">
                  <a:latin typeface="Times New Roman"/>
                  <a:cs typeface="Times New Roman"/>
                </a:rPr>
                <a:t> </a:t>
              </a:r>
              <a:r>
                <a:rPr lang="ru-RU" sz="3200" kern="10" dirty="0" err="1">
                  <a:latin typeface="Times New Roman"/>
                  <a:cs typeface="Times New Roman"/>
                </a:rPr>
                <a:t>паралельних</a:t>
              </a:r>
              <a:r>
                <a:rPr lang="ru-RU" sz="3200" kern="10" dirty="0">
                  <a:latin typeface="Times New Roman"/>
                  <a:cs typeface="Times New Roman"/>
                </a:rPr>
                <a:t> </a:t>
              </a:r>
              <a:r>
                <a:rPr lang="ru-RU" sz="3200" kern="10" dirty="0" err="1">
                  <a:latin typeface="Times New Roman"/>
                  <a:cs typeface="Times New Roman"/>
                </a:rPr>
                <a:t>прямих</a:t>
              </a:r>
              <a:endParaRPr lang="ru-RU" sz="3200" kern="10" dirty="0">
                <a:latin typeface="Times New Roman"/>
                <a:cs typeface="Times New Roman"/>
              </a:endParaRPr>
            </a:p>
          </p:txBody>
        </p:sp>
      </p:grpSp>
      <p:sp>
        <p:nvSpPr>
          <p:cNvPr id="11268" name="AutoShape 11"/>
          <p:cNvSpPr>
            <a:spLocks noChangeArrowheads="1"/>
          </p:cNvSpPr>
          <p:nvPr/>
        </p:nvSpPr>
        <p:spPr bwMode="auto">
          <a:xfrm>
            <a:off x="1720800" y="2392092"/>
            <a:ext cx="432000" cy="48533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endParaRPr lang="ru-RU"/>
          </a:p>
        </p:txBody>
      </p:sp>
      <p:grpSp>
        <p:nvGrpSpPr>
          <p:cNvPr id="5" name="Групувати 19"/>
          <p:cNvGrpSpPr>
            <a:grpSpLocks/>
          </p:cNvGrpSpPr>
          <p:nvPr/>
        </p:nvGrpSpPr>
        <p:grpSpPr bwMode="auto">
          <a:xfrm>
            <a:off x="2336400" y="3065769"/>
            <a:ext cx="6775200" cy="1101716"/>
            <a:chOff x="2606850" y="3701092"/>
            <a:chExt cx="7736841" cy="768216"/>
          </a:xfrm>
          <a:solidFill>
            <a:srgbClr val="6EA0B0"/>
          </a:solidFill>
        </p:grpSpPr>
        <p:sp>
          <p:nvSpPr>
            <p:cNvPr id="11277" name="AutoShape 3"/>
            <p:cNvSpPr>
              <a:spLocks noChangeArrowheads="1"/>
            </p:cNvSpPr>
            <p:nvPr/>
          </p:nvSpPr>
          <p:spPr bwMode="auto">
            <a:xfrm>
              <a:off x="2606850" y="3701092"/>
              <a:ext cx="7736841" cy="768216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100794" tIns="50397" rIns="100794" bIns="50397" anchor="ctr"/>
            <a:lstStyle/>
            <a:p>
              <a:endParaRPr lang="ru-RU">
                <a:solidFill>
                  <a:srgbClr val="30444B"/>
                </a:solidFill>
              </a:endParaRPr>
            </a:p>
          </p:txBody>
        </p:sp>
        <p:sp>
          <p:nvSpPr>
            <p:cNvPr id="11278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2825733" y="3779837"/>
              <a:ext cx="7000925" cy="554727"/>
            </a:xfrm>
            <a:prstGeom prst="rect">
              <a:avLst/>
            </a:prstGeom>
            <a:grpFill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2400" kern="10" dirty="0">
                  <a:latin typeface="Times New Roman"/>
                  <a:cs typeface="Times New Roman"/>
                </a:rPr>
                <a:t>Повторимо </a:t>
              </a:r>
              <a:r>
                <a:rPr lang="ru-RU" sz="2400" kern="10" dirty="0" err="1">
                  <a:latin typeface="Times New Roman"/>
                  <a:cs typeface="Times New Roman"/>
                </a:rPr>
                <a:t>види</a:t>
              </a:r>
              <a:r>
                <a:rPr lang="ru-RU" sz="2400" kern="10" dirty="0">
                  <a:latin typeface="Times New Roman"/>
                  <a:cs typeface="Times New Roman"/>
                </a:rPr>
                <a:t> </a:t>
              </a:r>
              <a:r>
                <a:rPr lang="ru-RU" sz="2400" kern="10" dirty="0" err="1">
                  <a:latin typeface="Times New Roman"/>
                  <a:cs typeface="Times New Roman"/>
                </a:rPr>
                <a:t>кутів</a:t>
              </a:r>
              <a:r>
                <a:rPr lang="ru-RU" sz="2400" kern="10" dirty="0">
                  <a:latin typeface="Times New Roman"/>
                  <a:cs typeface="Times New Roman"/>
                </a:rPr>
                <a:t>, </a:t>
              </a:r>
              <a:r>
                <a:rPr lang="ru-RU" sz="2400" kern="10" dirty="0" err="1">
                  <a:latin typeface="Times New Roman"/>
                  <a:cs typeface="Times New Roman"/>
                </a:rPr>
                <a:t>утворених</a:t>
              </a:r>
              <a:r>
                <a:rPr lang="ru-RU" sz="2400" kern="10" dirty="0">
                  <a:latin typeface="Times New Roman"/>
                  <a:cs typeface="Times New Roman"/>
                </a:rPr>
                <a:t> при</a:t>
              </a:r>
            </a:p>
            <a:p>
              <a:pPr algn="ctr"/>
              <a:r>
                <a:rPr lang="ru-RU" sz="2400" kern="10" dirty="0">
                  <a:latin typeface="Times New Roman"/>
                  <a:cs typeface="Times New Roman"/>
                </a:rPr>
                <a:t> </a:t>
              </a:r>
              <a:r>
                <a:rPr lang="ru-RU" sz="2400" kern="10" dirty="0" err="1">
                  <a:latin typeface="Times New Roman"/>
                  <a:cs typeface="Times New Roman"/>
                </a:rPr>
                <a:t>перетині</a:t>
              </a:r>
              <a:r>
                <a:rPr lang="ru-RU" sz="2400" kern="10" dirty="0">
                  <a:latin typeface="Times New Roman"/>
                  <a:cs typeface="Times New Roman"/>
                </a:rPr>
                <a:t> </a:t>
              </a:r>
              <a:r>
                <a:rPr lang="ru-RU" sz="2400" kern="10" dirty="0" err="1">
                  <a:latin typeface="Times New Roman"/>
                  <a:cs typeface="Times New Roman"/>
                </a:rPr>
                <a:t>прямих</a:t>
              </a:r>
              <a:r>
                <a:rPr lang="ru-RU" sz="2400" kern="10" dirty="0">
                  <a:latin typeface="Times New Roman"/>
                  <a:cs typeface="Times New Roman"/>
                </a:rPr>
                <a:t> </a:t>
              </a:r>
              <a:r>
                <a:rPr lang="ru-RU" sz="2400" kern="10" dirty="0" err="1">
                  <a:latin typeface="Times New Roman"/>
                  <a:cs typeface="Times New Roman"/>
                </a:rPr>
                <a:t>січною</a:t>
              </a:r>
              <a:r>
                <a:rPr lang="ru-RU" sz="2400" kern="10" dirty="0">
                  <a:latin typeface="Times New Roman"/>
                  <a:cs typeface="Times New Roman"/>
                </a:rPr>
                <a:t> </a:t>
              </a:r>
              <a:endParaRPr lang="ru-RU" sz="2400" b="1" kern="10" dirty="0"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</p:grpSp>
      <p:grpSp>
        <p:nvGrpSpPr>
          <p:cNvPr id="6" name="Групувати 20"/>
          <p:cNvGrpSpPr>
            <a:grpSpLocks/>
          </p:cNvGrpSpPr>
          <p:nvPr/>
        </p:nvGrpSpPr>
        <p:grpSpPr bwMode="auto">
          <a:xfrm>
            <a:off x="2304000" y="4336296"/>
            <a:ext cx="6840000" cy="892894"/>
            <a:chOff x="2539982" y="4779969"/>
            <a:chExt cx="7540643" cy="984283"/>
          </a:xfrm>
          <a:solidFill>
            <a:srgbClr val="6EA0B0"/>
          </a:solidFill>
        </p:grpSpPr>
        <p:sp>
          <p:nvSpPr>
            <p:cNvPr id="11275" name="AutoShape 2"/>
            <p:cNvSpPr>
              <a:spLocks noChangeArrowheads="1"/>
            </p:cNvSpPr>
            <p:nvPr/>
          </p:nvSpPr>
          <p:spPr bwMode="auto">
            <a:xfrm>
              <a:off x="2539982" y="4779969"/>
              <a:ext cx="7540643" cy="98428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100794" tIns="50397" rIns="100794" bIns="50397" anchor="ctr"/>
            <a:lstStyle/>
            <a:p>
              <a:endParaRPr lang="ru-RU">
                <a:solidFill>
                  <a:srgbClr val="30444B"/>
                </a:solidFill>
              </a:endParaRPr>
            </a:p>
          </p:txBody>
        </p:sp>
        <p:sp>
          <p:nvSpPr>
            <p:cNvPr id="11276" name="WordArt 13"/>
            <p:cNvSpPr>
              <a:spLocks noChangeArrowheads="1" noChangeShapeType="1" noTextEdit="1"/>
            </p:cNvSpPr>
            <p:nvPr/>
          </p:nvSpPr>
          <p:spPr bwMode="auto">
            <a:xfrm>
              <a:off x="2787012" y="4899648"/>
              <a:ext cx="5001695" cy="826791"/>
            </a:xfrm>
            <a:prstGeom prst="rect">
              <a:avLst/>
            </a:prstGeom>
            <a:solidFill>
              <a:srgbClr val="6EA0B0"/>
            </a:solidFill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1300" kern="10" dirty="0">
                  <a:latin typeface="Times New Roman"/>
                  <a:cs typeface="Times New Roman"/>
                </a:rPr>
                <a:t>Повторимо </a:t>
              </a:r>
              <a:r>
                <a:rPr lang="ru-RU" sz="1300" kern="10" dirty="0" err="1">
                  <a:latin typeface="Times New Roman"/>
                  <a:cs typeface="Times New Roman"/>
                </a:rPr>
                <a:t>ознаки</a:t>
              </a:r>
              <a:r>
                <a:rPr lang="ru-RU" sz="1300" kern="10" dirty="0">
                  <a:latin typeface="Times New Roman"/>
                  <a:cs typeface="Times New Roman"/>
                </a:rPr>
                <a:t> </a:t>
              </a:r>
            </a:p>
            <a:p>
              <a:pPr algn="ctr"/>
              <a:r>
                <a:rPr lang="ru-RU" sz="1300" kern="10" dirty="0" err="1">
                  <a:latin typeface="Times New Roman"/>
                  <a:cs typeface="Times New Roman"/>
                </a:rPr>
                <a:t>паралельності</a:t>
              </a:r>
              <a:r>
                <a:rPr lang="ru-RU" sz="1300" kern="10" dirty="0">
                  <a:latin typeface="Times New Roman"/>
                  <a:cs typeface="Times New Roman"/>
                </a:rPr>
                <a:t> </a:t>
              </a:r>
              <a:r>
                <a:rPr lang="ru-RU" sz="1300" kern="10" dirty="0" err="1">
                  <a:latin typeface="Times New Roman"/>
                  <a:cs typeface="Times New Roman"/>
                </a:rPr>
                <a:t>прямих</a:t>
              </a:r>
              <a:r>
                <a:rPr lang="ru-RU" sz="1300" b="1" kern="10" dirty="0">
                  <a:solidFill>
                    <a:srgbClr val="7030A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   </a:t>
              </a:r>
            </a:p>
          </p:txBody>
        </p:sp>
      </p:grpSp>
      <p:sp>
        <p:nvSpPr>
          <p:cNvPr id="11271" name="AutoShape 14"/>
          <p:cNvSpPr>
            <a:spLocks noChangeArrowheads="1"/>
          </p:cNvSpPr>
          <p:nvPr/>
        </p:nvSpPr>
        <p:spPr bwMode="auto">
          <a:xfrm>
            <a:off x="1656000" y="3299388"/>
            <a:ext cx="432000" cy="48533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endParaRPr lang="ru-RU"/>
          </a:p>
        </p:txBody>
      </p:sp>
      <p:sp>
        <p:nvSpPr>
          <p:cNvPr id="11272" name="AutoShape 15"/>
          <p:cNvSpPr>
            <a:spLocks noChangeArrowheads="1"/>
          </p:cNvSpPr>
          <p:nvPr/>
        </p:nvSpPr>
        <p:spPr bwMode="auto">
          <a:xfrm>
            <a:off x="1692000" y="4509115"/>
            <a:ext cx="432000" cy="48533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endParaRPr lang="ru-RU"/>
          </a:p>
        </p:txBody>
      </p:sp>
      <p:sp>
        <p:nvSpPr>
          <p:cNvPr id="11273" name="AutoShape 16"/>
          <p:cNvSpPr>
            <a:spLocks noChangeArrowheads="1"/>
          </p:cNvSpPr>
          <p:nvPr/>
        </p:nvSpPr>
        <p:spPr bwMode="auto">
          <a:xfrm>
            <a:off x="1618560" y="5661236"/>
            <a:ext cx="432000" cy="48533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endParaRPr lang="ru-RU"/>
          </a:p>
        </p:txBody>
      </p:sp>
      <p:sp>
        <p:nvSpPr>
          <p:cNvPr id="15371" name="AutoShape 17"/>
          <p:cNvSpPr>
            <a:spLocks noChangeArrowheads="1"/>
          </p:cNvSpPr>
          <p:nvPr/>
        </p:nvSpPr>
        <p:spPr bwMode="auto">
          <a:xfrm>
            <a:off x="2196001" y="5308398"/>
            <a:ext cx="6948000" cy="1288936"/>
          </a:xfrm>
          <a:prstGeom prst="roundRect">
            <a:avLst>
              <a:gd name="adj" fmla="val 16667"/>
            </a:avLst>
          </a:prstGeom>
          <a:solidFill>
            <a:srgbClr val="6EA0B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0" tIns="45715" rIns="91430" bIns="45715" anchor="ctr"/>
          <a:lstStyle/>
          <a:p>
            <a:r>
              <a:rPr lang="uk-UA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Повторимо властивості кутів, утворених у </a:t>
            </a:r>
          </a:p>
          <a:p>
            <a:r>
              <a:rPr lang="uk-UA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 перетину паралельних прямих </a:t>
            </a:r>
          </a:p>
          <a:p>
            <a:r>
              <a:rPr lang="uk-UA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січною.</a:t>
            </a: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4" descr="учительница, png | PNGW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20" b="98898" l="31196" r="66739">
                        <a14:foregroundMark x1="34022" y1="39685" x2="31196" y2="35906"/>
                        <a14:foregroundMark x1="39783" y1="9449" x2="42500" y2="2520"/>
                        <a14:foregroundMark x1="39783" y1="96220" x2="39783" y2="98898"/>
                        <a14:foregroundMark x1="57391" y1="37165" x2="66739" y2="341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72" r="30768"/>
          <a:stretch/>
        </p:blipFill>
        <p:spPr bwMode="auto">
          <a:xfrm>
            <a:off x="109317" y="1240438"/>
            <a:ext cx="1888820" cy="535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9" y="404664"/>
            <a:ext cx="7560840" cy="1200329"/>
          </a:xfrm>
          <a:prstGeom prst="rect">
            <a:avLst/>
          </a:prstGeom>
          <a:gradFill flip="none" rotWithShape="1">
            <a:gsLst>
              <a:gs pos="0">
                <a:srgbClr val="6A8D99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6A8D99"/>
              </a:gs>
            </a:gsLst>
            <a:lin ang="10800000" scaled="1"/>
            <a:tileRect/>
          </a:gra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uk-UA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46636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Сьогодні </a:t>
            </a:r>
            <a:r>
              <a:rPr lang="uk-UA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46636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 уроці  </a:t>
            </a:r>
          </a:p>
          <a:p>
            <a:r>
              <a:rPr lang="uk-UA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46636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 </a:t>
            </a:r>
            <a:r>
              <a:rPr lang="uk-UA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46636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детективному </a:t>
            </a:r>
            <a:r>
              <a:rPr lang="uk-UA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46636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агенстві</a:t>
            </a:r>
            <a:r>
              <a:rPr lang="uk-UA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46636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46636D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608103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541144945"/>
              </p:ext>
            </p:extLst>
          </p:nvPr>
        </p:nvGraphicFramePr>
        <p:xfrm>
          <a:off x="1692276" y="188913"/>
          <a:ext cx="6408116" cy="1007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099" name="AutoShape 3"/>
          <p:cNvSpPr>
            <a:spLocks noChangeArrowheads="1"/>
          </p:cNvSpPr>
          <p:nvPr/>
        </p:nvSpPr>
        <p:spPr bwMode="auto">
          <a:xfrm>
            <a:off x="468000" y="1290376"/>
            <a:ext cx="8425440" cy="84392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430" tIns="45715" rIns="91430" bIns="45715" anchor="ctr"/>
          <a:lstStyle/>
          <a:p>
            <a:pPr>
              <a:buFont typeface="Times New Roman" pitchFamily="16" charset="0"/>
              <a:buNone/>
              <a:defRPr/>
            </a:pPr>
            <a:r>
              <a:rPr lang="ru-RU" sz="2800" b="1" dirty="0" err="1">
                <a:solidFill>
                  <a:srgbClr val="30444B"/>
                </a:solidFill>
                <a:latin typeface="Arial" charset="0"/>
              </a:rPr>
              <a:t>Дві</a:t>
            </a:r>
            <a:r>
              <a:rPr lang="ru-RU" sz="2800" b="1" dirty="0">
                <a:solidFill>
                  <a:srgbClr val="30444B"/>
                </a:solidFill>
                <a:latin typeface="Arial" charset="0"/>
              </a:rPr>
              <a:t> </a:t>
            </a:r>
            <a:r>
              <a:rPr lang="ru-RU" sz="2800" b="1" dirty="0" err="1">
                <a:solidFill>
                  <a:srgbClr val="30444B"/>
                </a:solidFill>
                <a:latin typeface="Arial" charset="0"/>
              </a:rPr>
              <a:t>прямі</a:t>
            </a:r>
            <a:r>
              <a:rPr lang="ru-RU" sz="2800" b="1" dirty="0">
                <a:solidFill>
                  <a:srgbClr val="30444B"/>
                </a:solidFill>
                <a:latin typeface="Arial" charset="0"/>
              </a:rPr>
              <a:t> на </a:t>
            </a:r>
            <a:r>
              <a:rPr lang="ru-RU" sz="2800" b="1" dirty="0" err="1">
                <a:solidFill>
                  <a:srgbClr val="30444B"/>
                </a:solidFill>
                <a:latin typeface="Arial" charset="0"/>
              </a:rPr>
              <a:t>площині</a:t>
            </a:r>
            <a:r>
              <a:rPr lang="ru-RU" sz="2800" b="1" dirty="0">
                <a:solidFill>
                  <a:srgbClr val="30444B"/>
                </a:solidFill>
                <a:latin typeface="Arial" charset="0"/>
              </a:rPr>
              <a:t> </a:t>
            </a:r>
            <a:r>
              <a:rPr lang="ru-RU" sz="2800" b="1" dirty="0" err="1">
                <a:solidFill>
                  <a:srgbClr val="30444B"/>
                </a:solidFill>
                <a:latin typeface="Arial" charset="0"/>
              </a:rPr>
              <a:t>називаються</a:t>
            </a:r>
            <a:r>
              <a:rPr lang="ru-RU" sz="2800" b="1" dirty="0">
                <a:solidFill>
                  <a:srgbClr val="30444B"/>
                </a:solidFill>
                <a:latin typeface="Arial" charset="0"/>
              </a:rPr>
              <a:t> </a:t>
            </a:r>
          </a:p>
          <a:p>
            <a:pPr>
              <a:buFont typeface="Times New Roman" pitchFamily="16" charset="0"/>
              <a:buNone/>
              <a:defRPr/>
            </a:pPr>
            <a:r>
              <a:rPr lang="ru-RU" sz="2800" b="1" dirty="0" err="1">
                <a:solidFill>
                  <a:srgbClr val="30444B"/>
                </a:solidFill>
                <a:latin typeface="Arial" charset="0"/>
              </a:rPr>
              <a:t>паралельними</a:t>
            </a:r>
            <a:r>
              <a:rPr lang="ru-RU" sz="2800" b="1" dirty="0">
                <a:solidFill>
                  <a:srgbClr val="30444B"/>
                </a:solidFill>
                <a:latin typeface="Arial" charset="0"/>
              </a:rPr>
              <a:t>, </a:t>
            </a:r>
            <a:r>
              <a:rPr lang="ru-RU" sz="2800" b="1" dirty="0" err="1">
                <a:solidFill>
                  <a:srgbClr val="30444B"/>
                </a:solidFill>
                <a:latin typeface="Arial" charset="0"/>
              </a:rPr>
              <a:t>якщо</a:t>
            </a:r>
            <a:r>
              <a:rPr lang="ru-RU" sz="2800" b="1" dirty="0">
                <a:solidFill>
                  <a:srgbClr val="30444B"/>
                </a:solidFill>
                <a:latin typeface="Arial" charset="0"/>
              </a:rPr>
              <a:t>…</a:t>
            </a:r>
          </a:p>
        </p:txBody>
      </p:sp>
      <p:sp>
        <p:nvSpPr>
          <p:cNvPr id="4100" name="AutoShape 4"/>
          <p:cNvSpPr>
            <a:spLocks noChangeArrowheads="1"/>
          </p:cNvSpPr>
          <p:nvPr/>
        </p:nvSpPr>
        <p:spPr bwMode="auto">
          <a:xfrm>
            <a:off x="468000" y="2492903"/>
            <a:ext cx="8425440" cy="93609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430" tIns="45715" rIns="91430" bIns="45715" anchor="ctr"/>
          <a:lstStyle/>
          <a:p>
            <a:r>
              <a:rPr lang="ru-RU" sz="2800" b="1" dirty="0">
                <a:solidFill>
                  <a:srgbClr val="30444B"/>
                </a:solidFill>
              </a:rPr>
              <a:t>Два </a:t>
            </a:r>
            <a:r>
              <a:rPr lang="ru-RU" sz="2800" b="1" dirty="0" err="1">
                <a:solidFill>
                  <a:srgbClr val="30444B"/>
                </a:solidFill>
              </a:rPr>
              <a:t>відрізка</a:t>
            </a:r>
            <a:r>
              <a:rPr lang="ru-RU" sz="2800" b="1" dirty="0">
                <a:solidFill>
                  <a:srgbClr val="30444B"/>
                </a:solidFill>
              </a:rPr>
              <a:t> </a:t>
            </a:r>
            <a:r>
              <a:rPr lang="ru-RU" sz="2800" b="1" dirty="0" err="1">
                <a:solidFill>
                  <a:srgbClr val="30444B"/>
                </a:solidFill>
              </a:rPr>
              <a:t>називаються</a:t>
            </a:r>
            <a:r>
              <a:rPr lang="ru-RU" sz="2800" b="1" dirty="0">
                <a:solidFill>
                  <a:srgbClr val="30444B"/>
                </a:solidFill>
              </a:rPr>
              <a:t> </a:t>
            </a:r>
            <a:r>
              <a:rPr lang="ru-RU" sz="2800" b="1" dirty="0" err="1">
                <a:solidFill>
                  <a:srgbClr val="30444B"/>
                </a:solidFill>
              </a:rPr>
              <a:t>паралельними</a:t>
            </a:r>
            <a:r>
              <a:rPr lang="ru-RU" sz="2800" b="1" dirty="0">
                <a:solidFill>
                  <a:srgbClr val="30444B"/>
                </a:solidFill>
              </a:rPr>
              <a:t>,</a:t>
            </a:r>
          </a:p>
          <a:p>
            <a:r>
              <a:rPr lang="ru-RU" sz="2800" b="1" dirty="0">
                <a:solidFill>
                  <a:srgbClr val="30444B"/>
                </a:solidFill>
              </a:rPr>
              <a:t> </a:t>
            </a:r>
            <a:r>
              <a:rPr lang="ru-RU" sz="2800" b="1" dirty="0" err="1">
                <a:solidFill>
                  <a:srgbClr val="30444B"/>
                </a:solidFill>
              </a:rPr>
              <a:t>якщо</a:t>
            </a:r>
            <a:r>
              <a:rPr lang="ru-RU" sz="2800" b="1" dirty="0">
                <a:solidFill>
                  <a:srgbClr val="30444B"/>
                </a:solidFill>
              </a:rPr>
              <a:t>…</a:t>
            </a:r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468000" y="3645024"/>
            <a:ext cx="8425440" cy="93609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430" tIns="45715" rIns="91430" bIns="45715" anchor="ctr"/>
          <a:lstStyle/>
          <a:p>
            <a:r>
              <a:rPr lang="uk-UA" sz="2800" b="1" dirty="0">
                <a:solidFill>
                  <a:srgbClr val="30444B"/>
                </a:solidFill>
              </a:rPr>
              <a:t>Через точку, що не лежить на даній прямій, </a:t>
            </a:r>
          </a:p>
          <a:p>
            <a:r>
              <a:rPr lang="uk-UA" sz="2800" b="1" dirty="0">
                <a:solidFill>
                  <a:srgbClr val="30444B"/>
                </a:solidFill>
              </a:rPr>
              <a:t>можна провести …</a:t>
            </a:r>
            <a:endParaRPr lang="ru-RU" sz="2800" b="1" dirty="0">
              <a:solidFill>
                <a:srgbClr val="30444B"/>
              </a:solidFill>
            </a:endParaRPr>
          </a:p>
        </p:txBody>
      </p:sp>
      <p:sp>
        <p:nvSpPr>
          <p:cNvPr id="4102" name="AutoShape 6"/>
          <p:cNvSpPr>
            <a:spLocks noChangeArrowheads="1"/>
          </p:cNvSpPr>
          <p:nvPr/>
        </p:nvSpPr>
        <p:spPr bwMode="auto">
          <a:xfrm>
            <a:off x="468000" y="4797144"/>
            <a:ext cx="8496000" cy="864091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430" tIns="45715" rIns="91430" bIns="45715" anchor="ctr"/>
          <a:lstStyle/>
          <a:p>
            <a:r>
              <a:rPr lang="ru-RU" sz="2800" b="1" dirty="0">
                <a:solidFill>
                  <a:srgbClr val="30444B"/>
                </a:solidFill>
              </a:rPr>
              <a:t>Пряма </a:t>
            </a:r>
            <a:r>
              <a:rPr lang="en-US" sz="2800" b="1" i="1" dirty="0">
                <a:solidFill>
                  <a:srgbClr val="30444B"/>
                </a:solidFill>
              </a:rPr>
              <a:t>m</a:t>
            </a:r>
            <a:r>
              <a:rPr lang="ru-RU" sz="2800" b="1" i="1" dirty="0">
                <a:solidFill>
                  <a:srgbClr val="30444B"/>
                </a:solidFill>
              </a:rPr>
              <a:t> </a:t>
            </a:r>
            <a:r>
              <a:rPr lang="ru-RU" sz="2800" b="1" dirty="0" err="1">
                <a:solidFill>
                  <a:srgbClr val="30444B"/>
                </a:solidFill>
              </a:rPr>
              <a:t>називається</a:t>
            </a:r>
            <a:r>
              <a:rPr lang="ru-RU" sz="2800" b="1" dirty="0">
                <a:solidFill>
                  <a:srgbClr val="30444B"/>
                </a:solidFill>
              </a:rPr>
              <a:t> </a:t>
            </a:r>
            <a:r>
              <a:rPr lang="ru-RU" sz="2800" b="1" dirty="0" err="1">
                <a:solidFill>
                  <a:srgbClr val="30444B"/>
                </a:solidFill>
              </a:rPr>
              <a:t>січною</a:t>
            </a:r>
            <a:r>
              <a:rPr lang="ru-RU" sz="2800" b="1" dirty="0">
                <a:solidFill>
                  <a:srgbClr val="30444B"/>
                </a:solidFill>
              </a:rPr>
              <a:t>  </a:t>
            </a:r>
            <a:r>
              <a:rPr lang="ru-RU" sz="2800" b="1" dirty="0" err="1">
                <a:solidFill>
                  <a:srgbClr val="30444B"/>
                </a:solidFill>
              </a:rPr>
              <a:t>прямих</a:t>
            </a:r>
            <a:r>
              <a:rPr lang="ru-RU" sz="2800" b="1" i="1" dirty="0">
                <a:solidFill>
                  <a:srgbClr val="30444B"/>
                </a:solidFill>
              </a:rPr>
              <a:t> а </a:t>
            </a:r>
            <a:r>
              <a:rPr lang="ru-RU" sz="2800" b="1" dirty="0">
                <a:solidFill>
                  <a:srgbClr val="30444B"/>
                </a:solidFill>
              </a:rPr>
              <a:t>і </a:t>
            </a:r>
            <a:r>
              <a:rPr lang="en-US" sz="2800" b="1" i="1" dirty="0">
                <a:solidFill>
                  <a:srgbClr val="30444B"/>
                </a:solidFill>
              </a:rPr>
              <a:t>b</a:t>
            </a:r>
            <a:r>
              <a:rPr lang="ru-RU" sz="2800" b="1" dirty="0">
                <a:solidFill>
                  <a:srgbClr val="30444B"/>
                </a:solidFill>
              </a:rPr>
              <a:t>,</a:t>
            </a:r>
          </a:p>
          <a:p>
            <a:r>
              <a:rPr lang="ru-RU" sz="2800" b="1" dirty="0">
                <a:solidFill>
                  <a:srgbClr val="30444B"/>
                </a:solidFill>
              </a:rPr>
              <a:t> </a:t>
            </a:r>
            <a:r>
              <a:rPr lang="ru-RU" sz="2800" b="1" dirty="0" err="1">
                <a:solidFill>
                  <a:srgbClr val="30444B"/>
                </a:solidFill>
              </a:rPr>
              <a:t>якщо</a:t>
            </a:r>
            <a:r>
              <a:rPr lang="ru-RU" sz="2800" b="1" dirty="0">
                <a:solidFill>
                  <a:srgbClr val="30444B"/>
                </a:solidFill>
              </a:rPr>
              <a:t>…</a:t>
            </a:r>
            <a:endParaRPr lang="ru-RU" sz="2800" b="1" i="1" dirty="0">
              <a:solidFill>
                <a:srgbClr val="30444B"/>
              </a:solidFill>
            </a:endParaRPr>
          </a:p>
        </p:txBody>
      </p:sp>
      <p:sp>
        <p:nvSpPr>
          <p:cNvPr id="4103" name="AutoShape 7"/>
          <p:cNvSpPr>
            <a:spLocks noChangeArrowheads="1"/>
          </p:cNvSpPr>
          <p:nvPr/>
        </p:nvSpPr>
        <p:spPr bwMode="auto">
          <a:xfrm>
            <a:off x="383588" y="5877257"/>
            <a:ext cx="8496000" cy="86553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430" tIns="45715" rIns="91430" bIns="45715" anchor="ctr"/>
          <a:lstStyle/>
          <a:p>
            <a:r>
              <a:rPr lang="ru-RU" sz="2800" b="1" dirty="0">
                <a:solidFill>
                  <a:srgbClr val="30444B"/>
                </a:solidFill>
              </a:rPr>
              <a:t>При </a:t>
            </a:r>
            <a:r>
              <a:rPr lang="ru-RU" sz="2800" b="1" dirty="0" err="1">
                <a:solidFill>
                  <a:srgbClr val="30444B"/>
                </a:solidFill>
              </a:rPr>
              <a:t>перетині</a:t>
            </a:r>
            <a:r>
              <a:rPr lang="ru-RU" sz="2800" b="1" dirty="0">
                <a:solidFill>
                  <a:srgbClr val="30444B"/>
                </a:solidFill>
              </a:rPr>
              <a:t> </a:t>
            </a:r>
            <a:r>
              <a:rPr lang="ru-RU" sz="2800" b="1" dirty="0" err="1">
                <a:solidFill>
                  <a:srgbClr val="30444B"/>
                </a:solidFill>
              </a:rPr>
              <a:t>двох</a:t>
            </a:r>
            <a:r>
              <a:rPr lang="ru-RU" sz="2800" b="1" dirty="0">
                <a:solidFill>
                  <a:srgbClr val="30444B"/>
                </a:solidFill>
              </a:rPr>
              <a:t> </a:t>
            </a:r>
            <a:r>
              <a:rPr lang="ru-RU" sz="2800" b="1" dirty="0" err="1">
                <a:solidFill>
                  <a:srgbClr val="30444B"/>
                </a:solidFill>
              </a:rPr>
              <a:t>прямих</a:t>
            </a:r>
            <a:r>
              <a:rPr lang="ru-RU" sz="2800" b="1" dirty="0">
                <a:solidFill>
                  <a:srgbClr val="30444B"/>
                </a:solidFill>
              </a:rPr>
              <a:t> </a:t>
            </a:r>
            <a:r>
              <a:rPr lang="ru-RU" sz="2800" b="1" dirty="0" err="1">
                <a:solidFill>
                  <a:srgbClr val="30444B"/>
                </a:solidFill>
              </a:rPr>
              <a:t>січною</a:t>
            </a:r>
            <a:endParaRPr lang="ru-RU" sz="2800" b="1" dirty="0">
              <a:solidFill>
                <a:srgbClr val="30444B"/>
              </a:solidFill>
            </a:endParaRPr>
          </a:p>
          <a:p>
            <a:r>
              <a:rPr lang="ru-RU" sz="2800" b="1" dirty="0" err="1">
                <a:solidFill>
                  <a:srgbClr val="30444B"/>
                </a:solidFill>
              </a:rPr>
              <a:t>утворюються</a:t>
            </a:r>
            <a:r>
              <a:rPr lang="ru-RU" sz="2800" b="1" dirty="0">
                <a:solidFill>
                  <a:srgbClr val="30444B"/>
                </a:solidFill>
              </a:rPr>
              <a:t> …</a:t>
            </a:r>
            <a:r>
              <a:rPr lang="ru-RU" sz="2800" b="1" dirty="0" err="1">
                <a:solidFill>
                  <a:srgbClr val="30444B"/>
                </a:solidFill>
              </a:rPr>
              <a:t>нерозгорнутих</a:t>
            </a:r>
            <a:r>
              <a:rPr lang="ru-RU" sz="2800" b="1" dirty="0">
                <a:solidFill>
                  <a:srgbClr val="30444B"/>
                </a:solidFill>
              </a:rPr>
              <a:t> </a:t>
            </a:r>
            <a:r>
              <a:rPr lang="ru-RU" sz="2800" b="1" dirty="0" err="1">
                <a:solidFill>
                  <a:srgbClr val="30444B"/>
                </a:solidFill>
              </a:rPr>
              <a:t>кутів</a:t>
            </a:r>
            <a:r>
              <a:rPr lang="ru-RU" sz="2800" b="1" dirty="0">
                <a:solidFill>
                  <a:srgbClr val="30444B"/>
                </a:solidFill>
              </a:rPr>
              <a:t>.</a:t>
            </a:r>
          </a:p>
        </p:txBody>
      </p:sp>
      <p:pic>
        <p:nvPicPr>
          <p:cNvPr id="56322" name="Picture 2" descr="Допит та ІТ Бізнес. Виклик на допит розробника софту - Legal IT group">
            <a:extLst>
              <a:ext uri="{FF2B5EF4-FFF2-40B4-BE49-F238E27FC236}">
                <a16:creationId xmlns="" xmlns:a16="http://schemas.microsoft.com/office/drawing/2014/main" id="{F432B9CD-AD1D-AB41-6793-0C7FB116A3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2603" y1="36900" x2="23425" y2="42795"/>
                        <a14:foregroundMark x1="32603" y1="36900" x2="32877" y2="41485"/>
                        <a14:foregroundMark x1="40411" y1="40611" x2="40822" y2="441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61" t="28542" r="52071" b="23590"/>
          <a:stretch/>
        </p:blipFill>
        <p:spPr bwMode="auto">
          <a:xfrm>
            <a:off x="7254453" y="563348"/>
            <a:ext cx="1625135" cy="157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34724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animBg="1"/>
      <p:bldP spid="4100" grpId="0" animBg="1"/>
      <p:bldP spid="4101" grpId="0" animBg="1"/>
      <p:bldP spid="4102" grpId="0" animBg="1"/>
      <p:bldP spid="4103" grpId="0" animBg="1"/>
    </p:bldLst>
  </p:timing>
</p:sld>
</file>

<file path=ppt/theme/theme1.xml><?xml version="1.0" encoding="utf-8"?>
<a:theme xmlns:a="http://schemas.openxmlformats.org/drawingml/2006/main" name="Тема1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_16309090_TF02787947" id="{059205D8-3CAC-490E-BD75-51EF6A8284C4}" vid="{131367F5-E618-4539-9F1E-5C861E8D5968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1602</TotalTime>
  <Words>950</Words>
  <Application>Microsoft Office PowerPoint</Application>
  <PresentationFormat>Экран (4:3)</PresentationFormat>
  <Paragraphs>206</Paragraphs>
  <Slides>33</Slides>
  <Notes>4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5" baseType="lpstr">
      <vt:lpstr>Тема1</vt:lpstr>
      <vt:lpstr>Формула</vt:lpstr>
      <vt:lpstr>Геометрія - дедуктивна наука побудована на системі аксіом і правил,   які беруть початок з книги Евкліда </vt:lpstr>
      <vt:lpstr>Презентация PowerPoint</vt:lpstr>
      <vt:lpstr>       Детективне агенство «Евклід» </vt:lpstr>
      <vt:lpstr>Шерлок Холмс – великий прихильник дедуктивного методу, детектив</vt:lpstr>
      <vt:lpstr>Артур Конан Дойл  (1859-1930)</vt:lpstr>
      <vt:lpstr>Їх розшукує Геометрія</vt:lpstr>
      <vt:lpstr>Презентация PowerPoint</vt:lpstr>
      <vt:lpstr>Презентация PowerPoint</vt:lpstr>
      <vt:lpstr>Презентация PowerPoint</vt:lpstr>
      <vt:lpstr>Вправа «Відтворити фоторобот» Підберіть ключ до замку</vt:lpstr>
      <vt:lpstr>Презентация PowerPoint</vt:lpstr>
      <vt:lpstr>Презентация PowerPoint</vt:lpstr>
      <vt:lpstr>Презентация PowerPoint</vt:lpstr>
      <vt:lpstr>Вправа «Очна ставка» На яких з рисунків а)-г) прямі паралельні?</vt:lpstr>
      <vt:lpstr>Вправа  «Розшифруй ім’я» </vt:lpstr>
      <vt:lpstr>Робота в парах  Вправа «Таємниця собаки   Баскервілів»  </vt:lpstr>
      <vt:lpstr>Фізкультхвилинка:</vt:lpstr>
      <vt:lpstr>      Вправа «Замести сліди» Знайдіть градусні міри усіх кутів, утворених при перетині  двох паралельних прямих січною, якщо градусні міри внутрішніх односторонніх кутів відносяться як 2:4. </vt:lpstr>
      <vt:lpstr>Презентация PowerPoint</vt:lpstr>
      <vt:lpstr>Справа № 2</vt:lpstr>
      <vt:lpstr>Справа № 3</vt:lpstr>
      <vt:lpstr>Підсумок уроку. Вправа «Вірю-не вірю»</vt:lpstr>
      <vt:lpstr>Рефлексія</vt:lpstr>
      <vt:lpstr>Домашнє завдання: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Бажаю   успіхів!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Фізкультхвилинка:</dc:title>
  <dc:creator>User</dc:creator>
  <cp:lastModifiedBy>lenovo</cp:lastModifiedBy>
  <cp:revision>110</cp:revision>
  <cp:lastPrinted>2024-02-07T07:04:15Z</cp:lastPrinted>
  <dcterms:created xsi:type="dcterms:W3CDTF">2016-11-14T12:20:41Z</dcterms:created>
  <dcterms:modified xsi:type="dcterms:W3CDTF">2024-02-14T16:03:23Z</dcterms:modified>
</cp:coreProperties>
</file>