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371" r:id="rId2"/>
    <p:sldId id="365" r:id="rId3"/>
    <p:sldId id="364" r:id="rId4"/>
    <p:sldId id="353" r:id="rId5"/>
    <p:sldId id="340" r:id="rId6"/>
    <p:sldId id="323" r:id="rId7"/>
    <p:sldId id="374" r:id="rId8"/>
    <p:sldId id="373" r:id="rId9"/>
    <p:sldId id="372" r:id="rId10"/>
    <p:sldId id="367" r:id="rId11"/>
    <p:sldId id="368" r:id="rId12"/>
    <p:sldId id="369" r:id="rId13"/>
    <p:sldId id="357" r:id="rId14"/>
    <p:sldId id="363" r:id="rId15"/>
    <p:sldId id="352" r:id="rId16"/>
    <p:sldId id="370" r:id="rId17"/>
    <p:sldId id="33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ариса Бацько" initials="ЛБ" lastIdx="2" clrIdx="0">
    <p:extLst>
      <p:ext uri="{19B8F6BF-5375-455C-9EA6-DF929625EA0E}">
        <p15:presenceInfo xmlns:p15="http://schemas.microsoft.com/office/powerpoint/2012/main" xmlns="" userId="acb98cdcc4c964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8021"/>
    <a:srgbClr val="FEE594"/>
    <a:srgbClr val="20CEE0"/>
    <a:srgbClr val="DAB8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76" autoAdjust="0"/>
    <p:restoredTop sz="94660"/>
  </p:normalViewPr>
  <p:slideViewPr>
    <p:cSldViewPr snapToGrid="0">
      <p:cViewPr>
        <p:scale>
          <a:sx n="60" d="100"/>
          <a:sy n="60" d="100"/>
        </p:scale>
        <p:origin x="-900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C082B-F03D-4FC7-A749-74E91EF71C74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80D40-B42F-4760-BC74-51A8A4DA5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User\Downloads\%2317%20%5b&#1058;&#1072;&#1085;&#1077;&#1094;&#1100;%20&#1102;&#1085;&#1086;&#1075;&#1086;%20&#1091;&#1082;&#1088;&#1072;&#1111;&#1085;&#1094;&#1103;%5d%20-%20&#1042;&#1077;&#1089;&#1077;&#1083;&#1072;%20&#1088;&#1091;&#1093;&#1083;&#1080;&#1074;&#1072;%20&#1074;&#1087;&#1088;&#1072;&#1074;&#1072;%20&#1076;&#1083;&#1103;%20&#1091;&#1095;&#1085;&#1110;&#1074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mala.storinka.org/uploaded/images/Articles/kazky/mudra_divchyna_ukr_nar_kaz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352" y="816757"/>
            <a:ext cx="3779912" cy="26989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57545" y="4146331"/>
            <a:ext cx="35314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n>
                  <a:solidFill>
                    <a:schemeClr val="accent1"/>
                  </a:solidFill>
                </a:ln>
                <a:effectLst/>
              </a:rPr>
              <a:t>Підготувала презентацію</a:t>
            </a:r>
          </a:p>
          <a:p>
            <a:r>
              <a:rPr lang="uk-UA" sz="2000" dirty="0" smtClean="0">
                <a:ln>
                  <a:solidFill>
                    <a:schemeClr val="accent1"/>
                  </a:solidFill>
                </a:ln>
                <a:effectLst/>
              </a:rPr>
              <a:t>вчитель української мови та літератури</a:t>
            </a:r>
          </a:p>
          <a:p>
            <a:r>
              <a:rPr lang="uk-UA" sz="2000" dirty="0" smtClean="0">
                <a:ln>
                  <a:solidFill>
                    <a:schemeClr val="accent1"/>
                  </a:solidFill>
                </a:ln>
                <a:effectLst/>
              </a:rPr>
              <a:t>загальноосвітньої школи №8 </a:t>
            </a:r>
          </a:p>
          <a:p>
            <a:r>
              <a:rPr lang="en-US" sz="2000" dirty="0" smtClean="0">
                <a:ln>
                  <a:solidFill>
                    <a:schemeClr val="accent1"/>
                  </a:solidFill>
                </a:ln>
                <a:effectLst/>
              </a:rPr>
              <a:t>I</a:t>
            </a:r>
            <a:r>
              <a:rPr lang="uk-UA" sz="2000" dirty="0" smtClean="0">
                <a:ln>
                  <a:solidFill>
                    <a:schemeClr val="accent1"/>
                  </a:solidFill>
                </a:ln>
                <a:effectLst/>
              </a:rPr>
              <a:t> -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effectLst/>
              </a:rPr>
              <a:t> III</a:t>
            </a:r>
            <a:r>
              <a:rPr lang="uk-UA" sz="2000" dirty="0" smtClean="0">
                <a:ln>
                  <a:solidFill>
                    <a:schemeClr val="accent1"/>
                  </a:solidFill>
                </a:ln>
                <a:effectLst/>
              </a:rPr>
              <a:t> ст. міста Ізмаїл</a:t>
            </a:r>
          </a:p>
          <a:p>
            <a:r>
              <a:rPr lang="uk-UA" sz="2000" dirty="0" smtClean="0">
                <a:ln>
                  <a:solidFill>
                    <a:schemeClr val="accent1"/>
                  </a:solidFill>
                </a:ln>
                <a:effectLst/>
              </a:rPr>
              <a:t>Ізмаїльського району</a:t>
            </a:r>
          </a:p>
          <a:p>
            <a:r>
              <a:rPr lang="uk-UA" sz="2000" dirty="0" err="1" smtClean="0">
                <a:ln>
                  <a:solidFill>
                    <a:schemeClr val="accent1"/>
                  </a:solidFill>
                </a:ln>
                <a:effectLst/>
              </a:rPr>
              <a:t>Барбан</a:t>
            </a:r>
            <a:r>
              <a:rPr lang="uk-UA" sz="2000" dirty="0" smtClean="0">
                <a:ln>
                  <a:solidFill>
                    <a:schemeClr val="accent1"/>
                  </a:solidFill>
                </a:ln>
                <a:effectLst/>
              </a:rPr>
              <a:t> Ганна Іванівна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73" name="Picture 45" descr="http://l.ocvita.com.ua/pars_docs/refs/1/536/536_html_m46d244b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3591"/>
            <a:ext cx="3909984" cy="2814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Облако 16"/>
          <p:cNvSpPr/>
          <p:nvPr/>
        </p:nvSpPr>
        <p:spPr>
          <a:xfrm>
            <a:off x="1970690" y="3146699"/>
            <a:ext cx="5896304" cy="371130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183649" y="5516943"/>
            <a:ext cx="1343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любляча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072063" y="3657600"/>
            <a:ext cx="1385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кмітлива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794931" y="4018728"/>
            <a:ext cx="1804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винахідлива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584559" y="4740986"/>
            <a:ext cx="1408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жорстока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186363" y="4471987"/>
            <a:ext cx="1444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підступна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186238" y="3486150"/>
            <a:ext cx="92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горда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4729163" y="5443537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порядна</a:t>
            </a:r>
            <a:endParaRPr lang="ru-RU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966999" y="4457207"/>
            <a:ext cx="999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мудра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77406" y="1245476"/>
            <a:ext cx="200748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Маруся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091" y="204952"/>
            <a:ext cx="10669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err="1" smtClean="0"/>
              <a:t>“Підбери</a:t>
            </a:r>
            <a:r>
              <a:rPr lang="uk-UA" sz="3600" b="1" dirty="0" smtClean="0"/>
              <a:t> характеристику </a:t>
            </a:r>
            <a:r>
              <a:rPr lang="uk-UA" sz="3600" b="1" dirty="0" err="1" smtClean="0"/>
              <a:t>персонажу”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265E-7 -1.48148E-6 L -0.1778 0.2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4815 L -0.3702 0.190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8195E-6 -4.81481E-6 L -0.25635 -0.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5217E-6 -4.81481E-6 L 0.09288 -0.512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27  E" pathEditMode="relative" ptsTypes="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mala.storinka.org/uploaded/images/Articles/kazky/mudra_divchyna_ukr_nar_kazka.jpg"/>
          <p:cNvPicPr>
            <a:picLocks noChangeAspect="1" noChangeArrowheads="1"/>
          </p:cNvPicPr>
          <p:nvPr/>
        </p:nvPicPr>
        <p:blipFill>
          <a:blip r:embed="rId2" cstate="print"/>
          <a:srcRect l="16524" t="7714" r="51804"/>
          <a:stretch>
            <a:fillRect/>
          </a:stretch>
        </p:blipFill>
        <p:spPr bwMode="auto">
          <a:xfrm>
            <a:off x="436508" y="190171"/>
            <a:ext cx="4403506" cy="352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Облако 16"/>
          <p:cNvSpPr/>
          <p:nvPr/>
        </p:nvSpPr>
        <p:spPr>
          <a:xfrm>
            <a:off x="3168869" y="3279228"/>
            <a:ext cx="5659820" cy="35787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                           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14723" y="4886323"/>
            <a:ext cx="15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люблячий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072063" y="3657600"/>
            <a:ext cx="169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кмітливий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671027" y="4081791"/>
            <a:ext cx="193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працьовитий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78187" y="4114801"/>
            <a:ext cx="140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хитрий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249425" y="4897656"/>
            <a:ext cx="1672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підступний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542691" y="5488370"/>
            <a:ext cx="1229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гордий</a:t>
            </a:r>
            <a:endParaRPr lang="ru-RU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729163" y="5443537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нерішучий</a:t>
            </a:r>
            <a:endParaRPr lang="ru-RU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735817" y="3424073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рішучий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171950" y="4425676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нечесний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47186" y="4966138"/>
            <a:ext cx="1337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добрий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23338" y="599090"/>
            <a:ext cx="1698542" cy="132343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uk-UA" sz="4000" dirty="0" smtClean="0"/>
              <a:t>Батько</a:t>
            </a:r>
          </a:p>
          <a:p>
            <a:r>
              <a:rPr lang="uk-UA" sz="4000" dirty="0" smtClean="0"/>
              <a:t>Марусі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2965E-6 -0.00695 L -0.30572 0.03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3806E-6 -4.81481E-6 L -0.27185 0.0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59 0.03913 L 0.04103 -0.506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102E-7 1.11111E-6 L -0.12453 -0.35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7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В гостях у сказки. (282 шт. JPG) &quot; ALLDAY - народный сайт о …"/>
          <p:cNvPicPr>
            <a:picLocks noChangeAspect="1" noChangeArrowheads="1"/>
          </p:cNvPicPr>
          <p:nvPr/>
        </p:nvPicPr>
        <p:blipFill>
          <a:blip r:embed="rId2" cstate="print"/>
          <a:srcRect l="4860" t="6046" r="4792" b="7295"/>
          <a:stretch>
            <a:fillRect/>
          </a:stretch>
        </p:blipFill>
        <p:spPr bwMode="auto">
          <a:xfrm>
            <a:off x="281121" y="424708"/>
            <a:ext cx="4827327" cy="2696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Облако 16"/>
          <p:cNvSpPr/>
          <p:nvPr/>
        </p:nvSpPr>
        <p:spPr>
          <a:xfrm>
            <a:off x="2412123" y="3146699"/>
            <a:ext cx="5896304" cy="371130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839026" y="5406585"/>
            <a:ext cx="168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люблячий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560793" y="4051738"/>
            <a:ext cx="1801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розумний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126007" y="3703418"/>
            <a:ext cx="189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працьовитий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631856" y="4536035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хитрий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006170" y="4771533"/>
            <a:ext cx="163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підступний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037576" y="3470384"/>
            <a:ext cx="1108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гордий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857500" y="5457825"/>
            <a:ext cx="1242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добрий </a:t>
            </a:r>
            <a:endParaRPr lang="ru-RU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203481" y="4472972"/>
            <a:ext cx="1288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ледачий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659821" y="819807"/>
            <a:ext cx="1127232" cy="76944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Пан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5 0.11967 L -0.37815 0.11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5819E-6 -3.33333E-6 L 0.0155 -0.237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1458E-7 2.59259E-6 L 0.25869 -0.31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596E-6 3.7037E-7 L -0.25778 -0.032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5046E-6 1.85185E-6 L -0.39742 0.119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5848" y="725215"/>
            <a:ext cx="2222937" cy="334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35117" y="504497"/>
            <a:ext cx="3296543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uk-UA" sz="3600" b="1" dirty="0" smtClean="0"/>
              <a:t>Дядько  Марусі</a:t>
            </a:r>
            <a:endParaRPr lang="ru-RU" sz="3600" b="1" dirty="0"/>
          </a:p>
        </p:txBody>
      </p:sp>
      <p:sp>
        <p:nvSpPr>
          <p:cNvPr id="4" name="Облако 3"/>
          <p:cNvSpPr/>
          <p:nvPr/>
        </p:nvSpPr>
        <p:spPr>
          <a:xfrm>
            <a:off x="346841" y="3799490"/>
            <a:ext cx="4572000" cy="27747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добрий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0952" y="4083268"/>
            <a:ext cx="1488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жадібний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92317" y="5612524"/>
            <a:ext cx="1911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розумний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4351283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порядний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16166" y="5186855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нечесний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9756E-6 3.7037E-6 L -0.05431 -0.37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9215E-6 -4.81481E-6 L -0.10485 -0.40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145441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Знайди пару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9350" y="1040525"/>
            <a:ext cx="3796622" cy="45815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Мудрим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ніхто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вродився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Розум за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гроші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Розуму не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багатство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красить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72456" y="1072055"/>
            <a:ext cx="4950372" cy="4538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r">
              <a:lnSpc>
                <a:spcPct val="170000"/>
              </a:lnSpc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купиш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r">
              <a:lnSpc>
                <a:spcPct val="170000"/>
              </a:lnSpc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а розум.</a:t>
            </a:r>
          </a:p>
          <a:p>
            <a:pPr algn="r">
              <a:lnSpc>
                <a:spcPct val="170000"/>
              </a:lnSpc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навчився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r">
              <a:lnSpc>
                <a:spcPct val="170000"/>
              </a:lnSpc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позичиш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l-ponomar.com/wp-content/uploads/2014/10/prysliwja-pro-knyg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0117" y="4600574"/>
            <a:ext cx="3009900" cy="225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1377E-7 4.44444E-6 L -0.22235 -0.25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8665E-6 1.48148E-6 L -0.23812 0.081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5308E-7 -4.81481E-6 L -0.24893 -0.185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2984E-6 2.96296E-6 L -0.26898 0.12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4949" y="133241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03586" y="1765738"/>
            <a:ext cx="417786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/>
              <a:t>Я </a:t>
            </a:r>
            <a:r>
              <a:rPr lang="ru-RU" sz="3600" dirty="0" err="1" smtClean="0"/>
              <a:t>вважаю</a:t>
            </a:r>
            <a:r>
              <a:rPr lang="ru-RU" sz="3600" dirty="0" smtClean="0"/>
              <a:t>, </a:t>
            </a:r>
            <a:r>
              <a:rPr lang="ru-RU" sz="3600" dirty="0" err="1" smtClean="0"/>
              <a:t>що</a:t>
            </a:r>
            <a:endParaRPr lang="ru-RU" sz="3600" dirty="0" smtClean="0"/>
          </a:p>
          <a:p>
            <a:pPr>
              <a:lnSpc>
                <a:spcPct val="150000"/>
              </a:lnSpc>
            </a:pPr>
            <a:r>
              <a:rPr lang="ru-RU" sz="3600" dirty="0" smtClean="0"/>
              <a:t>Тому </a:t>
            </a:r>
            <a:r>
              <a:rPr lang="ru-RU" sz="3600" dirty="0" err="1" smtClean="0"/>
              <a:t>що</a:t>
            </a:r>
            <a:endParaRPr lang="ru-RU" sz="3600" dirty="0" smtClean="0"/>
          </a:p>
          <a:p>
            <a:pPr>
              <a:lnSpc>
                <a:spcPct val="150000"/>
              </a:lnSpc>
            </a:pPr>
            <a:r>
              <a:rPr lang="ru-RU" sz="3600" dirty="0" err="1" smtClean="0"/>
              <a:t>Наприклад</a:t>
            </a:r>
            <a:r>
              <a:rPr lang="ru-RU" sz="36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ru-RU" sz="3600" dirty="0" err="1" smtClean="0"/>
              <a:t>Отже</a:t>
            </a:r>
            <a:r>
              <a:rPr lang="ru-RU" sz="3600" dirty="0" smtClean="0"/>
              <a:t>,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09448" y="425669"/>
            <a:ext cx="8673424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err="1" smtClean="0"/>
              <a:t>Доведіть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твір</a:t>
            </a:r>
            <a:r>
              <a:rPr lang="ru-RU" sz="2400" b="1" dirty="0" smtClean="0"/>
              <a:t> «Мудра </a:t>
            </a:r>
            <a:r>
              <a:rPr lang="ru-RU" sz="2400" b="1" dirty="0" err="1" smtClean="0"/>
              <a:t>д</a:t>
            </a:r>
            <a:r>
              <a:rPr lang="uk-UA" sz="2400" b="1" dirty="0" smtClean="0"/>
              <a:t>і</a:t>
            </a:r>
            <a:r>
              <a:rPr lang="ru-RU" sz="2400" b="1" dirty="0" err="1" smtClean="0"/>
              <a:t>вчина</a:t>
            </a:r>
            <a:r>
              <a:rPr lang="ru-RU" sz="2400" b="1" dirty="0" smtClean="0"/>
              <a:t>»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казкою</a:t>
            </a:r>
            <a:r>
              <a:rPr lang="ru-RU" sz="2400" b="1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користуючись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поданою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нижче</a:t>
            </a:r>
            <a:r>
              <a:rPr lang="ru-RU" sz="2400" b="1" dirty="0" smtClean="0"/>
              <a:t> схемою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050" name="AutoShape 2" descr="Картинки смайлики, разные настроения, веселые, грустные смай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ртинки смайлики, разные настроения, веселые, грустные смай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артинки смайлики, разные настроения, веселые, грустные смай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D:\User\Downloads\смайл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234" y="4090253"/>
            <a:ext cx="3216166" cy="2113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281" y="195943"/>
            <a:ext cx="448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3200" dirty="0" smtClean="0"/>
          </a:p>
          <a:p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10343" y="209006"/>
            <a:ext cx="5341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4000" i="1" dirty="0" smtClean="0"/>
              <a:t>Лист </a:t>
            </a:r>
            <a:r>
              <a:rPr lang="uk-UA" sz="4000" i="1" dirty="0" err="1" smtClean="0"/>
              <a:t>самооцінювання</a:t>
            </a:r>
            <a:endParaRPr lang="ru-RU" sz="4000" i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83778" y="1135117"/>
            <a:ext cx="4666594" cy="1166649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Хоча я помилявся, але все вдалося. 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83778" y="2554014"/>
            <a:ext cx="4650827" cy="1277008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 задоволений собою,  </a:t>
            </a:r>
            <a:r>
              <a:rPr lang="uk-UA" sz="28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мені було все зрозуміло.</a:t>
            </a: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95639" y="4105940"/>
            <a:ext cx="4654733" cy="111244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Мені було складно, але цікаво.</a:t>
            </a: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15310" y="5454869"/>
            <a:ext cx="4682359" cy="1198179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Запишіть власний варіант. </a:t>
            </a: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86400" y="1245476"/>
            <a:ext cx="993228" cy="6621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28290" y="4130565"/>
            <a:ext cx="961696" cy="72521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49462" y="2648607"/>
            <a:ext cx="945932" cy="7094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59821" y="5580993"/>
            <a:ext cx="961696" cy="804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Г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1172E0-938A-41D2-967E-04A816B3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59" y="276970"/>
            <a:ext cx="5410199" cy="789830"/>
          </a:xfrm>
        </p:spPr>
        <p:txBody>
          <a:bodyPr/>
          <a:lstStyle/>
          <a:p>
            <a:r>
              <a:rPr lang="uk-UA" dirty="0"/>
              <a:t> </a:t>
            </a:r>
            <a:r>
              <a:rPr lang="uk-UA" b="1" dirty="0">
                <a:solidFill>
                  <a:srgbClr val="FFFF00"/>
                </a:solidFill>
              </a:rPr>
              <a:t>Домашнє завдання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FDDC22-C0C3-4537-A059-03334A86C87F}"/>
              </a:ext>
            </a:extLst>
          </p:cNvPr>
          <p:cNvSpPr txBox="1"/>
          <p:nvPr/>
        </p:nvSpPr>
        <p:spPr>
          <a:xfrm>
            <a:off x="554926" y="1404551"/>
            <a:ext cx="106897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sz="2800" b="1" dirty="0" smtClean="0"/>
              <a:t>Виконати </a:t>
            </a:r>
            <a:r>
              <a:rPr lang="uk-UA" sz="2800" b="1" dirty="0" err="1" smtClean="0"/>
              <a:t>онлайн-тест</a:t>
            </a:r>
            <a:r>
              <a:rPr lang="uk-UA" sz="2800" b="1" dirty="0" smtClean="0"/>
              <a:t>.</a:t>
            </a:r>
          </a:p>
          <a:p>
            <a:pPr marL="342900" indent="-342900">
              <a:buAutoNum type="arabicPeriod"/>
            </a:pPr>
            <a:r>
              <a:rPr lang="uk-UA" sz="2800" b="1" dirty="0" smtClean="0"/>
              <a:t>За бажанням підготувати малюнок  до  казки.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40410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658983" y="398520"/>
            <a:ext cx="5721531" cy="49824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38160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400" b="1" spc="-1" dirty="0" smtClean="0">
                <a:solidFill>
                  <a:srgbClr val="FFFFFF"/>
                </a:solidFill>
                <a:latin typeface="Comic Sans MS"/>
              </a:rPr>
              <a:t>Девіз</a:t>
            </a:r>
            <a:r>
              <a:rPr lang="uk-UA" sz="2400" b="1" strike="noStrike" spc="-1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uk-UA" sz="2400" b="1" strike="noStrike" spc="-1" dirty="0">
                <a:solidFill>
                  <a:srgbClr val="FFFFFF"/>
                </a:solidFill>
                <a:latin typeface="Comic Sans MS"/>
              </a:rPr>
              <a:t>уроку:</a:t>
            </a:r>
            <a:endParaRPr lang="uk-UA" sz="2400" b="0" strike="noStrike" spc="-1" dirty="0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248194" y="822960"/>
            <a:ext cx="1370366" cy="3606377"/>
          </a:xfrm>
          <a:prstGeom prst="curvedRightArrow">
            <a:avLst>
              <a:gd name="adj1" fmla="val 85607"/>
              <a:gd name="adj2" fmla="val 171214"/>
              <a:gd name="adj3" fmla="val 48690"/>
            </a:avLst>
          </a:prstGeom>
          <a:solidFill>
            <a:srgbClr val="C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3"/>
          <p:cNvSpPr/>
          <p:nvPr/>
        </p:nvSpPr>
        <p:spPr>
          <a:xfrm>
            <a:off x="1763485" y="1124640"/>
            <a:ext cx="4741817" cy="259128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3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uk-UA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endParaRPr lang="uk-UA" sz="18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uk-UA" sz="2400" b="1" strike="noStrike" spc="-1" dirty="0">
                <a:solidFill>
                  <a:srgbClr val="000000"/>
                </a:solidFill>
                <a:latin typeface="Comic Sans MS"/>
              </a:rPr>
              <a:t>Успіх не прийде до вас.</a:t>
            </a:r>
            <a:endParaRPr lang="uk-UA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uk-UA" sz="2400" b="1" strike="noStrike" spc="-1" dirty="0">
                <a:solidFill>
                  <a:srgbClr val="000000"/>
                </a:solidFill>
                <a:latin typeface="Comic Sans MS"/>
              </a:rPr>
              <a:t>Ви самі повинні дійти до нього.</a:t>
            </a:r>
            <a:endParaRPr lang="uk-UA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endParaRPr lang="uk-UA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uk-UA" sz="1600" b="1" strike="noStrike" spc="-1" dirty="0" err="1">
                <a:solidFill>
                  <a:srgbClr val="000000"/>
                </a:solidFill>
                <a:latin typeface="Comic Sans MS"/>
              </a:rPr>
              <a:t>Марва</a:t>
            </a:r>
            <a:r>
              <a:rPr lang="uk-UA" sz="16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uk-UA" sz="1600" b="1" strike="noStrike" spc="-1" dirty="0" err="1">
                <a:solidFill>
                  <a:srgbClr val="000000"/>
                </a:solidFill>
                <a:latin typeface="Comic Sans MS"/>
              </a:rPr>
              <a:t>Коллінз</a:t>
            </a:r>
            <a:r>
              <a:rPr lang="uk-UA" sz="1600" b="1" strike="noStrike" spc="-1" dirty="0">
                <a:solidFill>
                  <a:srgbClr val="000000"/>
                </a:solidFill>
                <a:latin typeface="Comic Sans MS"/>
              </a:rPr>
              <a:t> (американський педагог)</a:t>
            </a:r>
            <a:endParaRPr lang="uk-UA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800" b="0" i="1" strike="noStrike" spc="-1" dirty="0">
                <a:solidFill>
                  <a:srgbClr val="FFFFFF"/>
                </a:solidFill>
                <a:latin typeface="Calibri"/>
              </a:rPr>
              <a:t> </a:t>
            </a:r>
            <a:endParaRPr lang="uk-UA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800" b="0" strike="noStrike" spc="-1" dirty="0">
                <a:solidFill>
                  <a:srgbClr val="FFFFFF"/>
                </a:solidFill>
                <a:latin typeface="Calibri"/>
              </a:rPr>
              <a:t> </a:t>
            </a:r>
            <a:endParaRPr lang="uk-UA" sz="2800" b="0" strike="noStrike" spc="-1" dirty="0">
              <a:latin typeface="Arial"/>
            </a:endParaRPr>
          </a:p>
        </p:txBody>
      </p:sp>
      <p:pic>
        <p:nvPicPr>
          <p:cNvPr id="96" name="Picture 7"/>
          <p:cNvPicPr/>
          <p:nvPr/>
        </p:nvPicPr>
        <p:blipFill>
          <a:blip r:embed="rId2"/>
          <a:stretch/>
        </p:blipFill>
        <p:spPr>
          <a:xfrm>
            <a:off x="236640" y="4437000"/>
            <a:ext cx="3854880" cy="2283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1188721" y="398520"/>
            <a:ext cx="6441789" cy="49824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38160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800" b="1" strike="noStrike" spc="-1" dirty="0">
                <a:solidFill>
                  <a:srgbClr val="FFFFFF"/>
                </a:solidFill>
                <a:latin typeface="Comic Sans MS"/>
              </a:rPr>
              <a:t>Щоб досягти успіху, треба бути:</a:t>
            </a:r>
            <a:endParaRPr lang="uk-UA" sz="2800" b="0" strike="noStrike" spc="-1" dirty="0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253920" y="1363680"/>
            <a:ext cx="960025" cy="3312720"/>
          </a:xfrm>
          <a:prstGeom prst="curvedRightArrow">
            <a:avLst>
              <a:gd name="adj1" fmla="val 85607"/>
              <a:gd name="adj2" fmla="val 171214"/>
              <a:gd name="adj3" fmla="val 48690"/>
            </a:avLst>
          </a:prstGeom>
          <a:solidFill>
            <a:srgbClr val="C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3"/>
          <p:cNvSpPr/>
          <p:nvPr/>
        </p:nvSpPr>
        <p:spPr>
          <a:xfrm>
            <a:off x="2475186" y="1277007"/>
            <a:ext cx="4335517" cy="502473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38160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uk-UA" sz="2400" b="1" strike="noStrike" spc="-1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uk-UA" sz="2400" b="1" strike="noStrike" spc="-1" dirty="0">
                <a:solidFill>
                  <a:srgbClr val="FFFFFF"/>
                </a:solidFill>
                <a:latin typeface="Comic Sans MS"/>
              </a:rPr>
              <a:t>– </a:t>
            </a:r>
            <a:r>
              <a:rPr lang="uk-UA" sz="2400" b="1" strike="noStrike" spc="-1" dirty="0" smtClean="0">
                <a:solidFill>
                  <a:srgbClr val="FFFFFF"/>
                </a:solidFill>
                <a:latin typeface="Comic Sans MS"/>
              </a:rPr>
              <a:t>уважним,урівноваженим </a:t>
            </a:r>
            <a:endParaRPr lang="uk-UA" sz="2400" b="0" strike="noStrike" spc="-1" dirty="0">
              <a:latin typeface="Arial"/>
            </a:endParaRPr>
          </a:p>
        </p:txBody>
      </p:sp>
      <p:sp>
        <p:nvSpPr>
          <p:cNvPr id="100" name="CustomShape 4"/>
          <p:cNvSpPr/>
          <p:nvPr/>
        </p:nvSpPr>
        <p:spPr>
          <a:xfrm>
            <a:off x="2522483" y="1988280"/>
            <a:ext cx="5281448" cy="49824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38160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uk-UA" sz="2400" b="1" strike="noStrike" spc="-1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uk-UA" sz="2400" b="1" strike="noStrike" spc="-1" dirty="0">
                <a:solidFill>
                  <a:srgbClr val="FFFFFF"/>
                </a:solidFill>
                <a:latin typeface="Comic Sans MS"/>
              </a:rPr>
              <a:t>- </a:t>
            </a:r>
            <a:r>
              <a:rPr lang="uk-UA" sz="2400" b="1" strike="noStrike" spc="-1" dirty="0" smtClean="0">
                <a:solidFill>
                  <a:srgbClr val="FFFFFF"/>
                </a:solidFill>
                <a:latin typeface="Comic Sans MS"/>
              </a:rPr>
              <a:t>старанним, сміливим, стійким</a:t>
            </a:r>
            <a:endParaRPr lang="uk-UA" sz="2400" b="0" strike="noStrike" spc="-1" dirty="0">
              <a:latin typeface="Arial"/>
            </a:endParaRPr>
          </a:p>
        </p:txBody>
      </p:sp>
      <p:sp>
        <p:nvSpPr>
          <p:cNvPr id="101" name="CustomShape 5"/>
          <p:cNvSpPr/>
          <p:nvPr/>
        </p:nvSpPr>
        <p:spPr>
          <a:xfrm>
            <a:off x="2475186" y="2770920"/>
            <a:ext cx="3673366" cy="49824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38160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uk-UA" sz="2400" b="1" strike="noStrike" spc="-1" dirty="0" smtClean="0">
                <a:solidFill>
                  <a:srgbClr val="FFFFFF"/>
                </a:solidFill>
                <a:latin typeface="Comic Sans MS"/>
              </a:rPr>
              <a:t>- </a:t>
            </a:r>
            <a:r>
              <a:rPr lang="uk-UA" sz="2400" b="1" strike="noStrike" spc="-1" dirty="0">
                <a:solidFill>
                  <a:srgbClr val="FFFFFF"/>
                </a:solidFill>
                <a:latin typeface="Comic Sans MS"/>
              </a:rPr>
              <a:t>працьовитим</a:t>
            </a:r>
            <a:endParaRPr lang="uk-UA" sz="2400" b="0" strike="noStrike" spc="-1" dirty="0">
              <a:latin typeface="Arial"/>
            </a:endParaRPr>
          </a:p>
        </p:txBody>
      </p:sp>
      <p:sp>
        <p:nvSpPr>
          <p:cNvPr id="102" name="CustomShape 6"/>
          <p:cNvSpPr/>
          <p:nvPr/>
        </p:nvSpPr>
        <p:spPr>
          <a:xfrm>
            <a:off x="2538247" y="3573000"/>
            <a:ext cx="5265683" cy="49824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38160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uk-UA" sz="2400" b="1" strike="noStrike" spc="-1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uk-UA" sz="2400" b="1" strike="noStrike" spc="-1" dirty="0">
                <a:solidFill>
                  <a:srgbClr val="FFFFFF"/>
                </a:solidFill>
                <a:latin typeface="Comic Sans MS"/>
              </a:rPr>
              <a:t>– </a:t>
            </a:r>
            <a:r>
              <a:rPr lang="uk-UA" sz="2400" b="1" strike="noStrike" spc="-1" dirty="0" smtClean="0">
                <a:solidFill>
                  <a:srgbClr val="FFFFFF"/>
                </a:solidFill>
                <a:latin typeface="Comic Sans MS"/>
              </a:rPr>
              <a:t>ініціативним,інформованим </a:t>
            </a:r>
            <a:endParaRPr lang="uk-UA" sz="2400" b="0" strike="noStrike" spc="-1" dirty="0">
              <a:latin typeface="Arial"/>
            </a:endParaRPr>
          </a:p>
        </p:txBody>
      </p:sp>
      <p:sp>
        <p:nvSpPr>
          <p:cNvPr id="103" name="CustomShape 7"/>
          <p:cNvSpPr/>
          <p:nvPr/>
        </p:nvSpPr>
        <p:spPr>
          <a:xfrm>
            <a:off x="2601310" y="4293000"/>
            <a:ext cx="3484180" cy="49824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38160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uk-UA" sz="2400" b="1" strike="noStrike" spc="-1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uk-UA" sz="2400" b="1" strike="noStrike" spc="-1" dirty="0" err="1" smtClean="0">
                <a:solidFill>
                  <a:srgbClr val="FFFFFF"/>
                </a:solidFill>
                <a:latin typeface="Comic Sans MS"/>
              </a:rPr>
              <a:t>-харизматичним</a:t>
            </a:r>
            <a:endParaRPr lang="uk-UA" sz="2400" b="0" strike="noStrike" spc="-1" dirty="0">
              <a:latin typeface="Arial"/>
            </a:endParaRPr>
          </a:p>
        </p:txBody>
      </p:sp>
      <p:sp>
        <p:nvSpPr>
          <p:cNvPr id="104" name="CustomShape 8"/>
          <p:cNvSpPr/>
          <p:nvPr/>
        </p:nvSpPr>
        <p:spPr>
          <a:xfrm>
            <a:off x="253920" y="5157360"/>
            <a:ext cx="8149101" cy="151164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38160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800" b="1" strike="noStrike" spc="-1" dirty="0">
                <a:solidFill>
                  <a:srgbClr val="FFFFFF"/>
                </a:solidFill>
                <a:latin typeface="Comic Sans MS"/>
              </a:rPr>
              <a:t>Харизма – </a:t>
            </a:r>
            <a:r>
              <a:rPr lang="uk-UA" sz="2800" b="1" strike="noStrike" spc="-1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uk-UA" sz="2800" b="1" strike="noStrike" spc="-1" dirty="0">
                <a:solidFill>
                  <a:srgbClr val="FFFFFF"/>
                </a:solidFill>
                <a:latin typeface="Comic Sans MS"/>
              </a:rPr>
              <a:t>висока обдарованість</a:t>
            </a:r>
            <a:r>
              <a:rPr lang="uk-UA" sz="2800" b="1" strike="noStrike" spc="-1" dirty="0" smtClean="0">
                <a:solidFill>
                  <a:srgbClr val="FFFFFF"/>
                </a:solidFill>
                <a:latin typeface="Comic Sans MS"/>
              </a:rPr>
              <a:t>,</a:t>
            </a:r>
          </a:p>
          <a:p>
            <a:pPr algn="ctr">
              <a:lnSpc>
                <a:spcPct val="100000"/>
              </a:lnSpc>
            </a:pPr>
            <a:r>
              <a:rPr lang="uk-UA" sz="2800" b="1" strike="noStrike" spc="-1" dirty="0" smtClean="0">
                <a:solidFill>
                  <a:srgbClr val="FFFFFF"/>
                </a:solidFill>
                <a:latin typeface="Comic Sans MS"/>
              </a:rPr>
              <a:t> </a:t>
            </a:r>
            <a:r>
              <a:rPr lang="uk-UA" sz="2800" b="1" strike="noStrike" spc="-1" dirty="0">
                <a:solidFill>
                  <a:srgbClr val="FFFFFF"/>
                </a:solidFill>
                <a:latin typeface="Comic Sans MS"/>
              </a:rPr>
              <a:t>особлива привабливість </a:t>
            </a:r>
            <a:endParaRPr lang="uk-UA" sz="2800" b="0" strike="noStrike" spc="-1" dirty="0">
              <a:latin typeface="Arial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03131" y="1245476"/>
            <a:ext cx="914400" cy="551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>
                    <a:lumMod val="95000"/>
                  </a:schemeClr>
                </a:solidFill>
              </a:rPr>
              <a:t>У</a:t>
            </a:r>
            <a:endParaRPr lang="ru-RU" sz="3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40068" y="1876096"/>
            <a:ext cx="930165" cy="5675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С</a:t>
            </a:r>
            <a:endParaRPr lang="ru-RU" sz="3600" b="1" dirty="0"/>
          </a:p>
        </p:txBody>
      </p:sp>
      <p:sp>
        <p:nvSpPr>
          <p:cNvPr id="12" name="Овал 11"/>
          <p:cNvSpPr/>
          <p:nvPr/>
        </p:nvSpPr>
        <p:spPr>
          <a:xfrm>
            <a:off x="1340070" y="2538249"/>
            <a:ext cx="977462" cy="583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П</a:t>
            </a:r>
            <a:endParaRPr lang="ru-RU" sz="3200" b="1" dirty="0"/>
          </a:p>
        </p:txBody>
      </p:sp>
      <p:sp>
        <p:nvSpPr>
          <p:cNvPr id="13" name="Овал 12"/>
          <p:cNvSpPr/>
          <p:nvPr/>
        </p:nvSpPr>
        <p:spPr>
          <a:xfrm>
            <a:off x="1371600" y="3231932"/>
            <a:ext cx="930166" cy="614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І</a:t>
            </a:r>
            <a:endParaRPr lang="ru-RU" sz="3200" b="1" dirty="0"/>
          </a:p>
        </p:txBody>
      </p:sp>
      <p:sp>
        <p:nvSpPr>
          <p:cNvPr id="14" name="Овал 13"/>
          <p:cNvSpPr/>
          <p:nvPr/>
        </p:nvSpPr>
        <p:spPr>
          <a:xfrm>
            <a:off x="1324303" y="3988676"/>
            <a:ext cx="977462" cy="662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Х</a:t>
            </a:r>
            <a:endParaRPr lang="ru-RU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79" y="235948"/>
            <a:ext cx="10992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Гра </a:t>
            </a:r>
            <a:r>
              <a:rPr lang="uk-UA" sz="3200" dirty="0" err="1" smtClean="0"/>
              <a:t>“Так”</a:t>
            </a:r>
            <a:r>
              <a:rPr lang="uk-UA" sz="3200" dirty="0" smtClean="0"/>
              <a:t> чи </a:t>
            </a:r>
            <a:r>
              <a:rPr lang="uk-UA" sz="3200" dirty="0" err="1" smtClean="0"/>
              <a:t>“Ні”</a:t>
            </a:r>
            <a:r>
              <a:rPr lang="uk-UA" sz="3200" dirty="0" smtClean="0"/>
              <a:t>. 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45758" y="825819"/>
            <a:ext cx="6858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uk-UA" sz="2800" dirty="0" smtClean="0"/>
          </a:p>
          <a:p>
            <a:pPr marL="342900" indent="-342900">
              <a:buAutoNum type="arabicPeriod"/>
            </a:pPr>
            <a:r>
              <a:rPr lang="uk-UA" sz="2800" dirty="0" smtClean="0"/>
              <a:t>Народна казка – це усне оповідання, яке має конкретного автора.</a:t>
            </a:r>
            <a:endParaRPr lang="uk-UA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4327" y="2430917"/>
            <a:ext cx="507837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uk-UA" sz="2800" dirty="0" smtClean="0"/>
              <a:t>2. Казка складається з  2 частин.</a:t>
            </a:r>
          </a:p>
          <a:p>
            <a:endParaRPr lang="ru-RU" dirty="0"/>
          </a:p>
        </p:txBody>
      </p:sp>
      <p:pic>
        <p:nvPicPr>
          <p:cNvPr id="12290" name="Picture 2" descr="Символ Крестика: история символа, виды Эмодзи ❎ ♰ ✠ | Блог HyperHost.UA"/>
          <p:cNvPicPr>
            <a:picLocks noChangeAspect="1" noChangeArrowheads="1"/>
          </p:cNvPicPr>
          <p:nvPr/>
        </p:nvPicPr>
        <p:blipFill>
          <a:blip r:embed="rId2"/>
          <a:srcRect l="19788" r="22432"/>
          <a:stretch>
            <a:fillRect/>
          </a:stretch>
        </p:blipFill>
        <p:spPr bwMode="auto">
          <a:xfrm>
            <a:off x="7543799" y="1400176"/>
            <a:ext cx="628651" cy="6358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3374" y="3286036"/>
            <a:ext cx="7239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uk-UA" sz="2800" dirty="0" smtClean="0"/>
              <a:t>3. За тематикою казки поділяються на 3 групи.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0039" y="4224634"/>
            <a:ext cx="8758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uk-UA" sz="2800" dirty="0" smtClean="0"/>
              <a:t>4. У чарівних казках  трапляються чудодійні предмети.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0511" y="5177523"/>
            <a:ext cx="8410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uk-UA" sz="2800" dirty="0" smtClean="0"/>
              <a:t>5. Дійовими особами казок можуть бути лише люди.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2320" y="6016109"/>
            <a:ext cx="7027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uk-UA" sz="2800" dirty="0" smtClean="0"/>
              <a:t>6. У казках можуть використовувати загадки.</a:t>
            </a:r>
          </a:p>
        </p:txBody>
      </p:sp>
      <p:pic>
        <p:nvPicPr>
          <p:cNvPr id="11" name="Picture 2" descr="Символ Крестика: история символа, виды Эмодзи ❎ ♰ ✠ | Блог HyperHost.UA"/>
          <p:cNvPicPr>
            <a:picLocks noChangeAspect="1" noChangeArrowheads="1"/>
          </p:cNvPicPr>
          <p:nvPr/>
        </p:nvPicPr>
        <p:blipFill>
          <a:blip r:embed="rId2"/>
          <a:srcRect l="19788" r="22432"/>
          <a:stretch>
            <a:fillRect/>
          </a:stretch>
        </p:blipFill>
        <p:spPr bwMode="auto">
          <a:xfrm>
            <a:off x="5924550" y="2209802"/>
            <a:ext cx="628651" cy="635831"/>
          </a:xfrm>
          <a:prstGeom prst="rect">
            <a:avLst/>
          </a:prstGeom>
          <a:noFill/>
        </p:spPr>
      </p:pic>
      <p:pic>
        <p:nvPicPr>
          <p:cNvPr id="12" name="Picture 2" descr="Символ Крестика: история символа, виды Эмодзи ❎ ♰ ✠ | Блог HyperHost.UA"/>
          <p:cNvPicPr>
            <a:picLocks noChangeAspect="1" noChangeArrowheads="1"/>
          </p:cNvPicPr>
          <p:nvPr/>
        </p:nvPicPr>
        <p:blipFill>
          <a:blip r:embed="rId2"/>
          <a:srcRect l="19788" r="22432"/>
          <a:stretch>
            <a:fillRect/>
          </a:stretch>
        </p:blipFill>
        <p:spPr bwMode="auto">
          <a:xfrm>
            <a:off x="9120187" y="4948239"/>
            <a:ext cx="628651" cy="635831"/>
          </a:xfrm>
          <a:prstGeom prst="rect">
            <a:avLst/>
          </a:prstGeom>
          <a:noFill/>
        </p:spPr>
      </p:pic>
      <p:sp>
        <p:nvSpPr>
          <p:cNvPr id="12292" name="AutoShape 4" descr="Галочка для презентации без фона - фото и картинки abrakadabra.f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Галочка для презентации без фона - фото и картинки abrakadabra.f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6" name="Picture 8" descr="Галочка для презентации без фона - фото и картинки abrakadabra.fun"/>
          <p:cNvPicPr>
            <a:picLocks noChangeAspect="1" noChangeArrowheads="1"/>
          </p:cNvPicPr>
          <p:nvPr/>
        </p:nvPicPr>
        <p:blipFill>
          <a:blip r:embed="rId3"/>
          <a:srcRect l="9033" t="7144" r="5940" b="10306"/>
          <a:stretch>
            <a:fillRect/>
          </a:stretch>
        </p:blipFill>
        <p:spPr bwMode="auto">
          <a:xfrm>
            <a:off x="7829550" y="2857500"/>
            <a:ext cx="877033" cy="800100"/>
          </a:xfrm>
          <a:prstGeom prst="rect">
            <a:avLst/>
          </a:prstGeom>
          <a:noFill/>
        </p:spPr>
      </p:pic>
      <p:pic>
        <p:nvPicPr>
          <p:cNvPr id="16" name="Picture 8" descr="Галочка для презентации без фона - фото и картинки abrakadabra.fun"/>
          <p:cNvPicPr>
            <a:picLocks noChangeAspect="1" noChangeArrowheads="1"/>
          </p:cNvPicPr>
          <p:nvPr/>
        </p:nvPicPr>
        <p:blipFill>
          <a:blip r:embed="rId3"/>
          <a:srcRect l="9033" t="7144" r="5940" b="10306"/>
          <a:stretch>
            <a:fillRect/>
          </a:stretch>
        </p:blipFill>
        <p:spPr bwMode="auto">
          <a:xfrm>
            <a:off x="8953500" y="3781425"/>
            <a:ext cx="877033" cy="800100"/>
          </a:xfrm>
          <a:prstGeom prst="rect">
            <a:avLst/>
          </a:prstGeom>
          <a:noFill/>
        </p:spPr>
      </p:pic>
      <p:pic>
        <p:nvPicPr>
          <p:cNvPr id="17" name="Picture 8" descr="Галочка для презентации без фона - фото и картинки abrakadabra.fun"/>
          <p:cNvPicPr>
            <a:picLocks noChangeAspect="1" noChangeArrowheads="1"/>
          </p:cNvPicPr>
          <p:nvPr/>
        </p:nvPicPr>
        <p:blipFill>
          <a:blip r:embed="rId3"/>
          <a:srcRect l="9033" t="7144" r="5940" b="10306"/>
          <a:stretch>
            <a:fillRect/>
          </a:stretch>
        </p:blipFill>
        <p:spPr bwMode="auto">
          <a:xfrm>
            <a:off x="7519988" y="5805488"/>
            <a:ext cx="877033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E3275B-13AB-40CD-BF74-37AB1736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9" y="72517"/>
            <a:ext cx="5100828" cy="622852"/>
          </a:xfrm>
        </p:spPr>
        <p:txBody>
          <a:bodyPr>
            <a:noAutofit/>
          </a:bodyPr>
          <a:lstStyle/>
          <a:p>
            <a:r>
              <a:rPr lang="uk-UA" b="1" dirty="0" err="1" smtClean="0">
                <a:solidFill>
                  <a:srgbClr val="FFFF00"/>
                </a:solidFill>
              </a:rPr>
              <a:t>“Сховай</a:t>
            </a:r>
            <a:r>
              <a:rPr lang="uk-UA" b="1" dirty="0" smtClean="0">
                <a:solidFill>
                  <a:srgbClr val="FFFF00"/>
                </a:solidFill>
              </a:rPr>
              <a:t> у </a:t>
            </a:r>
            <a:r>
              <a:rPr lang="uk-UA" b="1" dirty="0" err="1" smtClean="0">
                <a:solidFill>
                  <a:srgbClr val="FFFF00"/>
                </a:solidFill>
              </a:rPr>
              <a:t>скриньку”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ADF353-5397-4164-AE43-6115804F7BCB}"/>
              </a:ext>
            </a:extLst>
          </p:cNvPr>
          <p:cNvSpPr txBox="1"/>
          <p:nvPr/>
        </p:nvSpPr>
        <p:spPr>
          <a:xfrm>
            <a:off x="4650829" y="204952"/>
            <a:ext cx="4660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Пригадайте</a:t>
            </a:r>
            <a:r>
              <a:rPr lang="ru-RU" dirty="0"/>
              <a:t> </a:t>
            </a:r>
            <a:r>
              <a:rPr lang="ru-RU" dirty="0" err="1"/>
              <a:t>казки</a:t>
            </a:r>
            <a:r>
              <a:rPr lang="ru-RU" dirty="0"/>
              <a:t>. </a:t>
            </a:r>
            <a:r>
              <a:rPr lang="ru-RU" dirty="0" err="1"/>
              <a:t>Розподіліть</a:t>
            </a:r>
            <a:r>
              <a:rPr lang="ru-RU" dirty="0"/>
              <a:t>  </a:t>
            </a:r>
            <a:r>
              <a:rPr lang="ru-RU" dirty="0" err="1"/>
              <a:t>їх</a:t>
            </a:r>
            <a:r>
              <a:rPr lang="ru-RU" dirty="0"/>
              <a:t> на  </a:t>
            </a:r>
            <a:r>
              <a:rPr lang="ru-RU" dirty="0" err="1"/>
              <a:t>групи</a:t>
            </a:r>
            <a:r>
              <a:rPr lang="ru-RU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3CE09B-8D2D-4BC8-885E-B5FF8FA03EFD}"/>
              </a:ext>
            </a:extLst>
          </p:cNvPr>
          <p:cNvSpPr txBox="1"/>
          <p:nvPr/>
        </p:nvSpPr>
        <p:spPr>
          <a:xfrm>
            <a:off x="149089" y="72517"/>
            <a:ext cx="5860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Куб 9">
            <a:extLst>
              <a:ext uri="{FF2B5EF4-FFF2-40B4-BE49-F238E27FC236}">
                <a16:creationId xmlns:a16="http://schemas.microsoft.com/office/drawing/2014/main" xmlns="" id="{D2C9868A-4E6D-427F-B5E2-CBABDBD41814}"/>
              </a:ext>
            </a:extLst>
          </p:cNvPr>
          <p:cNvSpPr/>
          <p:nvPr/>
        </p:nvSpPr>
        <p:spPr>
          <a:xfrm>
            <a:off x="7014754" y="953589"/>
            <a:ext cx="1998618" cy="181573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Казки про </a:t>
            </a:r>
            <a:r>
              <a:rPr lang="uk-UA" dirty="0" smtClean="0"/>
              <a:t>звірів</a:t>
            </a:r>
            <a:endParaRPr lang="ru-RU" dirty="0"/>
          </a:p>
        </p:txBody>
      </p:sp>
      <p:sp>
        <p:nvSpPr>
          <p:cNvPr id="11" name="Куб 10">
            <a:extLst>
              <a:ext uri="{FF2B5EF4-FFF2-40B4-BE49-F238E27FC236}">
                <a16:creationId xmlns:a16="http://schemas.microsoft.com/office/drawing/2014/main" xmlns="" id="{016ADB7E-1853-49D4-AC5A-1388B7A46EDB}"/>
              </a:ext>
            </a:extLst>
          </p:cNvPr>
          <p:cNvSpPr/>
          <p:nvPr/>
        </p:nvSpPr>
        <p:spPr>
          <a:xfrm>
            <a:off x="7145384" y="3082835"/>
            <a:ext cx="1959427" cy="176305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Побутові</a:t>
            </a:r>
            <a:endParaRPr lang="uk-UA" dirty="0"/>
          </a:p>
          <a:p>
            <a:pPr algn="ctr"/>
            <a:r>
              <a:rPr lang="uk-UA" dirty="0"/>
              <a:t>казки</a:t>
            </a:r>
            <a:endParaRPr lang="ru-RU" dirty="0"/>
          </a:p>
        </p:txBody>
      </p:sp>
      <p:sp>
        <p:nvSpPr>
          <p:cNvPr id="13" name="Куб 12">
            <a:extLst>
              <a:ext uri="{FF2B5EF4-FFF2-40B4-BE49-F238E27FC236}">
                <a16:creationId xmlns:a16="http://schemas.microsoft.com/office/drawing/2014/main" xmlns="" id="{872FC246-E35D-4B7B-A02C-8435DDC47E54}"/>
              </a:ext>
            </a:extLst>
          </p:cNvPr>
          <p:cNvSpPr/>
          <p:nvPr/>
        </p:nvSpPr>
        <p:spPr>
          <a:xfrm>
            <a:off x="7080070" y="5054235"/>
            <a:ext cx="2168434" cy="163394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Чарівні казки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23B366F-65D7-4707-9EE7-5E90A0898A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867" b="88412" l="8333" r="93519">
                        <a14:foregroundMark x1="91204" y1="27897" x2="91204" y2="27897"/>
                        <a14:foregroundMark x1="87500" y1="27039" x2="87500" y2="27039"/>
                        <a14:foregroundMark x1="94444" y1="29614" x2="94444" y2="29614"/>
                        <a14:foregroundMark x1="67593" y1="7296" x2="67593" y2="7296"/>
                        <a14:foregroundMark x1="71759" y1="28326" x2="71759" y2="28326"/>
                        <a14:foregroundMark x1="57407" y1="27039" x2="57407" y2="27039"/>
                        <a14:foregroundMark x1="40741" y1="7725" x2="40741" y2="7725"/>
                        <a14:foregroundMark x1="30556" y1="8584" x2="30556" y2="8584"/>
                        <a14:foregroundMark x1="39352" y1="88412" x2="39352" y2="88412"/>
                        <a14:foregroundMark x1="53704" y1="79828" x2="53704" y2="79828"/>
                        <a14:foregroundMark x1="71759" y1="26180" x2="71759" y2="26180"/>
                        <a14:foregroundMark x1="87500" y1="27897" x2="87500" y2="27897"/>
                        <a14:foregroundMark x1="56481" y1="28755" x2="56481" y2="28755"/>
                      </a14:backgroundRemoval>
                    </a14:imgEffect>
                  </a14:imgLayer>
                </a14:imgProps>
              </a:ext>
            </a:extLst>
          </a:blip>
          <a:srcRect b="8171"/>
          <a:stretch/>
        </p:blipFill>
        <p:spPr>
          <a:xfrm>
            <a:off x="10438693" y="72517"/>
            <a:ext cx="1439139" cy="1425553"/>
          </a:xfrm>
          <a:prstGeom prst="rect">
            <a:avLst/>
          </a:prstGeom>
        </p:spPr>
      </p:pic>
      <p:pic>
        <p:nvPicPr>
          <p:cNvPr id="21" name="Picture 3" descr="C:\Users\Avgustin\Desktop\377783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3420" y="3853545"/>
            <a:ext cx="2791936" cy="2743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2" name="Picture 10" descr="Казка для дітей ІВАСИК ТЕЛЕСИК - дитячі пісні та мультики українською мовою  - З любов'ю до діте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08962" y="796834"/>
            <a:ext cx="2455816" cy="2873829"/>
          </a:xfrm>
          <a:prstGeom prst="rect">
            <a:avLst/>
          </a:prstGeom>
          <a:noFill/>
        </p:spPr>
      </p:pic>
      <p:pic>
        <p:nvPicPr>
          <p:cNvPr id="8204" name="Picture 12" descr="Коза Дереза - українська каз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817" y="796834"/>
            <a:ext cx="2534194" cy="2877186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815737" y="914400"/>
            <a:ext cx="62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85062" y="1149531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7634" y="953589"/>
            <a:ext cx="74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6765" y="3853543"/>
            <a:ext cx="705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33749" y="3894083"/>
            <a:ext cx="540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 </a:t>
            </a:r>
          </a:p>
          <a:p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Ріпка - українська народна каз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718" y="3909848"/>
            <a:ext cx="2680138" cy="274320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490952" y="3957145"/>
            <a:ext cx="540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01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033E-6 4.07407E-6 L 0.51609 -0.00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154E-6 -4.44444E-6 L 0.29686 0.5708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2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2702E-6 4.44444E-6 L 0.24176 -0.4291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147E-7 -4.07407E-6 L 0.53458 -0.172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770744-C1DA-49DF-A2EF-8D079EDF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7878" y="447735"/>
            <a:ext cx="2921581" cy="1068125"/>
          </a:xfrm>
        </p:spPr>
        <p:txBody>
          <a:bodyPr>
            <a:normAutofit/>
          </a:bodyPr>
          <a:lstStyle/>
          <a:p>
            <a:r>
              <a:rPr lang="uk-UA" dirty="0"/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610355-B715-4FFE-8A93-30F09C3624FD}"/>
              </a:ext>
            </a:extLst>
          </p:cNvPr>
          <p:cNvSpPr txBox="1"/>
          <p:nvPr/>
        </p:nvSpPr>
        <p:spPr>
          <a:xfrm>
            <a:off x="1" y="352697"/>
            <a:ext cx="68318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Двадцять</a:t>
            </a:r>
            <a:r>
              <a:rPr lang="ru-RU" sz="3200" b="1" dirty="0" smtClean="0">
                <a:solidFill>
                  <a:srgbClr val="FFFF00"/>
                </a:solidFill>
              </a:rPr>
              <a:t> перше </a:t>
            </a:r>
            <a:r>
              <a:rPr lang="ru-RU" sz="3200" b="1" dirty="0" err="1" smtClean="0">
                <a:solidFill>
                  <a:srgbClr val="FFFF00"/>
                </a:solidFill>
              </a:rPr>
              <a:t>жовтня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  </a:t>
            </a:r>
            <a:r>
              <a:rPr lang="ru-RU" sz="3200" b="1" dirty="0" err="1" smtClean="0">
                <a:solidFill>
                  <a:srgbClr val="FFFF00"/>
                </a:solidFill>
              </a:rPr>
              <a:t>Класна</a:t>
            </a:r>
            <a:r>
              <a:rPr lang="ru-RU" sz="3200" b="1" dirty="0" smtClean="0">
                <a:solidFill>
                  <a:srgbClr val="FFFF00"/>
                </a:solidFill>
              </a:rPr>
              <a:t> робота </a:t>
            </a:r>
          </a:p>
          <a:p>
            <a:pPr algn="ctr"/>
            <a:r>
              <a:rPr lang="ru-RU" sz="3200" b="1" dirty="0" err="1" smtClean="0">
                <a:solidFill>
                  <a:srgbClr val="FFFF00"/>
                </a:solidFill>
              </a:rPr>
              <a:t>Мудрість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і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порядність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простої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людини</a:t>
            </a:r>
            <a:r>
              <a:rPr lang="ru-RU" sz="3200" b="1" dirty="0" smtClean="0">
                <a:solidFill>
                  <a:srgbClr val="FFFF00"/>
                </a:solidFill>
              </a:rPr>
              <a:t> в </a:t>
            </a:r>
            <a:r>
              <a:rPr lang="ru-RU" sz="3200" b="1" dirty="0" err="1" smtClean="0">
                <a:solidFill>
                  <a:srgbClr val="FFFF00"/>
                </a:solidFill>
              </a:rPr>
              <a:t>народній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казці</a:t>
            </a:r>
            <a:r>
              <a:rPr lang="ru-RU" sz="3200" b="1" dirty="0" smtClean="0">
                <a:solidFill>
                  <a:srgbClr val="FFFF00"/>
                </a:solidFill>
              </a:rPr>
              <a:t> «Мудра </a:t>
            </a:r>
            <a:r>
              <a:rPr lang="ru-RU" sz="3200" b="1" dirty="0" err="1" smtClean="0">
                <a:solidFill>
                  <a:srgbClr val="FFFF00"/>
                </a:solidFill>
              </a:rPr>
              <a:t>дівчина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xmlns="" id="{7C8E7F14-22ED-43E6-ACA8-B294BC54D75D}"/>
              </a:ext>
            </a:extLst>
          </p:cNvPr>
          <p:cNvSpPr/>
          <p:nvPr/>
        </p:nvSpPr>
        <p:spPr>
          <a:xfrm flipH="1">
            <a:off x="5290455" y="4898004"/>
            <a:ext cx="3317967" cy="1559990"/>
          </a:xfrm>
          <a:prstGeom prst="wedgeRoundRect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2800" i="1" dirty="0" err="1" smtClean="0">
                <a:solidFill>
                  <a:schemeClr val="bg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“Казка</a:t>
            </a:r>
            <a:r>
              <a:rPr lang="uk-UA" sz="2800" i="1" dirty="0" smtClean="0">
                <a:solidFill>
                  <a:schemeClr val="bg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вчить, як на світі </a:t>
            </a:r>
            <a:r>
              <a:rPr lang="uk-UA" sz="2800" i="1" dirty="0" err="1" smtClean="0">
                <a:solidFill>
                  <a:schemeClr val="bg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жить”</a:t>
            </a:r>
            <a:r>
              <a:rPr lang="uk-UA" sz="2800" i="1" dirty="0" smtClean="0">
                <a:solidFill>
                  <a:schemeClr val="bg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algn="r"/>
            <a:r>
              <a:rPr lang="uk-UA" sz="2400" i="1" dirty="0" smtClean="0">
                <a:solidFill>
                  <a:schemeClr val="bg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Усна народна творчість</a:t>
            </a:r>
            <a:endParaRPr lang="ru-RU" i="1" dirty="0">
              <a:solidFill>
                <a:schemeClr val="bg2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A44805F-6445-4C7F-808D-0A2AFDD0C9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977" b="86233" l="3385" r="96692">
                        <a14:foregroundMark x1="7846" y1="32186" x2="7846" y2="32186"/>
                        <a14:foregroundMark x1="7769" y1="46233" x2="7769" y2="46233"/>
                        <a14:foregroundMark x1="7923" y1="35814" x2="7923" y2="35814"/>
                        <a14:foregroundMark x1="3385" y1="38326" x2="3385" y2="38326"/>
                        <a14:foregroundMark x1="73077" y1="7721" x2="73077" y2="7721"/>
                        <a14:foregroundMark x1="73385" y1="2977" x2="73385" y2="2977"/>
                        <a14:foregroundMark x1="39308" y1="21488" x2="39308" y2="21488"/>
                        <a14:foregroundMark x1="38308" y1="20651" x2="38308" y2="20651"/>
                        <a14:foregroundMark x1="38538" y1="19814" x2="38769" y2="19721"/>
                        <a14:foregroundMark x1="39538" y1="19163" x2="39692" y2="19721"/>
                        <a14:foregroundMark x1="40615" y1="15907" x2="40615" y2="15907"/>
                        <a14:foregroundMark x1="40308" y1="15628" x2="40308" y2="15628"/>
                        <a14:foregroundMark x1="39385" y1="15442" x2="39385" y2="15442"/>
                        <a14:foregroundMark x1="38538" y1="14791" x2="38538" y2="14791"/>
                        <a14:foregroundMark x1="38692" y1="14419" x2="39000" y2="14326"/>
                        <a14:foregroundMark x1="39231" y1="13953" x2="39231" y2="13953"/>
                        <a14:foregroundMark x1="39615" y1="13953" x2="39846" y2="13953"/>
                        <a14:foregroundMark x1="39923" y1="13953" x2="40615" y2="13953"/>
                        <a14:foregroundMark x1="40615" y1="13953" x2="41308" y2="13953"/>
                        <a14:foregroundMark x1="41615" y1="13953" x2="41615" y2="13953"/>
                        <a14:foregroundMark x1="21923" y1="16744" x2="21923" y2="16744"/>
                        <a14:foregroundMark x1="20231" y1="15535" x2="20231" y2="15535"/>
                        <a14:foregroundMark x1="18462" y1="15814" x2="18462" y2="15814"/>
                        <a14:foregroundMark x1="17538" y1="16372" x2="17538" y2="16372"/>
                        <a14:foregroundMark x1="16462" y1="17488" x2="16462" y2="17488"/>
                        <a14:foregroundMark x1="14923" y1="19907" x2="14923" y2="19907"/>
                        <a14:foregroundMark x1="15154" y1="22605" x2="15154" y2="22605"/>
                        <a14:foregroundMark x1="15231" y1="24372" x2="15231" y2="24372"/>
                        <a14:foregroundMark x1="15615" y1="26047" x2="15615" y2="26047"/>
                        <a14:foregroundMark x1="16846" y1="29395" x2="16846" y2="29395"/>
                        <a14:foregroundMark x1="16462" y1="28000" x2="16462" y2="28000"/>
                        <a14:foregroundMark x1="18385" y1="32372" x2="18385" y2="32372"/>
                        <a14:foregroundMark x1="17769" y1="30977" x2="17769" y2="30977"/>
                        <a14:foregroundMark x1="20692" y1="36186" x2="20615" y2="36186"/>
                        <a14:foregroundMark x1="19923" y1="34233" x2="19923" y2="34233"/>
                        <a14:foregroundMark x1="19308" y1="33395" x2="19308" y2="33395"/>
                        <a14:foregroundMark x1="15538" y1="42233" x2="15538" y2="42233"/>
                        <a14:foregroundMark x1="15308" y1="40279" x2="15308" y2="40279"/>
                        <a14:foregroundMark x1="47846" y1="81302" x2="47846" y2="81302"/>
                        <a14:foregroundMark x1="54000" y1="86233" x2="54000" y2="86233"/>
                        <a14:foregroundMark x1="96692" y1="81581" x2="96692" y2="81581"/>
                      </a14:backgroundRemoval>
                    </a14:imgEffect>
                  </a14:imgLayer>
                </a14:imgProps>
              </a:ext>
            </a:extLst>
          </a:blip>
          <a:srcRect b="11652"/>
          <a:stretch/>
        </p:blipFill>
        <p:spPr>
          <a:xfrm>
            <a:off x="0" y="2625676"/>
            <a:ext cx="5106154" cy="3730396"/>
          </a:xfrm>
          <a:prstGeom prst="rect">
            <a:avLst/>
          </a:prstGeom>
          <a:scene3d>
            <a:camera prst="obliqueTopRight"/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E73BD1C-B5FC-46A7-9D68-81708158C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23" y="4452254"/>
            <a:ext cx="1308226" cy="175432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170A7E7-00E4-4E18-A9CA-C2BC7366BB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571" b="96597" l="4138" r="95862">
                        <a14:foregroundMark x1="44828" y1="15969" x2="44828" y2="15969"/>
                        <a14:foregroundMark x1="52759" y1="10733" x2="52759" y2="10733"/>
                        <a14:foregroundMark x1="66207" y1="10733" x2="66897" y2="11518"/>
                        <a14:foregroundMark x1="77241" y1="18586" x2="77931" y2="19634"/>
                        <a14:foregroundMark x1="90345" y1="29058" x2="90345" y2="29058"/>
                        <a14:foregroundMark x1="95517" y1="46073" x2="95517" y2="46335"/>
                        <a14:foregroundMark x1="80690" y1="86387" x2="80690" y2="86387"/>
                        <a14:foregroundMark x1="57931" y1="88220" x2="57931" y2="88220"/>
                        <a14:foregroundMark x1="41724" y1="87696" x2="38621" y2="87696"/>
                        <a14:foregroundMark x1="22069" y1="86126" x2="22069" y2="86126"/>
                        <a14:foregroundMark x1="11034" y1="78796" x2="11034" y2="78796"/>
                        <a14:foregroundMark x1="6207" y1="68063" x2="6207" y2="68063"/>
                        <a14:foregroundMark x1="6207" y1="40314" x2="6207" y2="40314"/>
                        <a14:foregroundMark x1="17586" y1="25131" x2="18276" y2="24346"/>
                        <a14:foregroundMark x1="34138" y1="11257" x2="34138" y2="11257"/>
                        <a14:foregroundMark x1="44483" y1="5759" x2="45862" y2="5497"/>
                        <a14:foregroundMark x1="55517" y1="4712" x2="56897" y2="4712"/>
                        <a14:foregroundMark x1="71379" y1="10471" x2="71379" y2="10471"/>
                        <a14:foregroundMark x1="78276" y1="15969" x2="79310" y2="16754"/>
                        <a14:foregroundMark x1="82414" y1="22251" x2="82759" y2="23298"/>
                        <a14:foregroundMark x1="70345" y1="8901" x2="70345" y2="8901"/>
                        <a14:foregroundMark x1="65517" y1="5497" x2="65517" y2="5497"/>
                        <a14:foregroundMark x1="60000" y1="2880" x2="60000" y2="2880"/>
                        <a14:foregroundMark x1="50000" y1="1571" x2="50000" y2="1571"/>
                        <a14:foregroundMark x1="44483" y1="1832" x2="44483" y2="1832"/>
                        <a14:foregroundMark x1="41724" y1="2880" x2="41724" y2="2880"/>
                        <a14:foregroundMark x1="34828" y1="3927" x2="34828" y2="3927"/>
                        <a14:foregroundMark x1="34138" y1="6545" x2="34138" y2="6545"/>
                        <a14:foregroundMark x1="32414" y1="7068" x2="32414" y2="7068"/>
                        <a14:foregroundMark x1="30345" y1="8901" x2="29655" y2="9686"/>
                        <a14:foregroundMark x1="28966" y1="10209" x2="28966" y2="10209"/>
                        <a14:foregroundMark x1="28621" y1="10471" x2="28621" y2="10471"/>
                        <a14:foregroundMark x1="27931" y1="10733" x2="27931" y2="10733"/>
                        <a14:foregroundMark x1="27241" y1="12042" x2="26897" y2="12827"/>
                        <a14:foregroundMark x1="26897" y1="12827" x2="26897" y2="12827"/>
                        <a14:foregroundMark x1="6552" y1="45812" x2="6552" y2="45812"/>
                        <a14:foregroundMark x1="4138" y1="45812" x2="4138" y2="45812"/>
                        <a14:foregroundMark x1="4138" y1="45812" x2="4138" y2="45812"/>
                        <a14:foregroundMark x1="52069" y1="92670" x2="52069" y2="92670"/>
                        <a14:foregroundMark x1="55172" y1="94241" x2="55172" y2="94241"/>
                        <a14:foregroundMark x1="55517" y1="94503" x2="55517" y2="94503"/>
                        <a14:foregroundMark x1="63793" y1="93979" x2="63793" y2="93979"/>
                        <a14:foregroundMark x1="51034" y1="96597" x2="51034" y2="96597"/>
                        <a14:foregroundMark x1="95862" y1="66230" x2="95862" y2="662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2154" y="4902967"/>
            <a:ext cx="1487142" cy="195892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1000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МУДРА ДІВЧИНА - Українська народна казка - #АУДІОКАЗ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86244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718" y="0"/>
            <a:ext cx="5965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 smtClean="0">
                <a:solidFill>
                  <a:srgbClr val="FFC000"/>
                </a:solidFill>
              </a:rPr>
              <a:t>Вікторина“Найуважніший”</a:t>
            </a:r>
            <a:r>
              <a:rPr lang="uk-UA" sz="2800" b="1" dirty="0" smtClean="0">
                <a:solidFill>
                  <a:srgbClr val="FFC000"/>
                </a:solidFill>
              </a:rPr>
              <a:t>: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488732"/>
          <a:ext cx="8765627" cy="6396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83"/>
                <a:gridCol w="3103160"/>
                <a:gridCol w="5230584"/>
              </a:tblGrid>
              <a:tr h="11077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 smtClean="0">
                          <a:solidFill>
                            <a:srgbClr val="FFC000"/>
                          </a:solidFill>
                        </a:rPr>
                        <a:t>Панове завдання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accent5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80194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bg1"/>
                          </a:solidFill>
                        </a:rPr>
                        <a:t>1.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34289">
                <a:tc>
                  <a:txBody>
                    <a:bodyPr/>
                    <a:lstStyle/>
                    <a:p>
                      <a:r>
                        <a:rPr lang="uk-UA" b="1" dirty="0" smtClean="0"/>
                        <a:t>2</a:t>
                      </a:r>
                      <a:r>
                        <a:rPr lang="uk-UA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73766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bg1"/>
                          </a:solidFill>
                        </a:rPr>
                        <a:t>3.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C00000"/>
                          </a:solidFill>
                        </a:rPr>
                        <a:t>Прийти до нього в гості, але так, щоб ні йшла, ні їхала, ні боса, ні взута, ні з гостинцем,</a:t>
                      </a:r>
                      <a:r>
                        <a:rPr lang="uk-UA" sz="2400" b="1" baseline="0" dirty="0" smtClean="0">
                          <a:solidFill>
                            <a:srgbClr val="C00000"/>
                          </a:solidFill>
                        </a:rPr>
                        <a:t> ні без гостинця.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83269" y="504497"/>
            <a:ext cx="4265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C000"/>
                </a:solidFill>
              </a:rPr>
              <a:t>Марусина відповідь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138" y="1671145"/>
            <a:ext cx="3436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Із варених яєць висидіти за одну ніч курчат.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8772" y="1686910"/>
            <a:ext cx="5092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А) Одну ногу вбула в драний черевик, а друга боса; одна нога була в санчатах….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434" y="2948153"/>
            <a:ext cx="4035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Зі стеблинки льону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 виткати полотно.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3007" y="2995448"/>
            <a:ext cx="59577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Б) Посіяти кашу, щоб  вона виросла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 просом, поспіла на полі, він її 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скосив,змолотив, нагодував 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курчат.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547241" y="4682360"/>
            <a:ext cx="4146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В)   Із гілочки виготовити 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знаряддя для ткацтва 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7379" y="5580993"/>
            <a:ext cx="2490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Ключ: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solidFill>
                  <a:srgbClr val="C00000"/>
                </a:solidFill>
              </a:rPr>
              <a:t>Б)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solidFill>
                  <a:srgbClr val="C00000"/>
                </a:solidFill>
              </a:rPr>
              <a:t>В)</a:t>
            </a:r>
          </a:p>
          <a:p>
            <a:pPr marL="342900" indent="-342900"/>
            <a:r>
              <a:rPr lang="uk-UA" b="1" dirty="0" smtClean="0">
                <a:solidFill>
                  <a:srgbClr val="C00000"/>
                </a:solidFill>
              </a:rPr>
              <a:t>3.    А)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03531" y="0"/>
            <a:ext cx="441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установіть відповідність.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#17 [Танець юного українця] - Весела рухлива вправа для учнів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6179" y="457200"/>
            <a:ext cx="8213834" cy="6160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{C0C9B836-6781-430C-B6B7-D02F7E1098F8}tf03457452</Template>
  <TotalTime>6254</TotalTime>
  <Words>481</Words>
  <Application>Microsoft Office PowerPoint</Application>
  <PresentationFormat>Произвольный</PresentationFormat>
  <Paragraphs>146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Небесная</vt:lpstr>
      <vt:lpstr>Слайд 1</vt:lpstr>
      <vt:lpstr>Слайд 2</vt:lpstr>
      <vt:lpstr>Слайд 3</vt:lpstr>
      <vt:lpstr>Слайд 4</vt:lpstr>
      <vt:lpstr>“Сховай у скриньку”</vt:lpstr>
      <vt:lpstr>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Знайди пару </vt:lpstr>
      <vt:lpstr>Слайд 15</vt:lpstr>
      <vt:lpstr>Слайд 16</vt:lpstr>
      <vt:lpstr> 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Художня література як мистецтво слова. Образне слово – першоелемент літератури.</dc:title>
  <dc:creator>Лариса Бацько</dc:creator>
  <cp:lastModifiedBy>Пользователь Windows</cp:lastModifiedBy>
  <cp:revision>109</cp:revision>
  <dcterms:created xsi:type="dcterms:W3CDTF">2022-07-22T17:50:13Z</dcterms:created>
  <dcterms:modified xsi:type="dcterms:W3CDTF">2022-10-20T17:41:07Z</dcterms:modified>
</cp:coreProperties>
</file>