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2" r:id="rId4"/>
    <p:sldId id="260" r:id="rId5"/>
    <p:sldId id="284" r:id="rId6"/>
    <p:sldId id="287" r:id="rId7"/>
    <p:sldId id="283" r:id="rId8"/>
    <p:sldId id="277" r:id="rId9"/>
    <p:sldId id="278" r:id="rId10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15" autoAdjust="0"/>
  </p:normalViewPr>
  <p:slideViewPr>
    <p:cSldViewPr>
      <p:cViewPr varScale="1">
        <p:scale>
          <a:sx n="103" d="100"/>
          <a:sy n="103" d="100"/>
        </p:scale>
        <p:origin x="2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вт 28.05.24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вт 28.05.24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420888"/>
            <a:ext cx="6480720" cy="1102022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204120" y="956017"/>
            <a:ext cx="5760640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844080" y="2285256"/>
            <a:ext cx="5904656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Дата 3"/>
          <p:cNvSpPr txBox="1">
            <a:spLocks/>
          </p:cNvSpPr>
          <p:nvPr userDrawn="1"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420888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3728" y="3789040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803617"/>
            <a:ext cx="5760640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2132856"/>
            <a:ext cx="5904656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вт 28.05.24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420888"/>
            <a:ext cx="6480720" cy="1102022"/>
          </a:xfrm>
        </p:spPr>
        <p:txBody>
          <a:bodyPr>
            <a:noAutofit/>
          </a:bodyPr>
          <a:lstStyle/>
          <a:p>
            <a:r>
              <a:rPr lang="ru-RU" sz="8800" b="1" dirty="0" smtClean="0"/>
              <a:t>С</a:t>
            </a:r>
            <a:r>
              <a:rPr lang="uk-UA" sz="8800" dirty="0" err="1" smtClean="0"/>
              <a:t>получення</a:t>
            </a:r>
            <a:r>
              <a:rPr lang="uk-UA" sz="8800" dirty="0" smtClean="0"/>
              <a:t> букв йо, </a:t>
            </a:r>
            <a:r>
              <a:rPr lang="uk-UA" sz="8800" dirty="0" err="1" smtClean="0"/>
              <a:t>ьо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79712" y="828690"/>
            <a:ext cx="5760640" cy="1185223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Сьогодні</a:t>
            </a:r>
            <a:r>
              <a:rPr lang="ru-RU" b="1" dirty="0" smtClean="0">
                <a:solidFill>
                  <a:srgbClr val="002060"/>
                </a:solidFill>
              </a:rPr>
              <a:t> на </a:t>
            </a:r>
            <a:r>
              <a:rPr lang="ru-RU" b="1" dirty="0" err="1" smtClean="0">
                <a:solidFill>
                  <a:srgbClr val="002060"/>
                </a:solidFill>
              </a:rPr>
              <a:t>уроці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ти</a:t>
            </a:r>
            <a:r>
              <a:rPr lang="ru-RU" b="1" dirty="0" smtClean="0">
                <a:solidFill>
                  <a:srgbClr val="002060"/>
                </a:solidFill>
              </a:rPr>
              <a:t>…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720764" y="4045724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851397" y="455612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1828672" y="193536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609517" y="1861932"/>
            <a:ext cx="622818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b="1" dirty="0" err="1">
                <a:solidFill>
                  <a:srgbClr val="002060"/>
                </a:solidFill>
                <a:latin typeface="Arial" charset="0"/>
              </a:rPr>
              <a:t>п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оглибиш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знання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про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позначення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м</a:t>
            </a:r>
            <a:r>
              <a:rPr lang="en-US" sz="2400" b="1" dirty="0" smtClean="0">
                <a:solidFill>
                  <a:srgbClr val="002060"/>
                </a:solidFill>
                <a:latin typeface="Arial" charset="0"/>
              </a:rPr>
              <a:t>`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якості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приголосних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на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письмі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;</a:t>
            </a:r>
            <a:endParaRPr lang="en-US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912881" y="198916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1817061" y="2969812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912882" y="2971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1788692" y="4015560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891377" y="405192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432511" y="53889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456015" y="2819820"/>
            <a:ext cx="557453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002060"/>
                </a:solidFill>
                <a:latin typeface="Arial" charset="0"/>
              </a:rPr>
              <a:t>д</a:t>
            </a:r>
            <a:r>
              <a:rPr lang="uk-UA" sz="2400" b="1" dirty="0" smtClean="0">
                <a:solidFill>
                  <a:srgbClr val="002060"/>
                </a:solidFill>
                <a:latin typeface="Arial" charset="0"/>
              </a:rPr>
              <a:t>ізнаєшся про правила написання </a:t>
            </a:r>
          </a:p>
          <a:p>
            <a:pPr eaLnBrk="0" hangingPunct="0"/>
            <a:r>
              <a:rPr lang="uk-UA" sz="2400" b="1" dirty="0" smtClean="0">
                <a:solidFill>
                  <a:srgbClr val="002060"/>
                </a:solidFill>
                <a:latin typeface="Arial" charset="0"/>
              </a:rPr>
              <a:t>сполучень йо, </a:t>
            </a:r>
            <a:r>
              <a:rPr lang="uk-UA" sz="2400" b="1" dirty="0" err="1" smtClean="0">
                <a:solidFill>
                  <a:srgbClr val="002060"/>
                </a:solidFill>
                <a:latin typeface="Arial" charset="0"/>
              </a:rPr>
              <a:t>ьо</a:t>
            </a:r>
            <a:r>
              <a:rPr lang="uk-UA" sz="2400" b="1" dirty="0" smtClean="0">
                <a:solidFill>
                  <a:srgbClr val="002060"/>
                </a:solidFill>
                <a:latin typeface="Arial" charset="0"/>
              </a:rPr>
              <a:t> ;</a:t>
            </a:r>
            <a:endParaRPr lang="en-US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432511" y="3953728"/>
            <a:ext cx="496648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 err="1">
                <a:solidFill>
                  <a:srgbClr val="002060"/>
                </a:solidFill>
                <a:latin typeface="Arial" charset="0"/>
              </a:rPr>
              <a:t>н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авчишся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правильно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писати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й </a:t>
            </a:r>
          </a:p>
          <a:p>
            <a:pPr eaLnBrk="0" hangingPunct="0"/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вимовляти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слова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зі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</a:t>
            </a:r>
          </a:p>
          <a:p>
            <a:pPr eaLnBrk="0" hangingPunct="0"/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сполученням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йо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Arial" charset="0"/>
              </a:rPr>
              <a:t>ьо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836712"/>
            <a:ext cx="5256584" cy="1185223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Лінгвістичне дослідження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2021935"/>
            <a:ext cx="8712968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 речення. Знайди і вимов вголос слова зі сполученнями букв йо, </a:t>
            </a:r>
            <a:r>
              <a:rPr lang="uk-UA" sz="1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ьо</a:t>
            </a:r>
            <a:r>
              <a:rPr lang="uk-UA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Простеж, яке із цих сполучень пишемо на початку складу, а яке – в кінці складу.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друзів ми повинні виправляти або прощати, </a:t>
            </a:r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коли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Г.Сковорода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Сьогодні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такий </a:t>
            </a: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бадьорий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(</a:t>
            </a:r>
            <a:r>
              <a:rPr lang="uk-UA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В.Сосюра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509427"/>
              </p:ext>
            </p:extLst>
          </p:nvPr>
        </p:nvGraphicFramePr>
        <p:xfrm>
          <a:off x="107504" y="2132856"/>
          <a:ext cx="8964488" cy="45365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82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2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042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Пишемо йо 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Пишемо </a:t>
                      </a:r>
                      <a:r>
                        <a:rPr lang="uk-UA" sz="32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endParaRPr lang="ru-RU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0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початку слова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 після голосної </a:t>
                      </a:r>
                      <a:r>
                        <a:rPr lang="uk-UA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позначення сполучення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приголосного </a:t>
                      </a:r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[й] </a:t>
                      </a:r>
                    </a:p>
                    <a:p>
                      <a:r>
                        <a:rPr lang="uk-UA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голосним  </a:t>
                      </a:r>
                      <a:r>
                        <a:rPr lang="uk-UA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[о] </a:t>
                      </a:r>
                      <a:r>
                        <a:rPr lang="uk-UA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</a:t>
                      </a:r>
                    </a:p>
                    <a:p>
                      <a:r>
                        <a:rPr lang="uk-UA" sz="2800" i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д, </a:t>
                      </a:r>
                      <a:r>
                        <a:rPr lang="uk-UA" sz="2800" i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го, ра</a:t>
                      </a:r>
                      <a:r>
                        <a:rPr lang="uk-UA" sz="2800" i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н, міль</a:t>
                      </a:r>
                      <a:r>
                        <a:rPr lang="uk-UA" sz="2800" i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н, </a:t>
                      </a:r>
                    </a:p>
                    <a:p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Вороб</a:t>
                      </a:r>
                      <a:r>
                        <a:rPr lang="uk-UA" sz="2800" i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</a:t>
                      </a:r>
                      <a:r>
                        <a:rPr lang="uk-UA" sz="2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середині або в кінці складу для позначення м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</a:t>
                      </a:r>
                      <a:r>
                        <a:rPr lang="uk-UA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uk-UA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приголосного перед </a:t>
                      </a:r>
                      <a:r>
                        <a:rPr lang="uk-UA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[о]  </a:t>
                      </a:r>
                      <a:r>
                        <a:rPr lang="uk-UA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r>
                        <a:rPr lang="uk-UA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2800" i="1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r>
                        <a:rPr lang="uk-UA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н, тр</a:t>
                      </a:r>
                      <a:r>
                        <a:rPr lang="uk-UA" sz="2800" i="1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r>
                        <a:rPr lang="uk-UA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х, с</a:t>
                      </a:r>
                      <a:r>
                        <a:rPr lang="uk-UA" sz="2800" i="1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r>
                        <a:rPr lang="uk-UA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годні, Ковал</a:t>
                      </a:r>
                      <a:r>
                        <a:rPr lang="uk-UA" sz="2800" i="1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ьо</a:t>
                      </a:r>
                      <a:r>
                        <a:rPr lang="uk-UA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627784" y="836712"/>
            <a:ext cx="3096344" cy="9399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 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7350" t="39838" r="26799" b="8880"/>
          <a:stretch/>
        </p:blipFill>
        <p:spPr>
          <a:xfrm>
            <a:off x="1043608" y="33468"/>
            <a:ext cx="7272808" cy="650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0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62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908720"/>
            <a:ext cx="878497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i="1" dirty="0"/>
              <a:t>До кожного з </a:t>
            </a:r>
            <a:r>
              <a:rPr lang="ru-RU" b="1" i="1" dirty="0" err="1"/>
              <a:t>поданих</a:t>
            </a:r>
            <a:r>
              <a:rPr lang="ru-RU" b="1" i="1" dirty="0"/>
              <a:t> </a:t>
            </a:r>
            <a:r>
              <a:rPr lang="ru-RU" b="1" i="1" dirty="0" err="1"/>
              <a:t>слів</a:t>
            </a:r>
            <a:r>
              <a:rPr lang="ru-RU" b="1" i="1" dirty="0"/>
              <a:t> добери </a:t>
            </a:r>
            <a:r>
              <a:rPr lang="ru-RU" b="1" i="1" dirty="0" err="1"/>
              <a:t>спільнокореневе</a:t>
            </a:r>
            <a:r>
              <a:rPr lang="ru-RU" b="1" i="1" dirty="0"/>
              <a:t> </a:t>
            </a:r>
            <a:r>
              <a:rPr lang="ru-RU" b="1" i="1" dirty="0" err="1"/>
              <a:t>зі</a:t>
            </a:r>
            <a:r>
              <a:rPr lang="ru-RU" b="1" i="1" dirty="0"/>
              <a:t> </a:t>
            </a:r>
            <a:r>
              <a:rPr lang="ru-RU" b="1" i="1" dirty="0" err="1"/>
              <a:t>сполученням</a:t>
            </a:r>
            <a:r>
              <a:rPr lang="ru-RU" b="1" i="1" dirty="0"/>
              <a:t> букв </a:t>
            </a:r>
            <a:r>
              <a:rPr lang="ru-RU" b="1" i="1" dirty="0" err="1"/>
              <a:t>йо</a:t>
            </a:r>
            <a:r>
              <a:rPr lang="ru-RU" b="1" i="1" dirty="0"/>
              <a:t> </a:t>
            </a:r>
            <a:r>
              <a:rPr lang="ru-RU" b="1" i="1" dirty="0" err="1"/>
              <a:t>чи</a:t>
            </a:r>
            <a:r>
              <a:rPr lang="ru-RU" b="1" i="1" dirty="0"/>
              <a:t> </a:t>
            </a:r>
            <a:r>
              <a:rPr lang="ru-RU" b="1" i="1" dirty="0" err="1"/>
              <a:t>ьо</a:t>
            </a:r>
            <a:r>
              <a:rPr lang="ru-RU" b="1" i="1" dirty="0"/>
              <a:t>.</a:t>
            </a:r>
          </a:p>
          <a:p>
            <a:endParaRPr lang="ru-RU" dirty="0" smtClean="0"/>
          </a:p>
          <a:p>
            <a:r>
              <a:rPr lang="ru-RU" sz="3200" dirty="0" err="1" smtClean="0"/>
              <a:t>Працювати</a:t>
            </a:r>
            <a:endParaRPr lang="ru-RU" sz="3200" dirty="0"/>
          </a:p>
          <a:p>
            <a:r>
              <a:rPr lang="ru-RU" sz="3200" dirty="0" err="1"/>
              <a:t>Сім</a:t>
            </a:r>
            <a:endParaRPr lang="ru-RU" sz="3200" dirty="0"/>
          </a:p>
          <a:p>
            <a:r>
              <a:rPr lang="ru-RU" sz="3200" dirty="0"/>
              <a:t>Гай</a:t>
            </a:r>
          </a:p>
          <a:p>
            <a:r>
              <a:rPr lang="ru-RU" sz="3200" dirty="0" smtClean="0"/>
              <a:t>Поле</a:t>
            </a:r>
          </a:p>
          <a:p>
            <a:r>
              <a:rPr lang="ru-RU" sz="3200" dirty="0" err="1" smtClean="0"/>
              <a:t>Лід</a:t>
            </a:r>
            <a:endParaRPr lang="ru-RU" sz="3200" dirty="0" smtClean="0"/>
          </a:p>
          <a:p>
            <a:r>
              <a:rPr lang="ru-RU" sz="3200" dirty="0" err="1" smtClean="0"/>
              <a:t>Синіти</a:t>
            </a:r>
            <a:endParaRPr lang="ru-RU" sz="3200" dirty="0" smtClean="0"/>
          </a:p>
          <a:p>
            <a:r>
              <a:rPr lang="ru-RU" sz="3200" dirty="0" err="1" smtClean="0"/>
              <a:t>Літати</a:t>
            </a:r>
            <a:endParaRPr lang="ru-RU" sz="3200" dirty="0" smtClean="0"/>
          </a:p>
          <a:p>
            <a:r>
              <a:rPr lang="ru-RU" sz="3200" dirty="0" smtClean="0"/>
              <a:t>Три</a:t>
            </a:r>
          </a:p>
          <a:p>
            <a:r>
              <a:rPr lang="ru-RU" sz="3200" dirty="0" err="1" smtClean="0"/>
              <a:t>Бій</a:t>
            </a:r>
            <a:endParaRPr lang="ru-RU" sz="3200" dirty="0" smtClean="0"/>
          </a:p>
          <a:p>
            <a:r>
              <a:rPr lang="ru-RU" sz="3200" dirty="0" err="1" smtClean="0"/>
              <a:t>Колір</a:t>
            </a:r>
            <a:endParaRPr lang="ru-RU" sz="3200" dirty="0" smtClean="0"/>
          </a:p>
          <a:p>
            <a:r>
              <a:rPr lang="ru-RU" sz="3200" dirty="0" err="1" smtClean="0"/>
              <a:t>Хвилюватися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03444" y="149731"/>
            <a:ext cx="40443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err="1">
                <a:solidFill>
                  <a:srgbClr val="FF0000"/>
                </a:solidFill>
              </a:rPr>
              <a:t>Творча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вправа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5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5760640" cy="118522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Гра </a:t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>«Ремонт слів»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684076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Л..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тчик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л..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дяний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під..м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..го,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бо..вий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..вий,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..мий,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бад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..рий,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міль..н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..р,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медаль..н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буль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..н,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павіль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..н,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Вороб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..в,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син..го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вол..вий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..го,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обідн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го,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..бик,сер..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..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дування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га..к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..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рж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..з,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..в.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7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4067944" y="188640"/>
            <a:ext cx="5076056" cy="2556864"/>
          </a:xfrm>
          <a:prstGeom prst="cloudCallout">
            <a:avLst>
              <a:gd name="adj1" fmla="val 14776"/>
              <a:gd name="adj2" fmla="val 9961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Сьогодні на </a:t>
            </a:r>
            <a:r>
              <a:rPr lang="uk-UA" sz="4800" b="1" dirty="0" err="1" smtClean="0">
                <a:solidFill>
                  <a:schemeClr val="accent3">
                    <a:lumMod val="50000"/>
                  </a:schemeClr>
                </a:solidFill>
              </a:rPr>
              <a:t>уроці</a:t>
            </a:r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</a:p>
          <a:p>
            <a:pPr algn="ctr"/>
            <a:r>
              <a:rPr lang="uk-UA" sz="4800" b="1" dirty="0" smtClean="0">
                <a:solidFill>
                  <a:schemeClr val="accent3">
                    <a:lumMod val="50000"/>
                  </a:schemeClr>
                </a:solidFill>
              </a:rPr>
              <a:t>Я…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4612338">
            <a:off x="3065468" y="1557622"/>
            <a:ext cx="484632" cy="97840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3319036">
            <a:off x="3596923" y="2352820"/>
            <a:ext cx="484632" cy="97840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144975">
            <a:off x="4404828" y="2910480"/>
            <a:ext cx="484632" cy="978408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326510" y="3114092"/>
            <a:ext cx="484632" cy="1251011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07836" y="1809259"/>
            <a:ext cx="2519162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Дізнався…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25429" y="2951580"/>
            <a:ext cx="2761099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Навчився…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41739" y="3907903"/>
            <a:ext cx="3636909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Потренувався…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164671" y="4549701"/>
            <a:ext cx="2808311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chemeClr val="accent3">
                    <a:lumMod val="50000"/>
                  </a:schemeClr>
                </a:solidFill>
              </a:rPr>
              <a:t>Запам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`</a:t>
            </a:r>
            <a:r>
              <a:rPr lang="uk-UA" sz="2400" b="1" dirty="0" err="1" smtClean="0">
                <a:solidFill>
                  <a:schemeClr val="accent3">
                    <a:lumMod val="50000"/>
                  </a:schemeClr>
                </a:solidFill>
              </a:rPr>
              <a:t>ятав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9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420888"/>
            <a:ext cx="6480720" cy="1102022"/>
          </a:xfrm>
        </p:spPr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rgbClr val="002060"/>
                </a:solidFill>
              </a:rPr>
              <a:t>ДЗ: </a:t>
            </a:r>
            <a:r>
              <a:rPr lang="uk-UA" sz="6000" smtClean="0">
                <a:solidFill>
                  <a:srgbClr val="002060"/>
                </a:solidFill>
              </a:rPr>
              <a:t>тестові завдання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0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7c99a9f2de5b86a8eb3fb5b476289f86422b2f"/>
</p:tagLst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313</Words>
  <Application>Microsoft Office PowerPoint</Application>
  <PresentationFormat>Экран (4:3)</PresentationFormat>
  <Paragraphs>56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Сполучення букв йо, ьо</vt:lpstr>
      <vt:lpstr>Сьогодні на уроці ти…</vt:lpstr>
      <vt:lpstr>Лінгвістичне дослідження</vt:lpstr>
      <vt:lpstr>Презентация PowerPoint</vt:lpstr>
      <vt:lpstr>Презентация PowerPoint</vt:lpstr>
      <vt:lpstr>Презентация PowerPoint</vt:lpstr>
      <vt:lpstr>Гра  «Ремонт слів»</vt:lpstr>
      <vt:lpstr>Презентация PowerPoint</vt:lpstr>
      <vt:lpstr>ДЗ: тестові завдання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 минуты без книги</dc:title>
  <dc:creator>obstinate</dc:creator>
  <dc:description>Шаблон презентации с сайта https://presentation-creation.ru/</dc:description>
  <cp:lastModifiedBy>Админ</cp:lastModifiedBy>
  <cp:revision>582</cp:revision>
  <dcterms:created xsi:type="dcterms:W3CDTF">2018-02-25T09:09:03Z</dcterms:created>
  <dcterms:modified xsi:type="dcterms:W3CDTF">2024-05-28T10:44:52Z</dcterms:modified>
</cp:coreProperties>
</file>