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F9A7C-CEB1-4A8E-AF58-2F75AA770AC8}" type="doc">
      <dgm:prSet loTypeId="urn:microsoft.com/office/officeart/2005/8/layout/pyramid2" loCatId="list" qsTypeId="urn:microsoft.com/office/officeart/2005/8/quickstyle/simple2" qsCatId="simple" csTypeId="urn:microsoft.com/office/officeart/2005/8/colors/colorful5" csCatId="colorful" phldr="1"/>
      <dgm:spPr/>
    </dgm:pt>
    <dgm:pt modelId="{0439DFE3-60B4-47F6-8D71-1E45F84FA1F6}">
      <dgm:prSet phldrT="[Текст]"/>
      <dgm:spPr/>
      <dgm:t>
        <a:bodyPr/>
        <a:lstStyle/>
        <a:p>
          <a:r>
            <a:rPr lang="uk-UA" dirty="0" smtClean="0"/>
            <a:t>1990 р - 4 млн м</a:t>
          </a:r>
          <a:r>
            <a:rPr lang="uk-UA" baseline="30000" dirty="0" smtClean="0"/>
            <a:t>3</a:t>
          </a:r>
          <a:r>
            <a:rPr lang="uk-UA" dirty="0" smtClean="0"/>
            <a:t> </a:t>
          </a:r>
          <a:endParaRPr lang="ru-RU" dirty="0"/>
        </a:p>
      </dgm:t>
    </dgm:pt>
    <dgm:pt modelId="{40A69A31-B11A-4215-BCD4-1414C7C66646}" type="parTrans" cxnId="{3592DCD8-E295-4167-8FE9-31A552C843B6}">
      <dgm:prSet/>
      <dgm:spPr/>
      <dgm:t>
        <a:bodyPr/>
        <a:lstStyle/>
        <a:p>
          <a:endParaRPr lang="ru-RU"/>
        </a:p>
      </dgm:t>
    </dgm:pt>
    <dgm:pt modelId="{C09B3867-8A10-4A7C-9142-48337F43B561}" type="sibTrans" cxnId="{3592DCD8-E295-4167-8FE9-31A552C843B6}">
      <dgm:prSet/>
      <dgm:spPr/>
      <dgm:t>
        <a:bodyPr/>
        <a:lstStyle/>
        <a:p>
          <a:endParaRPr lang="ru-RU"/>
        </a:p>
      </dgm:t>
    </dgm:pt>
    <dgm:pt modelId="{D61357C3-7AB2-47B8-82B4-004F030B2578}">
      <dgm:prSet phldrT="[Текст]"/>
      <dgm:spPr/>
      <dgm:t>
        <a:bodyPr/>
        <a:lstStyle/>
        <a:p>
          <a:r>
            <a:rPr lang="uk-UA" dirty="0" smtClean="0"/>
            <a:t>2000 р - 16 млн м</a:t>
          </a:r>
          <a:r>
            <a:rPr lang="uk-UA" baseline="30000" dirty="0" smtClean="0"/>
            <a:t>3</a:t>
          </a:r>
          <a:r>
            <a:rPr lang="uk-UA" dirty="0" smtClean="0"/>
            <a:t> </a:t>
          </a:r>
          <a:endParaRPr lang="ru-RU" dirty="0"/>
        </a:p>
      </dgm:t>
    </dgm:pt>
    <dgm:pt modelId="{DB469252-3E9D-4277-9E40-B3C117CB4D81}" type="parTrans" cxnId="{2712E8F0-A012-4F36-86B4-5D7F01608AEC}">
      <dgm:prSet/>
      <dgm:spPr/>
      <dgm:t>
        <a:bodyPr/>
        <a:lstStyle/>
        <a:p>
          <a:endParaRPr lang="ru-RU"/>
        </a:p>
      </dgm:t>
    </dgm:pt>
    <dgm:pt modelId="{9299B210-8B39-4EEA-8F51-FB14FE4ED2DA}" type="sibTrans" cxnId="{2712E8F0-A012-4F36-86B4-5D7F01608AEC}">
      <dgm:prSet/>
      <dgm:spPr/>
      <dgm:t>
        <a:bodyPr/>
        <a:lstStyle/>
        <a:p>
          <a:endParaRPr lang="ru-RU"/>
        </a:p>
      </dgm:t>
    </dgm:pt>
    <dgm:pt modelId="{B953D803-56E8-4D44-9222-0950847021D5}">
      <dgm:prSet phldrT="[Текст]"/>
      <dgm:spPr/>
      <dgm:t>
        <a:bodyPr/>
        <a:lstStyle/>
        <a:p>
          <a:r>
            <a:rPr lang="uk-UA" dirty="0" smtClean="0"/>
            <a:t>2007 р – 50 млн м</a:t>
          </a:r>
          <a:r>
            <a:rPr lang="uk-UA" baseline="30000" dirty="0" smtClean="0"/>
            <a:t>3</a:t>
          </a:r>
          <a:r>
            <a:rPr lang="uk-UA" dirty="0" smtClean="0"/>
            <a:t>  </a:t>
          </a:r>
          <a:endParaRPr lang="ru-RU" dirty="0"/>
        </a:p>
      </dgm:t>
    </dgm:pt>
    <dgm:pt modelId="{4F21AE18-4CBD-4045-B91B-09663E787C3B}" type="parTrans" cxnId="{08A2D0B8-A159-4500-BBC1-15EEC0C9DB83}">
      <dgm:prSet/>
      <dgm:spPr/>
      <dgm:t>
        <a:bodyPr/>
        <a:lstStyle/>
        <a:p>
          <a:endParaRPr lang="ru-RU"/>
        </a:p>
      </dgm:t>
    </dgm:pt>
    <dgm:pt modelId="{06EAAB26-6B67-4806-A452-A13807BF685D}" type="sibTrans" cxnId="{08A2D0B8-A159-4500-BBC1-15EEC0C9DB83}">
      <dgm:prSet/>
      <dgm:spPr/>
      <dgm:t>
        <a:bodyPr/>
        <a:lstStyle/>
        <a:p>
          <a:endParaRPr lang="ru-RU"/>
        </a:p>
      </dgm:t>
    </dgm:pt>
    <dgm:pt modelId="{B4D970E6-CA5A-47A3-91D7-180BFE198A8A}" type="pres">
      <dgm:prSet presAssocID="{44EF9A7C-CEB1-4A8E-AF58-2F75AA770AC8}" presName="compositeShape" presStyleCnt="0">
        <dgm:presLayoutVars>
          <dgm:dir/>
          <dgm:resizeHandles/>
        </dgm:presLayoutVars>
      </dgm:prSet>
      <dgm:spPr/>
    </dgm:pt>
    <dgm:pt modelId="{6C335CE5-67BB-418D-BA90-301ADCF6EBA2}" type="pres">
      <dgm:prSet presAssocID="{44EF9A7C-CEB1-4A8E-AF58-2F75AA770AC8}" presName="pyramid" presStyleLbl="node1" presStyleIdx="0" presStyleCnt="1"/>
      <dgm:spPr/>
    </dgm:pt>
    <dgm:pt modelId="{018E547C-A2D8-440C-8459-235A6990CB64}" type="pres">
      <dgm:prSet presAssocID="{44EF9A7C-CEB1-4A8E-AF58-2F75AA770AC8}" presName="theList" presStyleCnt="0"/>
      <dgm:spPr/>
    </dgm:pt>
    <dgm:pt modelId="{A1D208B5-EFD5-4E79-A66D-E32A9F0B692C}" type="pres">
      <dgm:prSet presAssocID="{0439DFE3-60B4-47F6-8D71-1E45F84FA1F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6C7F4-3EF2-4460-BAF7-5BBEBFAECC76}" type="pres">
      <dgm:prSet presAssocID="{0439DFE3-60B4-47F6-8D71-1E45F84FA1F6}" presName="aSpace" presStyleCnt="0"/>
      <dgm:spPr/>
    </dgm:pt>
    <dgm:pt modelId="{F6BB990B-594F-4F53-A48A-80CA4CBC9079}" type="pres">
      <dgm:prSet presAssocID="{D61357C3-7AB2-47B8-82B4-004F030B2578}" presName="aNode" presStyleLbl="fgAcc1" presStyleIdx="1" presStyleCnt="3" custScaleX="12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627E4-229B-474C-B2C2-175B9558FD14}" type="pres">
      <dgm:prSet presAssocID="{D61357C3-7AB2-47B8-82B4-004F030B2578}" presName="aSpace" presStyleCnt="0"/>
      <dgm:spPr/>
    </dgm:pt>
    <dgm:pt modelId="{981776E4-83EF-48C7-AA98-6F80FAEAB4ED}" type="pres">
      <dgm:prSet presAssocID="{B953D803-56E8-4D44-9222-0950847021D5}" presName="aNode" presStyleLbl="fgAcc1" presStyleIdx="2" presStyleCnt="3" custScaleX="13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11C4-8D30-4F90-90D5-6A90939AFB58}" type="pres">
      <dgm:prSet presAssocID="{B953D803-56E8-4D44-9222-0950847021D5}" presName="aSpace" presStyleCnt="0"/>
      <dgm:spPr/>
    </dgm:pt>
  </dgm:ptLst>
  <dgm:cxnLst>
    <dgm:cxn modelId="{666B2DA1-1464-41DC-99C6-D38DBF2B6865}" type="presOf" srcId="{D61357C3-7AB2-47B8-82B4-004F030B2578}" destId="{F6BB990B-594F-4F53-A48A-80CA4CBC9079}" srcOrd="0" destOrd="0" presId="urn:microsoft.com/office/officeart/2005/8/layout/pyramid2"/>
    <dgm:cxn modelId="{F19B9F1D-7E20-4FAA-BBC1-5F79FBC94F52}" type="presOf" srcId="{0439DFE3-60B4-47F6-8D71-1E45F84FA1F6}" destId="{A1D208B5-EFD5-4E79-A66D-E32A9F0B692C}" srcOrd="0" destOrd="0" presId="urn:microsoft.com/office/officeart/2005/8/layout/pyramid2"/>
    <dgm:cxn modelId="{89BD53D7-6F1F-4673-BF63-4771A7BD672A}" type="presOf" srcId="{44EF9A7C-CEB1-4A8E-AF58-2F75AA770AC8}" destId="{B4D970E6-CA5A-47A3-91D7-180BFE198A8A}" srcOrd="0" destOrd="0" presId="urn:microsoft.com/office/officeart/2005/8/layout/pyramid2"/>
    <dgm:cxn modelId="{08A2D0B8-A159-4500-BBC1-15EEC0C9DB83}" srcId="{44EF9A7C-CEB1-4A8E-AF58-2F75AA770AC8}" destId="{B953D803-56E8-4D44-9222-0950847021D5}" srcOrd="2" destOrd="0" parTransId="{4F21AE18-4CBD-4045-B91B-09663E787C3B}" sibTransId="{06EAAB26-6B67-4806-A452-A13807BF685D}"/>
    <dgm:cxn modelId="{2712E8F0-A012-4F36-86B4-5D7F01608AEC}" srcId="{44EF9A7C-CEB1-4A8E-AF58-2F75AA770AC8}" destId="{D61357C3-7AB2-47B8-82B4-004F030B2578}" srcOrd="1" destOrd="0" parTransId="{DB469252-3E9D-4277-9E40-B3C117CB4D81}" sibTransId="{9299B210-8B39-4EEA-8F51-FB14FE4ED2DA}"/>
    <dgm:cxn modelId="{7FE45495-5450-455C-8401-7840FAC6BFC5}" type="presOf" srcId="{B953D803-56E8-4D44-9222-0950847021D5}" destId="{981776E4-83EF-48C7-AA98-6F80FAEAB4ED}" srcOrd="0" destOrd="0" presId="urn:microsoft.com/office/officeart/2005/8/layout/pyramid2"/>
    <dgm:cxn modelId="{3592DCD8-E295-4167-8FE9-31A552C843B6}" srcId="{44EF9A7C-CEB1-4A8E-AF58-2F75AA770AC8}" destId="{0439DFE3-60B4-47F6-8D71-1E45F84FA1F6}" srcOrd="0" destOrd="0" parTransId="{40A69A31-B11A-4215-BCD4-1414C7C66646}" sibTransId="{C09B3867-8A10-4A7C-9142-48337F43B561}"/>
    <dgm:cxn modelId="{34773F50-384A-4469-8430-30F76AD9208C}" type="presParOf" srcId="{B4D970E6-CA5A-47A3-91D7-180BFE198A8A}" destId="{6C335CE5-67BB-418D-BA90-301ADCF6EBA2}" srcOrd="0" destOrd="0" presId="urn:microsoft.com/office/officeart/2005/8/layout/pyramid2"/>
    <dgm:cxn modelId="{D719E538-E15D-47C9-B3FC-1529C1A28859}" type="presParOf" srcId="{B4D970E6-CA5A-47A3-91D7-180BFE198A8A}" destId="{018E547C-A2D8-440C-8459-235A6990CB64}" srcOrd="1" destOrd="0" presId="urn:microsoft.com/office/officeart/2005/8/layout/pyramid2"/>
    <dgm:cxn modelId="{A4E54720-5507-431F-8C78-82727436114B}" type="presParOf" srcId="{018E547C-A2D8-440C-8459-235A6990CB64}" destId="{A1D208B5-EFD5-4E79-A66D-E32A9F0B692C}" srcOrd="0" destOrd="0" presId="urn:microsoft.com/office/officeart/2005/8/layout/pyramid2"/>
    <dgm:cxn modelId="{CCC120DA-ED63-433B-82B5-00E208C4A98B}" type="presParOf" srcId="{018E547C-A2D8-440C-8459-235A6990CB64}" destId="{B456C7F4-3EF2-4460-BAF7-5BBEBFAECC76}" srcOrd="1" destOrd="0" presId="urn:microsoft.com/office/officeart/2005/8/layout/pyramid2"/>
    <dgm:cxn modelId="{B0057AB9-A704-46F4-8CB2-CCEEDDB35D53}" type="presParOf" srcId="{018E547C-A2D8-440C-8459-235A6990CB64}" destId="{F6BB990B-594F-4F53-A48A-80CA4CBC9079}" srcOrd="2" destOrd="0" presId="urn:microsoft.com/office/officeart/2005/8/layout/pyramid2"/>
    <dgm:cxn modelId="{839329BF-0048-40EE-856C-489896FBA2CA}" type="presParOf" srcId="{018E547C-A2D8-440C-8459-235A6990CB64}" destId="{4A3627E4-229B-474C-B2C2-175B9558FD14}" srcOrd="3" destOrd="0" presId="urn:microsoft.com/office/officeart/2005/8/layout/pyramid2"/>
    <dgm:cxn modelId="{4B36CBD7-6563-4E3B-8228-CB1AC5DC123B}" type="presParOf" srcId="{018E547C-A2D8-440C-8459-235A6990CB64}" destId="{981776E4-83EF-48C7-AA98-6F80FAEAB4ED}" srcOrd="4" destOrd="0" presId="urn:microsoft.com/office/officeart/2005/8/layout/pyramid2"/>
    <dgm:cxn modelId="{87302821-CE91-4155-9E4D-C0D19C160B93}" type="presParOf" srcId="{018E547C-A2D8-440C-8459-235A6990CB64}" destId="{E43011C4-8D30-4F90-90D5-6A90939AFB5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35CE5-67BB-418D-BA90-301ADCF6EBA2}">
      <dsp:nvSpPr>
        <dsp:cNvPr id="0" name=""/>
        <dsp:cNvSpPr/>
      </dsp:nvSpPr>
      <dsp:spPr>
        <a:xfrm>
          <a:off x="1431716" y="0"/>
          <a:ext cx="4876315" cy="48763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D208B5-EFD5-4E79-A66D-E32A9F0B692C}">
      <dsp:nvSpPr>
        <dsp:cNvPr id="0" name=""/>
        <dsp:cNvSpPr/>
      </dsp:nvSpPr>
      <dsp:spPr>
        <a:xfrm>
          <a:off x="3869873" y="490250"/>
          <a:ext cx="3169604" cy="1154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1990 р - 4 млн м</a:t>
          </a:r>
          <a:r>
            <a:rPr lang="uk-UA" sz="2900" kern="1200" baseline="30000" dirty="0" smtClean="0"/>
            <a:t>3</a:t>
          </a:r>
          <a:r>
            <a:rPr lang="uk-UA" sz="2900" kern="1200" dirty="0" smtClean="0"/>
            <a:t> </a:t>
          </a:r>
          <a:endParaRPr lang="ru-RU" sz="2900" kern="1200" dirty="0"/>
        </a:p>
      </dsp:txBody>
      <dsp:txXfrm>
        <a:off x="3926222" y="546599"/>
        <a:ext cx="3056906" cy="1041617"/>
      </dsp:txXfrm>
    </dsp:sp>
    <dsp:sp modelId="{F6BB990B-594F-4F53-A48A-80CA4CBC9079}">
      <dsp:nvSpPr>
        <dsp:cNvPr id="0" name=""/>
        <dsp:cNvSpPr/>
      </dsp:nvSpPr>
      <dsp:spPr>
        <a:xfrm>
          <a:off x="3505401" y="1788855"/>
          <a:ext cx="3898550" cy="1154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2000 р - 16 млн м</a:t>
          </a:r>
          <a:r>
            <a:rPr lang="uk-UA" sz="2900" kern="1200" baseline="30000" dirty="0" smtClean="0"/>
            <a:t>3</a:t>
          </a:r>
          <a:r>
            <a:rPr lang="uk-UA" sz="2900" kern="1200" dirty="0" smtClean="0"/>
            <a:t> </a:t>
          </a:r>
          <a:endParaRPr lang="ru-RU" sz="2900" kern="1200" dirty="0"/>
        </a:p>
      </dsp:txBody>
      <dsp:txXfrm>
        <a:off x="3561750" y="1845204"/>
        <a:ext cx="3785852" cy="1041617"/>
      </dsp:txXfrm>
    </dsp:sp>
    <dsp:sp modelId="{981776E4-83EF-48C7-AA98-6F80FAEAB4ED}">
      <dsp:nvSpPr>
        <dsp:cNvPr id="0" name=""/>
        <dsp:cNvSpPr/>
      </dsp:nvSpPr>
      <dsp:spPr>
        <a:xfrm>
          <a:off x="3268061" y="3087459"/>
          <a:ext cx="4373230" cy="1154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2007 р – 50 млн м</a:t>
          </a:r>
          <a:r>
            <a:rPr lang="uk-UA" sz="2900" kern="1200" baseline="30000" dirty="0" smtClean="0"/>
            <a:t>3</a:t>
          </a:r>
          <a:r>
            <a:rPr lang="uk-UA" sz="2900" kern="1200" dirty="0" smtClean="0"/>
            <a:t>  </a:t>
          </a:r>
          <a:endParaRPr lang="ru-RU" sz="2900" kern="1200" dirty="0"/>
        </a:p>
      </dsp:txBody>
      <dsp:txXfrm>
        <a:off x="3324410" y="3143808"/>
        <a:ext cx="4260532" cy="1041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E918-3E3C-49B2-B3A2-2638BDE67B2D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0686-D3EA-4D82-9480-C1BC13C06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EAC3-2A92-44DE-9BDE-ECAEB2EE6638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0EBE-6ADD-4EBE-BC67-4705442E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7E86-38CB-41BB-8AD4-DC003026273E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48C4-944D-4701-B023-DAC52C13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24D6-7F24-4F23-8C3B-3F6423090E63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FA5A-F373-4A45-8023-9F0934B7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A440-1048-4575-B023-2C224AD41D02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F1D9-2101-420B-A358-24D478894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BC07-BC65-4FCD-B69C-256D42C2114F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DA41-FC29-474C-803C-83495F8CB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B3B9-1AB1-48C8-82E2-E9A20189DC6E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759C-9B9C-42C3-AE73-FBCD0C54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C6F4-EB9A-45B7-954F-F8C915E96553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BA5A-740C-4320-A234-27A88EB6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F482-98EF-4341-8473-9EC395BBBC4F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840E-D788-43ED-8138-1A8CFCBDC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857A-F644-41F1-A640-1314EB7DFC49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EA08-68D2-49C6-9BC1-95B799D3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11BF-35B6-49AC-949B-CFBFA08C5661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F55A-499E-4DC1-816B-F545C89FE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CD93D7-F605-40C2-BB36-993FB4D6AE8C}" type="datetimeFigureOut">
              <a:rPr lang="ru-RU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D4179-1D7B-4117-A15E-49D231520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5%D1%84%D1%96%D1%86%D0%B8%D1%82_%D0%B2%D0%BE%D0%B4%D0%BD%D0%B8%D1%85_%D1%80%D0%B5%D1%81%D1%83%D1%80%D1%81%D1%96%D0%B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12337"/>
            <a:ext cx="8424936" cy="4104456"/>
          </a:xfrm>
          <a:gradFill>
            <a:gsLst>
              <a:gs pos="100000">
                <a:schemeClr val="bg1">
                  <a:alpha val="35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5000"/>
                </a:schemeClr>
              </a:gs>
            </a:gsLst>
            <a:lin ang="0" scaled="0"/>
          </a:gradFill>
          <a:ln w="3175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/>
              <a:t>К</a:t>
            </a:r>
            <a:r>
              <a:rPr lang="uk-UA" sz="4000" dirty="0" smtClean="0"/>
              <a:t>раїни </a:t>
            </a:r>
            <a:r>
              <a:rPr lang="uk-UA" sz="4000" dirty="0" smtClean="0"/>
              <a:t>та регіони світу, в яких відчуватиметься нестача води.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Прогноз глобальних наслідків дефіциту 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води </a:t>
            </a:r>
            <a:r>
              <a:rPr lang="uk-UA" sz="4000" dirty="0" smtClean="0"/>
              <a:t>в світі.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>В</a:t>
            </a:r>
            <a:r>
              <a:rPr lang="uk-UA" sz="4000" dirty="0" smtClean="0"/>
              <a:t>аріанти </a:t>
            </a:r>
            <a:r>
              <a:rPr lang="uk-UA" sz="4000" dirty="0" smtClean="0"/>
              <a:t>розв’язання цієї проблеми для світової спільноти.</a:t>
            </a:r>
            <a:endParaRPr lang="uk-UA" sz="4000" dirty="0"/>
          </a:p>
        </p:txBody>
      </p:sp>
      <p:sp>
        <p:nvSpPr>
          <p:cNvPr id="4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 noChangeArrowheads="1"/>
          </p:cNvPicPr>
          <p:nvPr/>
        </p:nvPicPr>
        <p:blipFill>
          <a:blip r:embed="rId2"/>
          <a:srcRect l="26598" t="7042"/>
          <a:stretch>
            <a:fillRect/>
          </a:stretch>
        </p:blipFill>
        <p:spPr bwMode="auto">
          <a:xfrm>
            <a:off x="0" y="0"/>
            <a:ext cx="50768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 noChangeArrowheads="1"/>
          </p:cNvPicPr>
          <p:nvPr/>
        </p:nvPicPr>
        <p:blipFill>
          <a:blip r:embed="rId3"/>
          <a:srcRect l="26711" t="7042"/>
          <a:stretch>
            <a:fillRect/>
          </a:stretch>
        </p:blipFill>
        <p:spPr bwMode="auto">
          <a:xfrm>
            <a:off x="4284663" y="3500438"/>
            <a:ext cx="48593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5076825" y="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Початкове виснаження води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95288" y="6396038"/>
            <a:ext cx="388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Ризик водяного стресу 2040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0588" y="380076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1619250" y="1268413"/>
            <a:ext cx="752475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  До наслідків водяного стресу можна віднести: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- нестачу питної води та санітарних умов;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- сільськогосподарску кризу;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- екологічні проблеми;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- водні конфлікти між державами.</a:t>
            </a:r>
          </a:p>
          <a:p>
            <a:pPr marL="0" indent="0" eaLnBrk="1" hangingPunct="1">
              <a:buFont typeface="Arial" charset="0"/>
              <a:buNone/>
            </a:pPr>
            <a:endParaRPr lang="uk-UA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116633"/>
            <a:ext cx="5328592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Наслідки</a:t>
            </a:r>
            <a:endParaRPr lang="uk-UA" sz="5400" dirty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 l="25259" t="40730" r="37018" b="38184"/>
          <a:stretch>
            <a:fillRect/>
          </a:stretch>
        </p:blipFill>
        <p:spPr bwMode="auto">
          <a:xfrm>
            <a:off x="0" y="3983038"/>
            <a:ext cx="91440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388472" y="0"/>
            <a:ext cx="4788023" cy="3140968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4" y="79744"/>
            <a:ext cx="4169451" cy="29814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1640" y="3140968"/>
            <a:ext cx="6372708" cy="36140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532440" y="79744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2808287" cy="25812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16633"/>
            <a:ext cx="7200800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Способи вирішення проблеми</a:t>
            </a:r>
            <a:endParaRPr lang="uk-UA" sz="5400" dirty="0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554413" y="2636838"/>
            <a:ext cx="4535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latin typeface="Calibri" pitchFamily="34" charset="0"/>
              </a:rPr>
              <a:t>- 100 літрів води</a:t>
            </a:r>
          </a:p>
        </p:txBody>
      </p:sp>
      <p:pic>
        <p:nvPicPr>
          <p:cNvPr id="2560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83025"/>
            <a:ext cx="3394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3563938" y="4741863"/>
            <a:ext cx="4670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latin typeface="Calibri" pitchFamily="34" charset="0"/>
              </a:rPr>
              <a:t>- 13 000 літрів води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476375" y="1341438"/>
            <a:ext cx="6191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latin typeface="Calibri" pitchFamily="34" charset="0"/>
              </a:rPr>
              <a:t>«Профілактика» водної кризи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17750444">
            <a:off x="-793841" y="1409715"/>
            <a:ext cx="4015469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Опріснювачі</a:t>
            </a:r>
            <a:endParaRPr lang="uk-UA" sz="5400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-1332656" y="17453"/>
          <a:ext cx="9073008" cy="487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59832" y="3848467"/>
            <a:ext cx="5940152" cy="30095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9050" y="-47625"/>
            <a:ext cx="4529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виробіток води на добу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dirty="0" smtClean="0">
                <a:latin typeface="Arial" charset="0"/>
              </a:rPr>
              <a:t>Для подолання проблеми нестачі води потрібно: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uk-UA" sz="2800" dirty="0" smtClean="0">
                <a:latin typeface="Arial" charset="0"/>
              </a:rPr>
              <a:t>Зменшити використання води;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uk-UA" sz="2800" dirty="0" smtClean="0">
                <a:latin typeface="Arial" charset="0"/>
              </a:rPr>
              <a:t>Зменшити забруднення від антропогенної діяльності шляхом використання новітніх технологій у сільському господарстві;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uk-UA" sz="2800" dirty="0" smtClean="0">
                <a:latin typeface="Arial" charset="0"/>
              </a:rPr>
              <a:t>Використовувати новітні технології опріснення води.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188640"/>
            <a:ext cx="5832648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Висновки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606425" y="1316038"/>
            <a:ext cx="7931150" cy="4525962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uk-UA" sz="2800" dirty="0" smtClean="0"/>
              <a:t>  дослідити, в яких регіонах світу </a:t>
            </a:r>
            <a:r>
              <a:rPr lang="uk-UA" sz="2800" dirty="0" smtClean="0"/>
              <a:t>   </a:t>
            </a:r>
          </a:p>
          <a:p>
            <a:pPr marL="0" indent="0" eaLnBrk="1" hangingPunct="1">
              <a:buNone/>
            </a:pPr>
            <a:r>
              <a:rPr lang="uk-UA" sz="2800" dirty="0" smtClean="0"/>
              <a:t>відчуватиметься </a:t>
            </a:r>
            <a:r>
              <a:rPr lang="uk-UA" sz="2800" dirty="0" smtClean="0"/>
              <a:t>нестача води;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uk-UA" sz="2800" dirty="0" smtClean="0"/>
              <a:t>  спрогнозувати глобальні наслідки нестачі </a:t>
            </a:r>
            <a:r>
              <a:rPr lang="uk-UA" sz="2800" dirty="0" smtClean="0"/>
              <a:t>води </a:t>
            </a:r>
          </a:p>
          <a:p>
            <a:pPr marL="0" indent="0" eaLnBrk="1" hangingPunct="1">
              <a:buNone/>
            </a:pPr>
            <a:r>
              <a:rPr lang="uk-UA" sz="2800" dirty="0" smtClean="0"/>
              <a:t>в </a:t>
            </a:r>
            <a:r>
              <a:rPr lang="uk-UA" sz="2800" dirty="0" smtClean="0"/>
              <a:t>світі;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uk-UA" sz="2800" dirty="0" smtClean="0"/>
              <a:t>  запропонувати варіанти вирішення </a:t>
            </a:r>
            <a:r>
              <a:rPr lang="uk-UA" sz="2800" dirty="0" smtClean="0"/>
              <a:t>проблеми</a:t>
            </a:r>
          </a:p>
          <a:p>
            <a:pPr marL="0" indent="0" eaLnBrk="1" hangingPunct="1">
              <a:buNone/>
            </a:pPr>
            <a:r>
              <a:rPr lang="uk-UA" sz="2800" dirty="0" smtClean="0"/>
              <a:t>нестачі </a:t>
            </a:r>
            <a:r>
              <a:rPr lang="uk-UA" sz="2800" dirty="0" smtClean="0"/>
              <a:t>води.</a:t>
            </a:r>
          </a:p>
          <a:p>
            <a:pPr eaLnBrk="1" hangingPunct="1">
              <a:buFont typeface="Courier New" pitchFamily="49" charset="0"/>
              <a:buChar char="o"/>
            </a:pPr>
            <a:endParaRPr lang="uk-UA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188640"/>
            <a:ext cx="5328592" cy="1152127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Мета</a:t>
            </a:r>
            <a:endParaRPr lang="uk-UA" sz="5400" dirty="0"/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338638"/>
            <a:ext cx="30114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3656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394147" y="1196752"/>
            <a:ext cx="7570341" cy="4813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</a:t>
            </a:r>
            <a:r>
              <a:rPr lang="uk-UA" sz="3600" dirty="0" smtClean="0"/>
              <a:t>Світ використовує воду для свого існування. Чисте і надійне водопостачання життєво важливе для промисловості, сільського господарства і виробництва енергії. Кожне товариство і екосистема на Землі залежать від води, використовуваної для санітарії, гігієни і підтримки життя.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3668" y="188640"/>
            <a:ext cx="5976664" cy="1152127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Актуальність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810039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 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Дефіцит </a:t>
            </a: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водних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ресурсів</a:t>
            </a:r>
            <a:r>
              <a:rPr lang="en-US" dirty="0"/>
              <a:t> </a:t>
            </a:r>
            <a:r>
              <a:rPr lang="en-US" sz="2800" dirty="0"/>
              <a:t>— </a:t>
            </a:r>
            <a:r>
              <a:rPr lang="uk-UA" sz="2800" dirty="0"/>
              <a:t>відсутність достатніх </a:t>
            </a:r>
            <a:r>
              <a:rPr lang="uk-UA" sz="2800" dirty="0" smtClean="0"/>
              <a:t>запасів</a:t>
            </a:r>
            <a:r>
              <a:rPr lang="uk-UA" sz="2800" dirty="0"/>
              <a:t> </a:t>
            </a:r>
            <a:r>
              <a:rPr lang="uk-UA" sz="2800" dirty="0" smtClean="0"/>
              <a:t>водних ресурсів</a:t>
            </a:r>
            <a:r>
              <a:rPr lang="uk-UA" sz="2800" dirty="0"/>
              <a:t> для забезпечення потреб населення в чистій питній </a:t>
            </a:r>
            <a:r>
              <a:rPr lang="uk-UA" sz="2800" dirty="0" smtClean="0"/>
              <a:t>воді. </a:t>
            </a:r>
            <a:endParaRPr lang="uk-UA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116632"/>
            <a:ext cx="5328592" cy="1152127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Визначення</a:t>
            </a:r>
            <a:endParaRPr lang="uk-UA" sz="5400" dirty="0"/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2"/>
          <a:srcRect b="19269"/>
          <a:stretch>
            <a:fillRect/>
          </a:stretch>
        </p:blipFill>
        <p:spPr bwMode="auto">
          <a:xfrm>
            <a:off x="1436228" y="2996952"/>
            <a:ext cx="68929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488" y="6581001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Джерело:</a:t>
            </a:r>
            <a:r>
              <a:rPr lang="en-US" sz="1200" dirty="0"/>
              <a:t>https://rubryka.com › </a:t>
            </a:r>
            <a:r>
              <a:rPr lang="en-US" sz="1200" dirty="0" err="1" smtClean="0"/>
              <a:t>pytevaya-voda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16633"/>
            <a:ext cx="6192688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Запаси водних ресурсів </a:t>
            </a:r>
            <a:endParaRPr lang="uk-UA" sz="5400" dirty="0"/>
          </a:p>
        </p:txBody>
      </p:sp>
      <p:pic>
        <p:nvPicPr>
          <p:cNvPr id="17413" name="Рисунок 4"/>
          <p:cNvPicPr>
            <a:picLocks noChangeAspect="1"/>
          </p:cNvPicPr>
          <p:nvPr/>
        </p:nvPicPr>
        <p:blipFill>
          <a:blip r:embed="rId2"/>
          <a:srcRect t="13342"/>
          <a:stretch>
            <a:fillRect/>
          </a:stretch>
        </p:blipFill>
        <p:spPr bwMode="auto">
          <a:xfrm>
            <a:off x="467532" y="1126957"/>
            <a:ext cx="8257798" cy="5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60432" y="116633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5" name="Выноска 1 4"/>
          <p:cNvSpPr/>
          <p:nvPr/>
        </p:nvSpPr>
        <p:spPr>
          <a:xfrm>
            <a:off x="2627784" y="3345248"/>
            <a:ext cx="720080" cy="57606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Л.Ам33%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660232" y="2293607"/>
            <a:ext cx="720080" cy="57606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Азія</a:t>
            </a:r>
          </a:p>
          <a:p>
            <a:pPr algn="ctr"/>
            <a:r>
              <a:rPr lang="uk-UA" dirty="0" smtClean="0"/>
              <a:t>25%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505" y="6471882"/>
            <a:ext cx="2815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Джерело: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/>
              </a:rPr>
              <a:t>://uk.wikipedia.org › wiki</a:t>
            </a:r>
            <a:endParaRPr lang="en-US" sz="12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9" name="Выноска 3 (без границы) 8"/>
          <p:cNvSpPr/>
          <p:nvPr/>
        </p:nvSpPr>
        <p:spPr>
          <a:xfrm>
            <a:off x="3590678" y="1681539"/>
            <a:ext cx="720080" cy="576064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0070"/>
              <a:gd name="adj8" fmla="val 1030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ОЕСР20%</a:t>
            </a:r>
            <a:endParaRPr lang="ru-RU" sz="1600" dirty="0"/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5064751" y="1645535"/>
            <a:ext cx="576064" cy="648072"/>
          </a:xfrm>
          <a:prstGeom prst="accent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СНД</a:t>
            </a:r>
          </a:p>
          <a:p>
            <a:pPr algn="ctr"/>
            <a:r>
              <a:rPr lang="uk-UA" sz="1600" dirty="0" smtClean="0"/>
              <a:t>10%</a:t>
            </a:r>
            <a:endParaRPr lang="ru-RU" sz="1600" dirty="0"/>
          </a:p>
        </p:txBody>
      </p:sp>
      <p:sp>
        <p:nvSpPr>
          <p:cNvPr id="13" name="Выноска 1 12"/>
          <p:cNvSpPr/>
          <p:nvPr/>
        </p:nvSpPr>
        <p:spPr>
          <a:xfrm>
            <a:off x="5197463" y="4869160"/>
            <a:ext cx="886705" cy="576064"/>
          </a:xfrm>
          <a:prstGeom prst="borderCallout1">
            <a:avLst>
              <a:gd name="adj1" fmla="val 37703"/>
              <a:gd name="adj2" fmla="val -3715"/>
              <a:gd name="adj3" fmla="val -174166"/>
              <a:gd name="adj4" fmla="val -506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Африка</a:t>
            </a:r>
          </a:p>
          <a:p>
            <a:pPr algn="ctr"/>
            <a:r>
              <a:rPr lang="uk-UA" sz="1600" dirty="0" smtClean="0"/>
              <a:t>10%</a:t>
            </a:r>
            <a:endParaRPr lang="ru-RU" sz="1600" dirty="0"/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6012160" y="3571017"/>
            <a:ext cx="1296144" cy="648072"/>
          </a:xfrm>
          <a:prstGeom prst="accentCallout1">
            <a:avLst>
              <a:gd name="adj1" fmla="val 18750"/>
              <a:gd name="adj2" fmla="val -8333"/>
              <a:gd name="adj3" fmla="val -85455"/>
              <a:gd name="adj4" fmla="val -543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Близький Схід</a:t>
            </a:r>
          </a:p>
          <a:p>
            <a:pPr algn="ctr"/>
            <a:r>
              <a:rPr lang="uk-UA" sz="1600" dirty="0" smtClean="0"/>
              <a:t>10%</a:t>
            </a:r>
            <a:endParaRPr lang="ru-RU" sz="1600" dirty="0"/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2109039" y="1645535"/>
            <a:ext cx="769479" cy="648072"/>
          </a:xfrm>
          <a:prstGeom prst="accentCallout1">
            <a:avLst>
              <a:gd name="adj1" fmla="val 18750"/>
              <a:gd name="adj2" fmla="val -8333"/>
              <a:gd name="adj3" fmla="val 163041"/>
              <a:gd name="adj4" fmla="val -82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П.Ам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dirty="0" smtClean="0"/>
              <a:t>10%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ÑÐºÐ°ÑÐ°Ð½Ð½ÑÐµ ÑÐ°Ð¹Ð»Ñ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656" y="2900542"/>
            <a:ext cx="6516687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0" y="17002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Азія: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55%</a:t>
            </a: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 всієї води;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Північна Америка: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19%</a:t>
            </a: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Європа: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9,2%</a:t>
            </a:r>
            <a:r>
              <a:rPr lang="uk-UA" sz="2400" dirty="0" smtClean="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uk-UA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7481" y="79102"/>
            <a:ext cx="5976664" cy="1152127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Arial" charset="0"/>
              </a:rPr>
              <a:t>Географічний розподіл використання води</a:t>
            </a:r>
            <a:endParaRPr lang="uk-UA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284663" y="1700213"/>
            <a:ext cx="48593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Африка: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4,7%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400" dirty="0" err="1">
                <a:solidFill>
                  <a:srgbClr val="000000"/>
                </a:solidFill>
              </a:rPr>
              <a:t>Південна</a:t>
            </a:r>
            <a:r>
              <a:rPr lang="ru-RU" sz="2400" dirty="0">
                <a:solidFill>
                  <a:srgbClr val="000000"/>
                </a:solidFill>
              </a:rPr>
              <a:t> Америка: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3,3%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400" dirty="0" err="1">
                <a:solidFill>
                  <a:srgbClr val="000000"/>
                </a:solidFill>
              </a:rPr>
              <a:t>Решта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світу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використовує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8,8%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-177800" y="404813"/>
          <a:ext cx="9321800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7800" y="404813"/>
                        <a:ext cx="9321800" cy="621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1739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+mn-lt"/>
              </a:rPr>
              <a:t>Використання води різними галузями</a:t>
            </a:r>
            <a:endParaRPr lang="ru-RU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675" y="2300288"/>
            <a:ext cx="4268788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Найбільш </a:t>
            </a:r>
            <a:r>
              <a:rPr lang="uk-UA" sz="2800" dirty="0"/>
              <a:t>великими споживачами води (за обсягами) є Індія, Китай, США, Пакистан, Японія, Таїланд, Індонезія, Бангладеш, Мексика і Російська Федерація.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52736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16633"/>
            <a:ext cx="6192688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5400" dirty="0" smtClean="0"/>
              <a:t>Споживання води</a:t>
            </a:r>
            <a:endParaRPr lang="uk-UA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116633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1403350" y="1600200"/>
            <a:ext cx="774065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smtClean="0"/>
              <a:t>  За даними досліджень </a:t>
            </a:r>
            <a:r>
              <a:rPr lang="en-US" sz="2800" smtClean="0"/>
              <a:t>WRI </a:t>
            </a:r>
            <a:r>
              <a:rPr lang="uk-UA" sz="2800" smtClean="0"/>
              <a:t>в даний час в регіонах, які відчувають дефіцит води, проживає понад мільярд людей, і до 2025 року нестачу води може відчувати до 3,5 мільярдів людей.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260648"/>
            <a:ext cx="6768752" cy="1008112"/>
          </a:xfrm>
          <a:prstGeom prst="rect">
            <a:avLst/>
          </a:prstGeom>
          <a:gradFill rotWithShape="1">
            <a:gsLst>
              <a:gs pos="100000">
                <a:schemeClr val="bg1">
                  <a:alpha val="30000"/>
                </a:schemeClr>
              </a:gs>
              <a:gs pos="50000">
                <a:schemeClr val="bg1">
                  <a:alpha val="80000"/>
                </a:schemeClr>
              </a:gs>
              <a:gs pos="0">
                <a:schemeClr val="bg1">
                  <a:alpha val="30000"/>
                </a:schemeClr>
              </a:gs>
            </a:gsLst>
            <a:lin ang="0" scaled="0"/>
          </a:gradFill>
          <a:ln w="31750" cap="flat" cmpd="sng" algn="ctr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World Resource institute</a:t>
            </a:r>
            <a:endParaRPr lang="uk-UA" sz="5400" dirty="0"/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2"/>
          <a:srcRect l="10864" t="17102" r="70006" b="70422"/>
          <a:stretch>
            <a:fillRect/>
          </a:stretch>
        </p:blipFill>
        <p:spPr bwMode="auto">
          <a:xfrm>
            <a:off x="4787900" y="5373688"/>
            <a:ext cx="43561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759867"/>
            <a:ext cx="4788024" cy="30981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511" name="Рисунок 7"/>
          <p:cNvPicPr>
            <a:picLocks noChangeAspect="1" noChangeArrowheads="1"/>
          </p:cNvPicPr>
          <p:nvPr/>
        </p:nvPicPr>
        <p:blipFill>
          <a:blip r:embed="rId4"/>
          <a:srcRect l="739" t="8652" r="88136" b="85008"/>
          <a:stretch>
            <a:fillRect/>
          </a:stretch>
        </p:blipFill>
        <p:spPr bwMode="auto">
          <a:xfrm>
            <a:off x="4787900" y="3759200"/>
            <a:ext cx="43561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29153" y="1073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314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</vt:lpstr>
      <vt:lpstr>Calibri</vt:lpstr>
      <vt:lpstr>Courier New</vt:lpstr>
      <vt:lpstr>Verdana</vt:lpstr>
      <vt:lpstr>Wingdings</vt:lpstr>
      <vt:lpstr>Тема Office</vt:lpstr>
      <vt:lpstr>Диаграмма</vt:lpstr>
      <vt:lpstr>Країни та регіони світу, в яких відчуватиметься нестача води.  Прогноз глобальних наслідків дефіциту  води в світі.  Варіанти розв’язання цієї проблеми для світової спільноти.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Питання №3</dc:title>
  <dc:creator>Саша</dc:creator>
  <cp:lastModifiedBy>Elizabeth</cp:lastModifiedBy>
  <cp:revision>34</cp:revision>
  <dcterms:created xsi:type="dcterms:W3CDTF">2019-09-14T08:36:17Z</dcterms:created>
  <dcterms:modified xsi:type="dcterms:W3CDTF">2023-03-12T18:11:06Z</dcterms:modified>
</cp:coreProperties>
</file>