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2" r:id="rId7"/>
    <p:sldId id="261" r:id="rId8"/>
    <p:sldId id="260" r:id="rId9"/>
    <p:sldId id="265" r:id="rId10"/>
    <p:sldId id="26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uk/resource/62434971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er.ahaslides.com/presentation/3934271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hyperlink" Target="https://learningapps.org/display?v=pkvsmhy0c24" TargetMode="External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hyperlink" Target="https://www.youtube.com/watch?v=PA3Q46muieE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372FFD-7317-41DD-870F-3F4940BF76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9899" y="1518081"/>
            <a:ext cx="10022889" cy="2621153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7030A0"/>
                </a:solidFill>
              </a:rPr>
              <a:t>Від атому до Всесвіту- </a:t>
            </a:r>
            <a:r>
              <a:rPr lang="en-US" b="1" dirty="0">
                <a:solidFill>
                  <a:srgbClr val="7030A0"/>
                </a:solidFill>
              </a:rPr>
              <a:t>STEM</a:t>
            </a:r>
            <a:r>
              <a:rPr lang="uk-UA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ІМО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A012D96-FAA8-4D60-8560-48C4793D7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314548"/>
            <a:ext cx="9587883" cy="1704512"/>
          </a:xfrm>
        </p:spPr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Природничий курс «Пізнаємо природу» 5-6 клас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855117-6EC6-4556-86AC-9022B4D21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6459" y="69709"/>
            <a:ext cx="2254558" cy="335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28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18B946-B325-4BDB-A39D-2D6EDB18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150920"/>
            <a:ext cx="9872594" cy="1116792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Рефлексія</a:t>
            </a:r>
            <a:b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2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22BB77-D3DE-4C01-8369-EC8637E81C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80" y="2657193"/>
            <a:ext cx="3384792" cy="333986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EEBD40A-C1EF-41E3-8B3E-3B4776F25E50}"/>
              </a:ext>
            </a:extLst>
          </p:cNvPr>
          <p:cNvSpPr/>
          <p:nvPr/>
        </p:nvSpPr>
        <p:spPr>
          <a:xfrm>
            <a:off x="4731798" y="3035743"/>
            <a:ext cx="67825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Природа  так про все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подбала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,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що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всюди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ти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знаходиш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чому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ru-RU" sz="40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вчитися</a:t>
            </a:r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.</a:t>
            </a:r>
          </a:p>
          <a:p>
            <a:pPr algn="r"/>
            <a:r>
              <a:rPr lang="ru-RU" sz="4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 </a:t>
            </a:r>
            <a:r>
              <a:rPr lang="ru-RU" sz="40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Леонардо Да </a:t>
            </a:r>
            <a:r>
              <a:rPr lang="ru-RU" sz="40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Вінчі</a:t>
            </a:r>
            <a:endParaRPr lang="ru-RU" sz="4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7472F79-6A34-4458-9E4C-23DF4C79B043}"/>
              </a:ext>
            </a:extLst>
          </p:cNvPr>
          <p:cNvSpPr/>
          <p:nvPr/>
        </p:nvSpPr>
        <p:spPr>
          <a:xfrm>
            <a:off x="1518083" y="1267712"/>
            <a:ext cx="8682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https://wordwall.net/uk/resource/62434971</a:t>
            </a: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677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14F376-1F5E-4660-918B-1379A740644A}"/>
              </a:ext>
            </a:extLst>
          </p:cNvPr>
          <p:cNvSpPr txBox="1"/>
          <p:nvPr/>
        </p:nvSpPr>
        <p:spPr>
          <a:xfrm>
            <a:off x="3764132" y="550417"/>
            <a:ext cx="753714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    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досліджуємо</a:t>
            </a:r>
          </a:p>
          <a:p>
            <a:r>
              <a:rPr lang="uk-UA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    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усвідомлюємо</a:t>
            </a:r>
          </a:p>
          <a:p>
            <a:r>
              <a:rPr lang="uk-UA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   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моделюємо</a:t>
            </a:r>
          </a:p>
          <a:p>
            <a:r>
              <a:rPr lang="uk-UA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    </a:t>
            </a:r>
            <a:r>
              <a:rPr lang="uk-UA" sz="5400" b="1" dirty="0" err="1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креативимо</a:t>
            </a:r>
            <a:endParaRPr lang="uk-UA" sz="5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uk-UA" sz="54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    </a:t>
            </a:r>
            <a:r>
              <a:rPr lang="uk-UA" sz="5400" b="1" dirty="0">
                <a:solidFill>
                  <a:schemeClr val="accent6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асоціюємо</a:t>
            </a:r>
            <a:endParaRPr lang="ru-RU" sz="5400" b="1" dirty="0">
              <a:solidFill>
                <a:schemeClr val="accent6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7EA395-4B50-4ECE-8122-A65DEBE27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48" y="4573583"/>
            <a:ext cx="2398587" cy="21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026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DB731E-41CE-41EA-A97C-C2AEE2D8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6">
                    <a:lumMod val="50000"/>
                  </a:schemeClr>
                </a:solidFill>
              </a:rPr>
              <a:t>Відгадай</a:t>
            </a:r>
            <a:r>
              <a:rPr lang="uk-UA" dirty="0"/>
              <a:t>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D06682-C7A9-4887-88D4-986CB9DC07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5037" y="71021"/>
            <a:ext cx="1508187" cy="19347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FECF96-B81C-491D-82BF-F90694B51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109" y="2005766"/>
            <a:ext cx="9031409" cy="339330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935307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B0A878-2D5A-43B8-B0A3-47388A08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10" y="1"/>
            <a:ext cx="10248416" cy="1651246"/>
          </a:xfrm>
        </p:spPr>
        <p:txBody>
          <a:bodyPr>
            <a:normAutofit/>
          </a:bodyPr>
          <a:lstStyle/>
          <a:p>
            <a:r>
              <a:rPr lang="uk-UA" sz="5400" b="1" dirty="0">
                <a:solidFill>
                  <a:srgbClr val="7030A0"/>
                </a:solidFill>
              </a:rPr>
              <a:t>Асоціації:           природа</a:t>
            </a:r>
            <a:endParaRPr lang="ru-RU" sz="5400" b="1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6F06A0C-F162-45A8-A34A-DF9F331F937C}"/>
              </a:ext>
            </a:extLst>
          </p:cNvPr>
          <p:cNvSpPr/>
          <p:nvPr/>
        </p:nvSpPr>
        <p:spPr>
          <a:xfrm>
            <a:off x="3444536" y="2017489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E5FAD9-A369-47F9-8012-5F1B0D363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52" y="4490297"/>
            <a:ext cx="2143125" cy="21431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1FDFDE5-A07B-41DD-96FE-8F4A0029C8FF}"/>
              </a:ext>
            </a:extLst>
          </p:cNvPr>
          <p:cNvSpPr/>
          <p:nvPr/>
        </p:nvSpPr>
        <p:spPr>
          <a:xfrm>
            <a:off x="913773" y="1296140"/>
            <a:ext cx="93754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hlinkClick r:id="rId3"/>
              </a:rPr>
              <a:t>https://presenter.ahaslides.com/presentation/3934271</a:t>
            </a:r>
            <a:r>
              <a:rPr lang="uk-UA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CFA4EF-621D-4527-BC8C-A450D733E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396" y="1872772"/>
            <a:ext cx="9100411" cy="473221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805B72-7FE2-4154-A3F3-0BDEB32E8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352" y="1936998"/>
            <a:ext cx="2246811" cy="2246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70C2E-86F0-4BE9-B441-052609786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949" y="0"/>
            <a:ext cx="10428278" cy="1091953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Природничі науки</a:t>
            </a:r>
            <a:endParaRPr lang="ru-R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1AFC27C-0757-4AC5-8A0A-1C2A8949B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2485" y="20391"/>
            <a:ext cx="1772550" cy="17725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CC7D7E-E62D-43CF-8BF3-258DC729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9594">
            <a:off x="266736" y="1728637"/>
            <a:ext cx="2404178" cy="181223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F2F535-ED41-4130-9047-84E55D1E3D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6528">
            <a:off x="488697" y="4335553"/>
            <a:ext cx="1960257" cy="20992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5C7D291-83DE-4D85-ABB6-AF2B08761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31568">
            <a:off x="3404205" y="1564616"/>
            <a:ext cx="2183427" cy="21402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2DB3FDF-F361-4B76-8524-BB214F559D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564637">
            <a:off x="7984171" y="1098344"/>
            <a:ext cx="2356037" cy="21242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85CCB95-4AD9-408F-BFF7-2132B4D998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818272">
            <a:off x="3146292" y="4397935"/>
            <a:ext cx="2183427" cy="199918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36C6C1-FAD5-4730-BAD2-1C6EC6D1E6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45958">
            <a:off x="8887361" y="4201995"/>
            <a:ext cx="2606473" cy="20453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9A011E-15A4-4A29-9512-6DE069EB2C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5540" y="3415433"/>
            <a:ext cx="2313632" cy="220999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D0C0C6A-FA45-4331-B4B5-BC949DF57C62}"/>
              </a:ext>
            </a:extLst>
          </p:cNvPr>
          <p:cNvSpPr/>
          <p:nvPr/>
        </p:nvSpPr>
        <p:spPr>
          <a:xfrm>
            <a:off x="1464816" y="994299"/>
            <a:ext cx="70509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hlinkClick r:id="rId10"/>
              </a:rPr>
              <a:t>https://learningapps.org/display?v=pkvsmhy0c24</a:t>
            </a:r>
            <a:r>
              <a:rPr lang="uk-UA" sz="2400" dirty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730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52FA3-EE33-4F5D-BA11-0144E6651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5" y="-248574"/>
            <a:ext cx="10346071" cy="1553592"/>
          </a:xfrm>
        </p:spPr>
        <p:txBody>
          <a:bodyPr>
            <a:normAutofit/>
          </a:bodyPr>
          <a:lstStyle/>
          <a:p>
            <a:r>
              <a:rPr lang="uk-UA" sz="4400" b="1" dirty="0">
                <a:solidFill>
                  <a:schemeClr val="accent6">
                    <a:lumMod val="50000"/>
                  </a:schemeClr>
                </a:solidFill>
              </a:rPr>
              <a:t>усвідомлення</a:t>
            </a:r>
            <a:endParaRPr lang="ru-RU" sz="4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35A955-C60D-4DFC-93E6-1DB23E1EFD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66" y="1593484"/>
            <a:ext cx="2781993" cy="2781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1F4B723-05D7-48B5-82E1-4569D1686D97}"/>
              </a:ext>
            </a:extLst>
          </p:cNvPr>
          <p:cNvSpPr txBox="1"/>
          <p:nvPr/>
        </p:nvSpPr>
        <p:spPr>
          <a:xfrm rot="20907460">
            <a:off x="276027" y="1123449"/>
            <a:ext cx="4916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Чому вода текуча?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4D05F-2943-467C-8F83-8F6D93239867}"/>
              </a:ext>
            </a:extLst>
          </p:cNvPr>
          <p:cNvSpPr txBox="1"/>
          <p:nvPr/>
        </p:nvSpPr>
        <p:spPr>
          <a:xfrm rot="573329">
            <a:off x="6731301" y="1895235"/>
            <a:ext cx="57382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Чому ложку можна взяти , а повітря –ні?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B60A6-4E93-44AF-B6E4-F99F8264D0A8}"/>
              </a:ext>
            </a:extLst>
          </p:cNvPr>
          <p:cNvSpPr txBox="1"/>
          <p:nvPr/>
        </p:nvSpPr>
        <p:spPr>
          <a:xfrm>
            <a:off x="452762" y="4663832"/>
            <a:ext cx="66582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Чому повітря газоподібне,</a:t>
            </a:r>
          </a:p>
          <a:p>
            <a:r>
              <a:rPr lang="uk-UA" sz="2800" b="1" dirty="0">
                <a:solidFill>
                  <a:srgbClr val="002060"/>
                </a:solidFill>
              </a:rPr>
              <a:t>а алмаз твердий?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6CAF79-92CA-42DF-B58D-102BA406A259}"/>
              </a:ext>
            </a:extLst>
          </p:cNvPr>
          <p:cNvSpPr txBox="1"/>
          <p:nvPr/>
        </p:nvSpPr>
        <p:spPr>
          <a:xfrm rot="20838727">
            <a:off x="6475915" y="4399125"/>
            <a:ext cx="448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Що об’єднує всі тіла?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4187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23A7F9-2406-4090-94A0-1E5F2466E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1270" y="62144"/>
            <a:ext cx="7466120" cy="1233996"/>
          </a:xfrm>
        </p:spPr>
        <p:txBody>
          <a:bodyPr>
            <a:normAutofit/>
          </a:bodyPr>
          <a:lstStyle/>
          <a:p>
            <a:pPr algn="l"/>
            <a:r>
              <a:rPr lang="uk-UA" sz="4800" b="1" dirty="0">
                <a:solidFill>
                  <a:schemeClr val="accent6">
                    <a:lumMod val="50000"/>
                  </a:schemeClr>
                </a:solidFill>
              </a:rPr>
              <a:t>моделювання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6093D99-6837-44B2-87EA-62B5FA648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778" y="41292"/>
            <a:ext cx="3848222" cy="1626184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DD80640-9842-4559-BC62-D36388CCD864}"/>
              </a:ext>
            </a:extLst>
          </p:cNvPr>
          <p:cNvSpPr/>
          <p:nvPr/>
        </p:nvSpPr>
        <p:spPr>
          <a:xfrm>
            <a:off x="168676" y="1003177"/>
            <a:ext cx="7466120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Створіть моделі молекул різних речовин з матеріалів, які маєте вдома (пластилін, полімерна глина, солоне тісто, фрукти тощо)</a:t>
            </a:r>
            <a:endParaRPr lang="ru-RU" sz="1400" b="1" dirty="0">
              <a:solidFill>
                <a:schemeClr val="accent6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37E661-000C-4264-B37B-395A334D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8" y="1694664"/>
            <a:ext cx="2911092" cy="164606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BBDFFA-EC3C-44E4-BE6A-995D1923A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6307" y="1646697"/>
            <a:ext cx="3292125" cy="246909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B3628F1-27BA-4405-A05B-B7B1BCDCD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0561" y="1423593"/>
            <a:ext cx="2213040" cy="295072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01B261E-539D-4791-9EA8-431FF423DE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7673" y="4620313"/>
            <a:ext cx="2769572" cy="207098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5FF33C8-B38D-45E4-BA7C-0A891069EC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631" y="3595887"/>
            <a:ext cx="2199786" cy="29376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0BAB49-976F-4727-9E1B-51020E6D67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3167" y="3746023"/>
            <a:ext cx="2457762" cy="29327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88B140E-5C68-4620-88CC-3E65CE3A02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3161" y="1626765"/>
            <a:ext cx="2060661" cy="274754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DE95DD4-EA2C-4426-82DE-F894FE906F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8094" y="4175559"/>
            <a:ext cx="3356926" cy="251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36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815B15-AEDE-4AFA-9D3E-1B0BC9CD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155" y="-62143"/>
            <a:ext cx="10346071" cy="1127463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chemeClr val="accent6">
                    <a:lumMod val="50000"/>
                  </a:schemeClr>
                </a:solidFill>
              </a:rPr>
              <a:t>Дослідження</a:t>
            </a:r>
            <a:endParaRPr lang="ru-RU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E9AB45-EA67-45B5-ACA1-3D1B28125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0876" y="0"/>
            <a:ext cx="2464293" cy="246429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91D95D0-9B7D-4FEA-8293-76B60E672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75" y="183190"/>
            <a:ext cx="1686343" cy="19193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6B901A-E70D-4931-B31B-89A2BA843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16" y="2209928"/>
            <a:ext cx="2256777" cy="16916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463FB4-2112-4DD8-BE87-B3C835C16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0232" y="-62143"/>
            <a:ext cx="2308419" cy="246429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A68791-E513-4D8E-ACE3-D80A55881E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09030"/>
            <a:ext cx="5007006" cy="27163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B213C0D-2673-4A61-B0E2-85AC054BC6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0026" y="2316554"/>
            <a:ext cx="4206717" cy="217308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BF97307-1A95-4F9D-B745-EB734AD405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28205" y="4582238"/>
            <a:ext cx="4944053" cy="222395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5D34A9-9B02-4B30-AE81-C51553BED0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1951" y="889284"/>
            <a:ext cx="5217200" cy="258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36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42B69C-2BE1-4FA7-8C34-D99E26F84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091" y="1"/>
            <a:ext cx="10559135" cy="1606857"/>
          </a:xfrm>
        </p:spPr>
        <p:txBody>
          <a:bodyPr>
            <a:normAutofit/>
          </a:bodyPr>
          <a:lstStyle/>
          <a:p>
            <a:r>
              <a:rPr lang="ru-RU" sz="4800" b="1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Застосування</a:t>
            </a:r>
            <a:b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1695A6F-02BA-4CDA-834E-A65BE14FABE4}"/>
              </a:ext>
            </a:extLst>
          </p:cNvPr>
          <p:cNvSpPr/>
          <p:nvPr/>
        </p:nvSpPr>
        <p:spPr>
          <a:xfrm>
            <a:off x="1438183" y="905523"/>
            <a:ext cx="77058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Горіння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метану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hlinkClick r:id="rId2"/>
              </a:rPr>
              <a:t>https://www.youtube.com/watch?v=PA3Q46muieE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 </a:t>
            </a:r>
          </a:p>
          <a:p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Скласти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рівняння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реакції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за </a:t>
            </a:r>
            <a:r>
              <a:rPr lang="ru-RU" sz="2000" b="1" dirty="0" err="1">
                <a:solidFill>
                  <a:schemeClr val="accent6">
                    <a:lumMod val="50000"/>
                  </a:schemeClr>
                </a:solidFill>
              </a:rPr>
              <a:t>допомогою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моделей молекул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2AB8E2-5FFA-417E-A206-CCA704504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71197"/>
            <a:ext cx="2124435" cy="181542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5F74D8-81B3-48DA-8455-0588895973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2059" y="3164486"/>
            <a:ext cx="1996613" cy="9373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55FABE-AE64-443A-9587-084D9EC27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793330" y="2897680"/>
            <a:ext cx="2410380" cy="15624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758726-2E3B-4EA5-BEBC-B1EE17983C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71711" y="2897680"/>
            <a:ext cx="1790855" cy="1539373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56E20098-C1A3-4F4E-8FA8-597D47B0D140}"/>
              </a:ext>
            </a:extLst>
          </p:cNvPr>
          <p:cNvSpPr/>
          <p:nvPr/>
        </p:nvSpPr>
        <p:spPr>
          <a:xfrm>
            <a:off x="5625329" y="3455656"/>
            <a:ext cx="1050967" cy="707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Знак ''плюс'' 12">
            <a:extLst>
              <a:ext uri="{FF2B5EF4-FFF2-40B4-BE49-F238E27FC236}">
                <a16:creationId xmlns:a16="http://schemas.microsoft.com/office/drawing/2014/main" id="{E50F3A2E-6411-4F25-AD4D-F10C73A55A88}"/>
              </a:ext>
            </a:extLst>
          </p:cNvPr>
          <p:cNvSpPr/>
          <p:nvPr/>
        </p:nvSpPr>
        <p:spPr>
          <a:xfrm>
            <a:off x="2321655" y="3352399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09A9673-FEC3-45A4-88D0-03C466CD6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3391" y="3431219"/>
            <a:ext cx="701101" cy="701101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DA3FB0A0-CDB4-4CEB-9F26-03CB7BA9CF7F}"/>
              </a:ext>
            </a:extLst>
          </p:cNvPr>
          <p:cNvSpPr/>
          <p:nvPr/>
        </p:nvSpPr>
        <p:spPr>
          <a:xfrm>
            <a:off x="204186" y="5321826"/>
            <a:ext cx="95790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Розкажіть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про правила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безпечного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користування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побутовим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газом</a:t>
            </a:r>
          </a:p>
          <a:p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Створіть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dirty="0" err="1">
                <a:solidFill>
                  <a:schemeClr val="accent6">
                    <a:lumMod val="50000"/>
                  </a:schemeClr>
                </a:solidFill>
              </a:rPr>
              <a:t>пам’ятку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39274534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27537E"/>
      </a:dk2>
      <a:lt2>
        <a:srgbClr val="AABED7"/>
      </a:lt2>
      <a:accent1>
        <a:srgbClr val="E34B7A"/>
      </a:accent1>
      <a:accent2>
        <a:srgbClr val="AC339A"/>
      </a:accent2>
      <a:accent3>
        <a:srgbClr val="6953B7"/>
      </a:accent3>
      <a:accent4>
        <a:srgbClr val="1D7EAB"/>
      </a:accent4>
      <a:accent5>
        <a:srgbClr val="43AFD6"/>
      </a:accent5>
      <a:accent6>
        <a:srgbClr val="DE85E1"/>
      </a:accent6>
      <a:hlink>
        <a:srgbClr val="ED87A6"/>
      </a:hlink>
      <a:folHlink>
        <a:srgbClr val="C99EAC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682</TotalTime>
  <Words>168</Words>
  <Application>Microsoft Office PowerPoint</Application>
  <PresentationFormat>Широкоэкранный</PresentationFormat>
  <Paragraphs>31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Times New Roman</vt:lpstr>
      <vt:lpstr>Tw Cen MT</vt:lpstr>
      <vt:lpstr>Капля</vt:lpstr>
      <vt:lpstr>Від атому до Всесвіту- STEMІМО</vt:lpstr>
      <vt:lpstr>Презентация PowerPoint</vt:lpstr>
      <vt:lpstr>Відгадай </vt:lpstr>
      <vt:lpstr>Асоціації:           природа</vt:lpstr>
      <vt:lpstr>Природничі науки</vt:lpstr>
      <vt:lpstr>усвідомлення</vt:lpstr>
      <vt:lpstr>моделювання</vt:lpstr>
      <vt:lpstr>Дослідження</vt:lpstr>
      <vt:lpstr>Застосування </vt:lpstr>
      <vt:lpstr>Рефлексія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«Від атому до Всесвіту- усвідомлюємо, досліджуємо, моделюємо»</dc:title>
  <dc:creator>Acer</dc:creator>
  <cp:lastModifiedBy>Acer</cp:lastModifiedBy>
  <cp:revision>8</cp:revision>
  <dcterms:created xsi:type="dcterms:W3CDTF">2023-04-10T15:48:57Z</dcterms:created>
  <dcterms:modified xsi:type="dcterms:W3CDTF">2024-04-20T19:31:11Z</dcterms:modified>
</cp:coreProperties>
</file>