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0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6" r:id="rId12"/>
    <p:sldId id="328" r:id="rId13"/>
    <p:sldId id="257" r:id="rId14"/>
    <p:sldId id="290" r:id="rId15"/>
    <p:sldId id="314" r:id="rId16"/>
    <p:sldId id="299" r:id="rId17"/>
    <p:sldId id="315" r:id="rId18"/>
    <p:sldId id="294" r:id="rId19"/>
    <p:sldId id="309" r:id="rId20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FBC"/>
    <a:srgbClr val="FF33CC"/>
    <a:srgbClr val="CC00FF"/>
    <a:srgbClr val="0080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92" d="100"/>
          <a:sy n="92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FD60A-0129-484A-8224-191006CD0FB3}" type="datetimeFigureOut">
              <a:rPr lang="uk-UA" smtClean="0"/>
              <a:pPr/>
              <a:t>11.06.2024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C551-2A0A-4206-A223-A5CC24C9FC5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6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137" y="1072243"/>
            <a:ext cx="6705600" cy="1905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 людини –</a:t>
            </a:r>
            <a:r>
              <a:rPr lang="uk-UA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найвища цінність»</a:t>
            </a:r>
            <a:b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суїциду серед підлітків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uk-UA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Пасюк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С.П.</a:t>
            </a:r>
            <a:endParaRPr lang="uk-UA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733550"/>
            <a:ext cx="1154911" cy="717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yak-prosto.com/images/f/f/yak-prozhiti-zhittya--ni-pro-sho-ne-shkoduyu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3550"/>
            <a:ext cx="1252537" cy="797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1.gstatic.com/images?q=tbn:ANd9GcSyPvyJcs9yqf1rKOCXDKFfKd8tg1xXDygYSOc9IDSUqHW-P9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6655"/>
            <a:ext cx="2205912" cy="129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301411.vk.me/v301411142/15c4/0-rquOyXUu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79" y="3078114"/>
            <a:ext cx="1993621" cy="136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13065"/>
            <a:ext cx="1895475" cy="147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815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4350"/>
            <a:ext cx="5562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613186"/>
            <a:ext cx="6965245" cy="3787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Учні, можливо для вас ця тема дуже складна та незрозуміла. Але…Знаючи причини, способи, особливості поведінки людей, схильних до скоєння самогубства, ви зможете не тільки зберегти життя когось з близького оточення, але й запобігти тому, щоб занапастити власне життя. А як ми з вами бачили на початку бесіди:</a:t>
            </a:r>
            <a:br>
              <a:rPr lang="uk-UA" sz="2800" b="1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«Життя – найдорожчій скарб!»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971550"/>
            <a:ext cx="4343400" cy="3276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ти дивне й загадкове</a:t>
            </a:r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ти вічне 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дивоколо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в 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дивоколі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чарівному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відшукаю колір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веселковий… 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Завжди потрібно шукати яскраві фарби та прикрашати ними життя!</a:t>
            </a:r>
          </a:p>
          <a:p>
            <a:pPr marL="0" indent="0" algn="ctr">
              <a:buNone/>
            </a:pPr>
            <a:endParaRPr lang="uk-UA" sz="9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nebo.at.ua/statti/Ditu/hi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8" y="2114550"/>
            <a:ext cx="1676400" cy="12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nimateit.net/data/media/april2014/943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04391"/>
            <a:ext cx="3310620" cy="19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880" y="361950"/>
            <a:ext cx="4580719" cy="42672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Життя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твоє</a:t>
            </a:r>
            <a:r>
              <a:rPr lang="ru-RU" sz="2800" b="1" dirty="0">
                <a:solidFill>
                  <a:srgbClr val="FF0000"/>
                </a:solidFill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</a:rPr>
              <a:t>безцінний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дар!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забувай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спиш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зорями стожар, 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друзями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ідеш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Живеш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Подумай, як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прожити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залишиш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треба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гарний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Лариси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Шевчук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pi.ua/files/images/talent-09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" y="817418"/>
            <a:ext cx="1677731" cy="1258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edpresa.com.ua/wp-content/uploads/2012/08/P6031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7550"/>
            <a:ext cx="1676400" cy="125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311223.vk.me/v311223562/5787/68xpxWyz3y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03607"/>
            <a:ext cx="1659294" cy="117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oradumo.pp.ua/uploads/posts/2014-10/naykrasivsh-dti-30-foto_291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64" y="3079133"/>
            <a:ext cx="1716330" cy="1286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257550"/>
            <a:ext cx="6965245" cy="901864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– це пісня. Доспівай її до кінця! </a:t>
            </a:r>
            <a:r>
              <a:rPr lang="ru-RU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– це боротьба. Стань борцем! </a:t>
            </a:r>
            <a: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– це удача. Шукай цю мить! </a:t>
            </a:r>
            <a: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таке чудове – не змарнуй його! </a:t>
            </a:r>
            <a: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Це твоє 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sz="27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700" dirty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Виборюй його</a:t>
            </a:r>
            <a:r>
              <a:rPr lang="uk-UA" sz="2700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700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i="1" dirty="0" smtClean="0">
                <a:solidFill>
                  <a:srgbClr val="2C2FBC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uk-UA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Мати Тереза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5537"/>
            <a:ext cx="2590800" cy="187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5537"/>
            <a:ext cx="2740025" cy="1877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666750"/>
            <a:ext cx="7086600" cy="1981200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дається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раз,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про той скарб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дбать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щоднини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то </a:t>
            </a:r>
            <a:r>
              <a:rPr lang="ru-RU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неповторний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час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84300"/>
            <a:ext cx="23812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&amp;Dcy;&amp;iukcy;&amp;tcy;&amp;icy;, &amp;yacy;&amp;kcy;&amp;icy;&amp;khcy; &amp;vcy;&amp;icy;&amp;khcy;&amp;ocy;&amp;vcy;&amp;acy;&amp;lcy;&amp;icy; &amp;tcy;&amp;vcy;&amp;acy;&amp;rcy;&amp;icy;&amp;n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84313"/>
            <a:ext cx="2514712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3000" y="1728488"/>
            <a:ext cx="6705600" cy="995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Цінуйте те, що маєте!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чи любиш ти своє життя так, </a:t>
            </a:r>
            <a:b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люблять його вони?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fakty.ictv.ua/public/images/gallery/2013/09/27/thumbnail-20130927120802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28950"/>
            <a:ext cx="1981200" cy="1584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kids-center.com.ua/wp-content/uploads/2014/12/IMG_2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0795"/>
            <a:ext cx="2259829" cy="284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biblioteka.ostriv.in.ua/images/publications/4/7479/1331501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60795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detdom.ucoz.com/_si/0/78372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26" y="1460795"/>
            <a:ext cx="1940574" cy="1456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1000" y="438150"/>
            <a:ext cx="8305800" cy="1070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700" b="1" dirty="0" err="1" smtClean="0">
                <a:solidFill>
                  <a:srgbClr val="FF0000"/>
                </a:solidFill>
              </a:rPr>
              <a:t>Гра</a:t>
            </a:r>
            <a:r>
              <a:rPr lang="ru-RU" sz="5700" b="1" dirty="0" smtClean="0">
                <a:solidFill>
                  <a:srgbClr val="FF0000"/>
                </a:solidFill>
              </a:rPr>
              <a:t> «</a:t>
            </a:r>
            <a:r>
              <a:rPr lang="ru-RU" sz="5700" b="1" dirty="0" err="1" smtClean="0">
                <a:solidFill>
                  <a:srgbClr val="FF0000"/>
                </a:solidFill>
              </a:rPr>
              <a:t>Мудреці</a:t>
            </a:r>
            <a:r>
              <a:rPr lang="ru-RU" sz="57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sz="3200" i="1" dirty="0" err="1" smtClean="0">
                <a:solidFill>
                  <a:srgbClr val="7030A0"/>
                </a:solidFill>
              </a:rPr>
              <a:t>Складіть</a:t>
            </a:r>
            <a:r>
              <a:rPr lang="ru-RU" sz="3200" i="1" dirty="0" smtClean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розрізані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прислів’я</a:t>
            </a:r>
            <a:r>
              <a:rPr lang="ru-RU" sz="3200" i="1" dirty="0">
                <a:solidFill>
                  <a:srgbClr val="7030A0"/>
                </a:solidFill>
              </a:rPr>
              <a:t> і </a:t>
            </a:r>
            <a:r>
              <a:rPr lang="ru-RU" sz="3200" i="1" dirty="0" err="1">
                <a:solidFill>
                  <a:srgbClr val="7030A0"/>
                </a:solidFill>
              </a:rPr>
              <a:t>поясніть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їхній</a:t>
            </a:r>
            <a:r>
              <a:rPr lang="ru-RU" sz="3200" i="1" dirty="0">
                <a:solidFill>
                  <a:srgbClr val="7030A0"/>
                </a:solidFill>
              </a:rPr>
              <a:t> </a:t>
            </a:r>
            <a:r>
              <a:rPr lang="ru-RU" sz="3200" i="1" dirty="0" err="1">
                <a:solidFill>
                  <a:srgbClr val="7030A0"/>
                </a:solidFill>
              </a:rPr>
              <a:t>зміст</a:t>
            </a:r>
            <a:r>
              <a:rPr lang="ru-RU" sz="3200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914400" y="1581150"/>
            <a:ext cx="3276600" cy="83820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648200" y="1562100"/>
            <a:ext cx="3352800" cy="85725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9100" y="1508521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Життя прожити -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00059" y="1562100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… як музика дзвенить.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914400" y="2419350"/>
            <a:ext cx="3276600" cy="91440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657259" y="2419350"/>
            <a:ext cx="3352800" cy="91440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9100" y="2405336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Де є життя,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00059" y="2447925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… не поле перейти.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914400" y="3333750"/>
            <a:ext cx="3276600" cy="91440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4648200" y="3305175"/>
            <a:ext cx="3343741" cy="914400"/>
          </a:xfrm>
          <a:prstGeom prst="flowChartPunchedTape">
            <a:avLst/>
          </a:prstGeom>
          <a:solidFill>
            <a:srgbClr val="2C2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3333750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Життя біжить -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186470" y="3362325"/>
            <a:ext cx="426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… там є надія.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569474">
            <a:off x="4332131" y="1946411"/>
            <a:ext cx="309330" cy="1104133"/>
          </a:xfrm>
          <a:prstGeom prst="downArrow">
            <a:avLst/>
          </a:prstGeom>
          <a:solidFill>
            <a:srgbClr val="2C2FB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569474">
            <a:off x="4243645" y="2781683"/>
            <a:ext cx="309330" cy="1104133"/>
          </a:xfrm>
          <a:prstGeom prst="downArrow">
            <a:avLst/>
          </a:prstGeom>
          <a:solidFill>
            <a:srgbClr val="2C2FB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044657">
            <a:off x="3652015" y="2716791"/>
            <a:ext cx="1512102" cy="319515"/>
          </a:xfrm>
          <a:prstGeom prst="rightArrow">
            <a:avLst/>
          </a:prstGeom>
          <a:solidFill>
            <a:srgbClr val="2C2FB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971550"/>
            <a:ext cx="8229600" cy="85725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 – найкращі!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xn--55-6kc5atg4b1a.xn--p1ai/images/pages/0013161359.fid.jp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5250"/>
            <a:ext cx="554355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4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5004" y="438150"/>
            <a:ext cx="61271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uk-UA" sz="4400" b="1" i="1" dirty="0" smtClean="0">
                <a:solidFill>
                  <a:srgbClr val="FFFF00"/>
                </a:solidFill>
              </a:rPr>
              <a:t>      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хочеш, щоб життя тобі усміхнулось – спочатку сам усміхнися життю</a:t>
            </a:r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yvys.info/wp-content/uploads/2014/05/d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1250"/>
            <a:ext cx="2439266" cy="12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tvora.com.ua/sites/default/files/imagecache/in_article/podrostki-kompa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76550"/>
            <a:ext cx="1524001" cy="12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tvora.com.ua/sites/default/files/imagecache/in_article/1346095895_schoolchild-5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34123"/>
            <a:ext cx="1745673" cy="15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79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95350"/>
            <a:ext cx="6965245" cy="304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БЕСІДА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Друзі, часто трапляється так, що людина опиняється у скрутному становищі. Іноді їй здається, що вийти з тієї чи іншої ситуації неможливо. Людина впадає в дивний стан, який має назву «депресивний». Характерними ознаками цього стану є: відсутність жаги до життя, безсилля, втрата апетиту, пригнічений настрій, небажання спілкуватися з оточуючими, замкнутість, думки про скоєння самогубства – суїцид. Що це за поняття «суїцид»? 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613186"/>
            <a:ext cx="6965245" cy="38635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Самогубство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Sui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caedere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вбивати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себе) -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цілеспрямоване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добровільне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вимушеного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самогубства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613186"/>
            <a:ext cx="6965245" cy="32539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Підлітковий вік вважається найбільш вразливим у плані чутливості до зовнішніх чинників.</a:t>
            </a:r>
            <a:b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 ви помічали за собою зміни поведінки? Якщо так, то не соромтесь розповісти про цей стан дорослій людині, якій ви довіряєте.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14350"/>
            <a:ext cx="7069669" cy="4114800"/>
          </a:xfrm>
        </p:spPr>
        <p:txBody>
          <a:bodyPr>
            <a:normAutofit fontScale="90000"/>
          </a:bodyPr>
          <a:lstStyle/>
          <a:p>
            <a:pPr lvl="0" algn="l" fontAlgn="base">
              <a:spcBef>
                <a:spcPct val="2000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C00000"/>
                </a:solidFill>
              </a:rPr>
              <a:t>Причини скоєння суїцидів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Серед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причин </a:t>
            </a: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самогубств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можна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назвати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наступні</a:t>
            </a:r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особистому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житті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неприємності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навчанням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пережите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дитинстві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насильство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,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тотальний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неуспіх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романтичних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сексуальних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відносинах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нещасна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любов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смерть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когось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із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рідних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друзів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нерозуміння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оточуючими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самотність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фінансові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здоров'ям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 (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невиліковні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хвороби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важка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депресія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(по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зведеннях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ВООЗ до 15%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депресій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завершуються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самогубством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);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бідність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відносини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родині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і з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однолітками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-алкоголь і наркотики, 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соціальна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ізоляція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Якщо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когось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з вас,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учні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турбують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такі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проблеми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в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житті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, то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слід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звернутись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за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допомогою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дорослих</a:t>
            </a:r>
            <a:r>
              <a:rPr lang="ru-RU" sz="16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600" b="1" dirty="0" smtClean="0">
                <a:latin typeface="Georgia" pitchFamily="18" charset="0"/>
                <a:ea typeface="+mn-ea"/>
                <a:cs typeface="+mn-cs"/>
              </a:rPr>
            </a:b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5293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2" y="590550"/>
            <a:ext cx="5427133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2" y="43815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1150"/>
            <a:ext cx="4123267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613186"/>
            <a:ext cx="6965245" cy="3787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підлітковий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суїцид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підлітковому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гормональна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фізіологічна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перебудова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адреналіну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розбурхує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Те,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суїцидальна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обумовлено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фізіологічними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психологічними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Недарма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критичним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1227</TotalTime>
  <Words>245</Words>
  <Application>Microsoft Office PowerPoint</Application>
  <PresentationFormat>Экран (16:9)</PresentationFormat>
  <Paragraphs>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Brush Script MT</vt:lpstr>
      <vt:lpstr>Calibri</vt:lpstr>
      <vt:lpstr>Constantia</vt:lpstr>
      <vt:lpstr>Franklin Gothic Book</vt:lpstr>
      <vt:lpstr>Georgia</vt:lpstr>
      <vt:lpstr>Rage Italic</vt:lpstr>
      <vt:lpstr>Times New Roman</vt:lpstr>
      <vt:lpstr>Кнопка</vt:lpstr>
      <vt:lpstr> «Життя людини – найвища цінність» профілактика суїциду серед підлітків                                                                                    Пасюк С.П.</vt:lpstr>
      <vt:lpstr>Презентация PowerPoint</vt:lpstr>
      <vt:lpstr>БЕСІДА Друзі, часто трапляється так, що людина опиняється у скрутному становищі. Іноді їй здається, що вийти з тієї чи іншої ситуації неможливо. Людина впадає в дивний стан, який має назву «депресивний». Характерними ознаками цього стану є: відсутність жаги до життя, безсилля, втрата апетиту, пригнічений настрій, небажання спілкуватися з оточуючими, замкнутість, думки про скоєння самогубства – суїцид. Що це за поняття «суїцид»? </vt:lpstr>
      <vt:lpstr>Самогубство, суїцид (від лат. Sui caedere - вбивати себе) - цілеспрямоване позбавлення себе життя, як правило, добровільне (хоча бувають і випадки вимушеного самогубства.</vt:lpstr>
      <vt:lpstr>Підлітковий вік вважається найбільш вразливим у плані чутливості до зовнішніх чинників. Можливо ви помічали за собою зміни поведінки? Якщо так, то не соромтесь розповісти про цей стан дорослій людині, якій ви довіряєте.</vt:lpstr>
      <vt:lpstr>Причини скоєння суїцидів Серед причин самогубств можна назвати наступні: -проблеми в особистому житті:  -неприємності з навчанням,  -пережите в дитинстві насильство , - тотальний неуспіх у романтичних чи сексуальних відносинах;  -нещасна любов;  -смерть когось із рідних чи друзів; -нерозуміння оточуючими, самотність; -фінансові проблеми; -проблеми зі здоров'ям; (невиліковні хвороби) -важка депресія (по зведеннях ВООЗ до 15% депресій завершуються самогубством );  -бідність,  -відносини в родині і з однолітками,  -алкоголь і наркотики,  -соціальна ізоляція. Якщо когось з вас, учні, турбують такі проблеми в житті, то слід звернутись за допомогою до дорослих. </vt:lpstr>
      <vt:lpstr>Презентация PowerPoint</vt:lpstr>
      <vt:lpstr>Презентация PowerPoint</vt:lpstr>
      <vt:lpstr>Чому саме підлітковий суїцид найбільш поширений?  У підлітковому віці відбувається гормональна перебудова організму, фізіологічна перебудова. Зокрема, це стосується адреналіну, який сильно розбурхує підлітків. Те, що суїцидальна поведінка досить часто виявляється у підлітків, обумовлено як фізіологічними чинниками, так і соціальними й психологічними. Недарма цей вік вважається критичним.</vt:lpstr>
      <vt:lpstr>Презентация PowerPoint</vt:lpstr>
      <vt:lpstr>Презентация PowerPoint</vt:lpstr>
      <vt:lpstr>Учні, можливо для вас ця тема дуже складна та незрозуміла. Але…Знаючи причини, способи, особливості поведінки людей, схильних до скоєння самогубства, ви зможете не тільки зберегти життя когось з близького оточення, але й запобігти тому, щоб занапастити власне життя. А як ми з вами бачили на початку бесіди: «Життя – найдорожчій скарб!»</vt:lpstr>
      <vt:lpstr>Презентация PowerPoint</vt:lpstr>
      <vt:lpstr>Життя твоє – безцінний дар! Не забувай про це ніколи. Ти спиш під зорями стожар,  Чи з друзями ідеш до школи, Живеш ти в місті чи в селі, Подумай, як життя прожити? Ти слід залишиш на землі – То треба гарний залишити.                  Лариси Шевчук </vt:lpstr>
      <vt:lpstr>Життя – це пісня. Доспівай її до кінця!  Життя – це боротьба. Стань борцем!  Життя – це удача. Шукай цю мить!  Життя таке чудове – не змарнуй його!  Це твоє життя. Виборюй його!                                       Мати Тереза </vt:lpstr>
      <vt:lpstr>Життя — найвища цінність для людини, Воно дається їй один лиш раз, І про той скарб їй треба дбать щоднини, Бо кожна мить — то неповторний час. </vt:lpstr>
      <vt:lpstr>А чи любиш ти своє життя так,  як люблять його вони?</vt:lpstr>
      <vt:lpstr>Презентация PowerPoint</vt:lpstr>
      <vt:lpstr>Ви – найкращі!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– частина природи і суспільства</dc:title>
  <dc:creator>Admin</dc:creator>
  <cp:lastModifiedBy>XTreme.ws</cp:lastModifiedBy>
  <cp:revision>134</cp:revision>
  <dcterms:created xsi:type="dcterms:W3CDTF">2014-01-12T10:20:22Z</dcterms:created>
  <dcterms:modified xsi:type="dcterms:W3CDTF">2024-06-11T08:04:23Z</dcterms:modified>
</cp:coreProperties>
</file>