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07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290" r:id="rId47"/>
    <p:sldId id="302" r:id="rId48"/>
    <p:sldId id="303" r:id="rId49"/>
    <p:sldId id="304" r:id="rId50"/>
    <p:sldId id="305" r:id="rId51"/>
    <p:sldId id="306" r:id="rId52"/>
    <p:sldId id="25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0118B-B4EA-4587-B737-DE2283D11D98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053B2-0908-441F-848E-3988C014C0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64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Увійшовши до складу Чехословаччини Закарпаття отримує нову назву Підкарпатська Русь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53B2-0908-441F-848E-3988C014C0E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1961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1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7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0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українське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26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українське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06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32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87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22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79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6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7B41-6254-4892-994D-D913B7CDB4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21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4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88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05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03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83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57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04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2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2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підприємств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2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7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0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dirty="0" smtClean="0">
                <a:latin typeface="Arial" pitchFamily="34" charset="0"/>
                <a:cs typeface="Arial" pitchFamily="34" charset="0"/>
              </a:rPr>
              <a:t>Неповага до руського народу та руської мови були помітні повсюди. Всюди були чеські написи, але руських — майже ніде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53B2-0908-441F-848E-3988C014C0E5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414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18" y="456646"/>
            <a:ext cx="10973568" cy="13720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19" y="1980876"/>
            <a:ext cx="5362637" cy="38866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7589" y="1980876"/>
            <a:ext cx="5365196" cy="38866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FB9E-AB19-41CE-848C-2F6AE5BE5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67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http://t2.gstatic.com/images?q=tbn:XyFiL4ynfaTNDM:http://neskoreni.lviv.ua/wp-content/uploads/2009/10/sich.jp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t2.gstatic.com/images?q=tbn:XyFiL4ynfaTNDM:http://neskoreni.lviv.ua/wp-content/uploads/2009/10/sich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Українські землі у складі </a:t>
            </a:r>
            <a:r>
              <a:rPr lang="uk-UA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Чехословаччини</a:t>
            </a:r>
            <a:r>
              <a:rPr lang="uk-UA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uk-UA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Карпатська Україна</a:t>
            </a:r>
            <a:endParaRPr lang="uk-UA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10 клас історія України</a:t>
            </a:r>
            <a:endParaRPr lang="uk-UA" dirty="0"/>
          </a:p>
        </p:txBody>
      </p:sp>
      <p:pic>
        <p:nvPicPr>
          <p:cNvPr id="4" name="Picture 2" descr="E:\Закарпаття у складі Чехословаччини\Герб Підкарпат Рус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2" y="140818"/>
            <a:ext cx="1219438" cy="148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Закарпаття у складі Чехословаччини\Ghfgjh Gslrfhg He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4" y="140818"/>
            <a:ext cx="1852122" cy="123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93675" y="1802070"/>
            <a:ext cx="7806735" cy="56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097" tIns="60048" rIns="120097" bIns="60048">
            <a:spAutoFit/>
          </a:bodyPr>
          <a:lstStyle/>
          <a:p>
            <a:pPr marL="2712821" indent="-2712821" defTabSz="959183"/>
            <a:r>
              <a:rPr lang="uk-UA" altLang="ru-RU" sz="2890" b="1" i="1" dirty="0">
                <a:solidFill>
                  <a:srgbClr val="FF0000"/>
                </a:solidFill>
                <a:latin typeface="Arial" charset="0"/>
              </a:rPr>
              <a:t>         </a:t>
            </a:r>
            <a:endParaRPr lang="ru-RU" altLang="ru-RU" sz="2627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85387" y="2546869"/>
            <a:ext cx="5630601" cy="300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Влада намагалася підтримати аграрний сектор Закарпаття.</a:t>
            </a:r>
          </a:p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 українські селяни не спроможні були купити через банк відібрані в угорських поміщиків землі.</a:t>
            </a:r>
            <a:endParaRPr lang="ru-RU" sz="236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Відбувалася</a:t>
            </a:r>
            <a:r>
              <a:rPr lang="ru-RU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колонізація</a:t>
            </a:r>
            <a:r>
              <a:rPr lang="ru-RU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краю</a:t>
            </a:r>
            <a:r>
              <a:rPr lang="ru-RU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вихідцями</a:t>
            </a:r>
            <a:r>
              <a:rPr lang="ru-RU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 </a:t>
            </a:r>
            <a:r>
              <a:rPr lang="ru-RU" sz="2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корінних</a:t>
            </a:r>
            <a:r>
              <a:rPr lang="ru-RU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чеських</a:t>
            </a:r>
            <a:r>
              <a:rPr lang="ru-RU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земель.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1591073" y="625605"/>
            <a:ext cx="8941047" cy="110095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uk-UA" sz="3678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Аграрні реформи як засіб часткової колонізації українських земель</a:t>
            </a:r>
            <a:endParaRPr lang="ru-RU" sz="3678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" name="Picture 2" descr="E:\Закарпаття у складі Чехословаччини\71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8" y="2378346"/>
            <a:ext cx="5958559" cy="29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8377" y="5345325"/>
            <a:ext cx="5201916" cy="33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Закарпатські селяни в полі. Середина 20-х рр.</a:t>
            </a:r>
          </a:p>
        </p:txBody>
      </p:sp>
    </p:spTree>
    <p:extLst>
      <p:ext uri="{BB962C8B-B14F-4D97-AF65-F5344CB8AC3E}">
        <p14:creationId xmlns:p14="http://schemas.microsoft.com/office/powerpoint/2010/main" val="6466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Сільськогосподарський розвиток українських земель</a:t>
            </a:r>
            <a:endParaRPr lang="ru-RU" sz="3678" kern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5904" y="2051770"/>
            <a:ext cx="11416902" cy="500432"/>
          </a:xfrm>
          <a:prstGeom prst="rect">
            <a:avLst/>
          </a:prstGeom>
          <a:solidFill>
            <a:schemeClr val="accent1">
              <a:alpha val="81175"/>
            </a:scheme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9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Розвиток сільського господарства</a:t>
            </a:r>
            <a:endParaRPr lang="ru-RU" altLang="ru-RU" sz="197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50016" y="2577777"/>
            <a:ext cx="1426625" cy="2937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05904" y="3050679"/>
            <a:ext cx="2492891" cy="3000365"/>
          </a:xfrm>
          <a:prstGeom prst="rect">
            <a:avLst/>
          </a:prstGeom>
          <a:solidFill>
            <a:srgbClr val="CCCC00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земельна реформа 1920 р. не ліквідувала малоземелля та безземелля селян</a:t>
            </a:r>
            <a:r>
              <a:rPr lang="uk-UA" altLang="ru-RU" sz="2000" b="1" i="1" dirty="0">
                <a:solidFill>
                  <a:srgbClr val="080808"/>
                </a:solidFill>
                <a:latin typeface="Arial" charset="0"/>
              </a:rPr>
              <a:t>, </a:t>
            </a: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хоч багато з них придбали землю через банки. </a:t>
            </a:r>
            <a:endParaRPr lang="ru-RU" altLang="ru-RU" sz="20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85501" y="3119055"/>
            <a:ext cx="2527234" cy="2931989"/>
          </a:xfrm>
          <a:prstGeom prst="rect">
            <a:avLst/>
          </a:prstGeom>
          <a:solidFill>
            <a:srgbClr val="CCCC00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майже половина земель після аграрної реформи залишалася за приватними власниками та церквою.</a:t>
            </a:r>
            <a:endParaRPr lang="ru-RU" altLang="ru-RU" sz="20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999442" y="3117990"/>
            <a:ext cx="2644327" cy="1441132"/>
          </a:xfrm>
          <a:prstGeom prst="rect">
            <a:avLst/>
          </a:prstGeom>
          <a:solidFill>
            <a:srgbClr val="CCCC00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мала кількість орної землі та примітивні методи її обробітку.</a:t>
            </a:r>
            <a:endParaRPr lang="ru-RU" altLang="ru-RU" sz="20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999442" y="4658544"/>
            <a:ext cx="6003667" cy="1324124"/>
          </a:xfrm>
          <a:prstGeom prst="rect">
            <a:avLst/>
          </a:prstGeom>
          <a:solidFill>
            <a:srgbClr val="FF7C80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2000" b="1" i="1" dirty="0">
                <a:latin typeface="Arial" charset="0"/>
              </a:rPr>
              <a:t>Значною мірою  через нестачу капіталовкладень, 90 % селянських господарств потрапили в кабалу до банків та лихварів. </a:t>
            </a:r>
            <a:endParaRPr lang="ru-RU" altLang="ru-RU" sz="2000" b="1" i="1" dirty="0">
              <a:latin typeface="Arial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744755" y="3075030"/>
            <a:ext cx="3258355" cy="1484091"/>
          </a:xfrm>
          <a:prstGeom prst="rect">
            <a:avLst/>
          </a:prstGeom>
          <a:solidFill>
            <a:srgbClr val="CCCC00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держава обклала селянські господарства  податками та штрафами.</a:t>
            </a:r>
            <a:endParaRPr lang="ru-RU" altLang="ru-RU" sz="20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831374" y="2587179"/>
            <a:ext cx="1426625" cy="2937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9660619" y="2577777"/>
            <a:ext cx="1426625" cy="2937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608292" y="2587179"/>
            <a:ext cx="1426625" cy="2937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0" y="1916832"/>
            <a:ext cx="8503525" cy="4941168"/>
          </a:xfrm>
          <a:noFill/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Arial" pitchFamily="34" charset="0"/>
                <a:cs typeface="Arial" pitchFamily="34" charset="0"/>
              </a:rPr>
              <a:t>У ЧСР </a:t>
            </a:r>
            <a:r>
              <a:rPr lang="uk-U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Закарпаття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 вважали </a:t>
            </a:r>
            <a:r>
              <a:rPr lang="uk-U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занедбаним аграрним </a:t>
            </a:r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краєм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який забезпечував </a:t>
            </a:r>
            <a:r>
              <a:rPr lang="uk-UA" sz="2000" b="1" dirty="0" err="1">
                <a:latin typeface="Arial" pitchFamily="34" charset="0"/>
                <a:cs typeface="Arial" pitchFamily="34" charset="0"/>
              </a:rPr>
              <a:t>Чехо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-Словаччину </a:t>
            </a:r>
            <a:r>
              <a:rPr lang="uk-U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дешевою робочою силою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та </a:t>
            </a:r>
            <a:r>
              <a:rPr lang="uk-U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сировиною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. 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Промисловість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практично </a:t>
            </a:r>
            <a:r>
              <a:rPr lang="uk-U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розвивалась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. Був незначний розвиток у лісовій та лісохімічній галузях.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Робітники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 у неналежних умовах праці, отримували низьку заробітну плату.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Arial" pitchFamily="34" charset="0"/>
                <a:cs typeface="Arial" pitchFamily="34" charset="0"/>
              </a:rPr>
              <a:t>Було прийнято </a:t>
            </a:r>
            <a:r>
              <a:rPr lang="uk-U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земельну реформу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за якою великі землевласники частково позбавлялись своїх земель, а менш забезпечені селяни (35 тис. ос.) отримували частинку власної землі.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Arial" pitchFamily="34" charset="0"/>
                <a:cs typeface="Arial" pitchFamily="34" charset="0"/>
              </a:rPr>
              <a:t>Загалом ЧСР </a:t>
            </a:r>
            <a:r>
              <a:rPr lang="uk-U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була зацікавлена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в економічному розвитку Закарпаття, але певну підтримку таки надавала.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17218" y="873349"/>
            <a:ext cx="7365852" cy="5674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597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uk-UA" sz="4597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Економічне становище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403" y="2079996"/>
            <a:ext cx="3549103" cy="217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J:\яра\zakarpat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82" y="4639863"/>
            <a:ext cx="3267346" cy="19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1593158" y="591592"/>
            <a:ext cx="8938963" cy="7566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Проміжний підсумок</a:t>
            </a:r>
            <a:endParaRPr lang="ru-RU" sz="3678" kern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61566" y="2516000"/>
            <a:ext cx="9174288" cy="315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097" tIns="60048" rIns="120097" bIns="60048">
            <a:spAutoFit/>
          </a:bodyPr>
          <a:lstStyle/>
          <a:p>
            <a:pPr indent="239797" algn="ctr" defTabSz="959183">
              <a:lnSpc>
                <a:spcPct val="150000"/>
              </a:lnSpc>
            </a:pPr>
            <a:r>
              <a:rPr lang="uk-UA" sz="2627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Закарпаття</a:t>
            </a:r>
            <a:r>
              <a:rPr lang="uk-UA" sz="262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uk-UA" sz="2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це економічно </a:t>
            </a:r>
            <a:r>
              <a:rPr lang="uk-UA" sz="262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найвідсталіший</a:t>
            </a:r>
            <a:r>
              <a:rPr lang="uk-UA" sz="2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регіон Чехословаччини. </a:t>
            </a:r>
            <a:r>
              <a:rPr lang="uk-UA" sz="262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Уряд</a:t>
            </a:r>
            <a:r>
              <a:rPr lang="uk-UA" sz="2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прагнув його дещо </a:t>
            </a:r>
            <a:r>
              <a:rPr lang="uk-UA" sz="262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модернізувати</a:t>
            </a:r>
            <a:r>
              <a:rPr lang="uk-UA" sz="2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вкладав у розвиток Закарпаття більше коштів, ніж вилучав. Одначе їх було обмаль, і вони не могли істотно поліпшити становище краю.</a:t>
            </a:r>
            <a:endParaRPr lang="en-US" sz="236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7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402431"/>
            <a:ext cx="8938963" cy="1229544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Політика влади щодо </a:t>
            </a:r>
          </a:p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українських земель</a:t>
            </a:r>
            <a:endParaRPr lang="ru-RU" sz="3678" kern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433937" y="2266506"/>
            <a:ext cx="5098182" cy="500432"/>
          </a:xfrm>
          <a:prstGeom prst="rect">
            <a:avLst/>
          </a:prstGeom>
          <a:solidFill>
            <a:schemeClr val="accent1">
              <a:alpha val="81175"/>
            </a:scheme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970" b="1" dirty="0">
                <a:solidFill>
                  <a:schemeClr val="bg1"/>
                </a:solidFill>
                <a:latin typeface="Arial" charset="0"/>
              </a:rPr>
              <a:t>Соціальне становище населення </a:t>
            </a:r>
            <a:endParaRPr lang="ru-RU" altLang="ru-RU" sz="197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07607" y="3429000"/>
            <a:ext cx="7431108" cy="2931989"/>
          </a:xfrm>
          <a:prstGeom prst="rect">
            <a:avLst/>
          </a:prstGeom>
          <a:solidFill>
            <a:schemeClr val="accent1">
              <a:lumMod val="20000"/>
              <a:lumOff val="80000"/>
              <a:alpha val="60784"/>
            </a:schemeClr>
          </a:solidFill>
          <a:ln>
            <a:noFill/>
          </a:ln>
        </p:spPr>
        <p:txBody>
          <a:bodyPr lIns="96606" tIns="48303" rIns="96606" bIns="48303"/>
          <a:lstStyle/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latin typeface="Arial" charset="0"/>
              </a:rPr>
              <a:t>рівень заробітної плати був у 1,5 рази нижчим, ніж у центрі країни;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latin typeface="Arial" charset="0"/>
              </a:rPr>
              <a:t>низький життєвий рівень;</a:t>
            </a:r>
            <a:endParaRPr lang="en-US" altLang="ru-RU" sz="2000" b="1" i="1" dirty="0">
              <a:solidFill>
                <a:srgbClr val="080808"/>
              </a:solidFill>
              <a:latin typeface="Arial" charset="0"/>
            </a:endParaRP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latin typeface="Arial" charset="0"/>
              </a:rPr>
              <a:t>високий рівень безробіття;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2000" b="1" i="1" dirty="0" err="1">
                <a:solidFill>
                  <a:srgbClr val="080808"/>
                </a:solidFill>
                <a:latin typeface="Arial" charset="0"/>
              </a:rPr>
              <a:t>недостатній</a:t>
            </a:r>
            <a:r>
              <a:rPr lang="ru-RU" altLang="ru-RU" sz="2000" b="1" i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2000" b="1" i="1" dirty="0" err="1">
                <a:solidFill>
                  <a:srgbClr val="080808"/>
                </a:solidFill>
                <a:latin typeface="Arial" charset="0"/>
              </a:rPr>
              <a:t>рівень</a:t>
            </a:r>
            <a:r>
              <a:rPr lang="ru-RU" altLang="ru-RU" sz="2000" b="1" i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2000" b="1" i="1" dirty="0" err="1">
                <a:solidFill>
                  <a:srgbClr val="080808"/>
                </a:solidFill>
                <a:latin typeface="Arial" charset="0"/>
              </a:rPr>
              <a:t>медичного</a:t>
            </a:r>
            <a:r>
              <a:rPr lang="ru-RU" altLang="ru-RU" sz="2000" b="1" i="1" dirty="0">
                <a:solidFill>
                  <a:srgbClr val="080808"/>
                </a:solidFill>
                <a:latin typeface="Arial" charset="0"/>
              </a:rPr>
              <a:t>  </a:t>
            </a:r>
            <a:r>
              <a:rPr lang="ru-RU" altLang="ru-RU" sz="2000" b="1" i="1" dirty="0" err="1">
                <a:solidFill>
                  <a:srgbClr val="080808"/>
                </a:solidFill>
                <a:latin typeface="Arial" charset="0"/>
              </a:rPr>
              <a:t>обслуговування</a:t>
            </a:r>
            <a:r>
              <a:rPr lang="ru-RU" altLang="ru-RU" sz="2000" b="1" i="1" dirty="0">
                <a:solidFill>
                  <a:srgbClr val="080808"/>
                </a:solidFill>
                <a:latin typeface="Arial" charset="0"/>
              </a:rPr>
              <a:t>, особливо у </a:t>
            </a:r>
            <a:r>
              <a:rPr lang="ru-RU" altLang="ru-RU" sz="2000" b="1" i="1" dirty="0" err="1">
                <a:solidFill>
                  <a:srgbClr val="080808"/>
                </a:solidFill>
                <a:latin typeface="Arial" charset="0"/>
              </a:rPr>
              <a:t>гірській</a:t>
            </a:r>
            <a:r>
              <a:rPr lang="ru-RU" altLang="ru-RU" sz="2000" b="1" i="1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2000" b="1" i="1" dirty="0" err="1">
                <a:solidFill>
                  <a:srgbClr val="080808"/>
                </a:solidFill>
                <a:latin typeface="Arial" charset="0"/>
              </a:rPr>
              <a:t>місцевості</a:t>
            </a:r>
            <a:r>
              <a:rPr lang="ru-RU" altLang="ru-RU" sz="2000" b="1" i="1" dirty="0">
                <a:solidFill>
                  <a:srgbClr val="080808"/>
                </a:solidFill>
                <a:latin typeface="Arial" charset="0"/>
              </a:rPr>
              <a:t>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latin typeface="Arial" charset="0"/>
              </a:rPr>
              <a:t>витіснення українців та збільшення питомої ваги чехів та словаків у всіх сферах виробництва.</a:t>
            </a:r>
            <a:endParaRPr lang="ru-RU" altLang="ru-RU" sz="2000" b="1" i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6096000" y="2850506"/>
            <a:ext cx="4003454" cy="57849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9589" y="5241643"/>
            <a:ext cx="3903368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Базар в Ужгороді. Селянин продає свою продукцію. Середина 30-х рр.</a:t>
            </a:r>
          </a:p>
        </p:txBody>
      </p:sp>
      <p:pic>
        <p:nvPicPr>
          <p:cNvPr id="6146" name="Picture 2" descr="E:\Закарпаття у складі Чехословаччини\594247_12_w_1000_fit_content_wid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9" y="2266506"/>
            <a:ext cx="3783211" cy="28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10637" y="0"/>
            <a:ext cx="6787815" cy="2146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Становище української школи після років мадяризації дещо поліпшилось, збільшилась кількість шкіл. Але влада </a:t>
            </a:r>
            <a:r>
              <a:rPr lang="uk-UA" sz="21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Чехо-Словаччини</a:t>
            </a:r>
            <a:r>
              <a:rPr lang="uk-UA" sz="2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від </a:t>
            </a:r>
            <a:r>
              <a:rPr lang="uk-UA" sz="210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 червня 1925 р. </a:t>
            </a:r>
            <a:r>
              <a:rPr lang="uk-UA" sz="2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визнала </a:t>
            </a:r>
            <a:r>
              <a:rPr lang="uk-UA" sz="210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українську мову «чужою»</a:t>
            </a:r>
            <a:r>
              <a:rPr lang="uk-UA" sz="2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населення Закарпаття.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54" y="273646"/>
            <a:ext cx="4862993" cy="969912"/>
          </a:xfrm>
        </p:spPr>
        <p:txBody>
          <a:bodyPr>
            <a:normAutofit/>
          </a:bodyPr>
          <a:lstStyle/>
          <a:p>
            <a:pPr algn="ctr"/>
            <a:r>
              <a:rPr lang="uk-UA" sz="4203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Освіта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12" y="2828688"/>
            <a:ext cx="3621257" cy="3334121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0" y="5027705"/>
            <a:ext cx="4109814" cy="1714305"/>
          </a:xfrm>
          <a:prstGeom prst="rect">
            <a:avLst/>
          </a:prstGeom>
        </p:spPr>
        <p:txBody>
          <a:bodyPr wrap="square" lIns="95938" tIns="47969" rIns="95938" bIns="47969">
            <a:spAutoFit/>
          </a:bodyPr>
          <a:lstStyle/>
          <a:p>
            <a:pPr algn="ctr"/>
            <a:r>
              <a:rPr lang="uk-UA" sz="2102" dirty="0"/>
              <a:t> </a:t>
            </a:r>
            <a:r>
              <a:rPr lang="uk-UA" sz="2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 наслідок, вводилась </a:t>
            </a:r>
            <a:r>
              <a:rPr lang="uk-UA" sz="2102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заборона</a:t>
            </a:r>
            <a:r>
              <a:rPr lang="uk-UA" sz="2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викладання українською мовою у школах, натомість викладали чеською.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8393469" y="3315111"/>
            <a:ext cx="3436813" cy="2361277"/>
          </a:xfrm>
          <a:prstGeom prst="rect">
            <a:avLst/>
          </a:prstGeom>
        </p:spPr>
        <p:txBody>
          <a:bodyPr wrap="square" lIns="95938" tIns="47969" rIns="95938" bIns="47969">
            <a:spAutoFit/>
          </a:bodyPr>
          <a:lstStyle/>
          <a:p>
            <a:pPr lvl="0" algn="ctr"/>
            <a:r>
              <a:rPr lang="uk-UA" sz="2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 деградації української освіти посилився </a:t>
            </a:r>
            <a:r>
              <a:rPr lang="uk-UA" sz="2102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після</a:t>
            </a:r>
            <a:r>
              <a:rPr lang="uk-UA" sz="2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102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окупації 1939 р. </a:t>
            </a:r>
            <a:r>
              <a:rPr lang="uk-UA" sz="21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краю Угорщиною. Згодом не залишилося жодної української школи.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" y="2189245"/>
            <a:ext cx="3688631" cy="274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J:\яра\дів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09" y="2462272"/>
            <a:ext cx="3075573" cy="40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 rot="10800000">
            <a:off x="5460642" y="4739425"/>
            <a:ext cx="5151550" cy="153258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J:\яра\дів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5" y="2530487"/>
            <a:ext cx="3075573" cy="40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яра\ч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71" y="342465"/>
            <a:ext cx="3052907" cy="40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3187" y="4962305"/>
            <a:ext cx="5279005" cy="1309707"/>
          </a:xfrm>
          <a:prstGeom prst="rect">
            <a:avLst/>
          </a:prstGeom>
          <a:noFill/>
        </p:spPr>
        <p:txBody>
          <a:bodyPr wrap="square" lIns="95938" tIns="47969" rIns="95938" bIns="47969" rtlCol="0">
            <a:spAutoFit/>
          </a:bodyPr>
          <a:lstStyle/>
          <a:p>
            <a:pPr algn="ctr"/>
            <a:r>
              <a:rPr lang="uk-UA" sz="2627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Закарпатті не було ні свободи слова, ні свободи друку.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8945" y="446088"/>
            <a:ext cx="3547451" cy="1558814"/>
          </a:xfrm>
          <a:prstGeom prst="rect">
            <a:avLst/>
          </a:prstGeom>
        </p:spPr>
        <p:txBody>
          <a:bodyPr wrap="square" lIns="95938" tIns="47969" rIns="95938" bIns="47969">
            <a:spAutoFit/>
          </a:bodyPr>
          <a:lstStyle/>
          <a:p>
            <a:pPr algn="ctr"/>
            <a:r>
              <a:rPr lang="uk-UA" sz="1900" b="1" dirty="0">
                <a:latin typeface="Arial" pitchFamily="34" charset="0"/>
                <a:cs typeface="Arial" pitchFamily="34" charset="0"/>
              </a:rPr>
              <a:t>«Неповага до руського народу та руської мови були помітні повсюди. Всюди були чеські написи, але руських — майже ніде» </a:t>
            </a:r>
          </a:p>
        </p:txBody>
      </p:sp>
    </p:spTree>
    <p:extLst>
      <p:ext uri="{BB962C8B-B14F-4D97-AF65-F5344CB8AC3E}">
        <p14:creationId xmlns:p14="http://schemas.microsoft.com/office/powerpoint/2010/main" val="143049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875332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Національно-культурний розвиток українських земель</a:t>
            </a:r>
            <a:endParaRPr lang="ru-RU" sz="3678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Закарпаття у складі Чехословаччини\гурток пластунів. 1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65" y="4036127"/>
            <a:ext cx="3121149" cy="242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34044" y="5784939"/>
            <a:ext cx="1702445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Гурток пластунів. 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1930 р.</a:t>
            </a:r>
          </a:p>
        </p:txBody>
      </p:sp>
      <p:pic>
        <p:nvPicPr>
          <p:cNvPr id="1027" name="Picture 3" descr="E:\Закарпаття у складі Чехословаччини\закарп діти у школі с.Богдан 1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65" y="1495391"/>
            <a:ext cx="3124911" cy="23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267220" y="2328106"/>
            <a:ext cx="1702445" cy="6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 початкової школи </a:t>
            </a:r>
            <a:r>
              <a:rPr lang="uk-UA" sz="13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с.Богдан</a:t>
            </a:r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1936 р.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96640" y="2296790"/>
            <a:ext cx="4346116" cy="662062"/>
          </a:xfrm>
          <a:prstGeom prst="rect">
            <a:avLst/>
          </a:prstGeom>
          <a:solidFill>
            <a:schemeClr val="accent1">
              <a:alpha val="81175"/>
            </a:scheme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9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Національно-культурне відродження </a:t>
            </a:r>
            <a:endParaRPr lang="ru-RU" altLang="ru-RU" sz="197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214" y="3337173"/>
            <a:ext cx="7160653" cy="3215730"/>
          </a:xfrm>
          <a:prstGeom prst="rect">
            <a:avLst/>
          </a:prstGeom>
          <a:solidFill>
            <a:srgbClr val="FFFF00">
              <a:alpha val="60784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розвивалася освіта, особливо початкова. При цьому населенню дозволялося в школах користуватися мовою на власний вибір;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зростала кількість культурно-просвітницьких товариств, особливо  осередків </a:t>
            </a:r>
            <a:r>
              <a:rPr lang="en-US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</a:t>
            </a: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Просвіти</a:t>
            </a:r>
            <a:r>
              <a:rPr lang="en-US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</a:t>
            </a: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відновлювалася  національна книговидавнича справа;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активізувалася діяльність театральних груп, відроджувалося хорове мистецтво.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2000" i="1" dirty="0">
              <a:solidFill>
                <a:srgbClr val="080808"/>
              </a:solidFill>
              <a:latin typeface="Arial" charset="0"/>
            </a:endParaRP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2000" i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759296" y="3053432"/>
            <a:ext cx="4003454" cy="20017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20496" y="2766938"/>
            <a:ext cx="5615189" cy="263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зв'язку з недостатнім економічним, соціальним, політичним та духовним розвитком населення у попередні роки на перший план стало висуватися питання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національної самобутності 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карпатських українців.  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8" y="875332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Національно-культурний розвиток українських земель</a:t>
            </a:r>
            <a:endParaRPr lang="ru-RU" sz="3678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Закарпаття у складі Чехословаччини\594247_14_w_1000_fit_content_wid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5" y="2140216"/>
            <a:ext cx="5524956" cy="41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21869" y="6301749"/>
            <a:ext cx="2765909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Закарпатське весілля. 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30-ті рр.</a:t>
            </a:r>
          </a:p>
        </p:txBody>
      </p:sp>
    </p:spTree>
    <p:extLst>
      <p:ext uri="{BB962C8B-B14F-4D97-AF65-F5344CB8AC3E}">
        <p14:creationId xmlns:p14="http://schemas.microsoft.com/office/powerpoint/2010/main" val="427076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Грамотність населення як показник національно-культурного розвитку</a:t>
            </a:r>
            <a:endParaRPr lang="ru-RU" sz="3678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47007" y="2766938"/>
            <a:ext cx="5937161" cy="263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Освіченість населення, рівень його грамотності завжди визначали рівень національно-культурного розвитку нації.</a:t>
            </a:r>
          </a:p>
          <a:p>
            <a:pPr algn="ctr"/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60 % українського населення Закарпаття були неписьменними або малописьменними.</a:t>
            </a:r>
          </a:p>
        </p:txBody>
      </p:sp>
      <p:pic>
        <p:nvPicPr>
          <p:cNvPr id="1027" name="Picture 3" descr="E:\image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1" y="2369516"/>
            <a:ext cx="5104546" cy="41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 eaLnBrk="1" hangingPunct="1"/>
            <a:r>
              <a:rPr lang="uk-UA" sz="3678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Обставини входження Закарпаття </a:t>
            </a:r>
            <a:br>
              <a:rPr lang="uk-UA" sz="3678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uk-UA" sz="3678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 складу Чехословаччини</a:t>
            </a:r>
            <a:endParaRPr lang="ru-RU" sz="3678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399219" y="3553889"/>
            <a:ext cx="2316960" cy="885186"/>
          </a:xfrm>
          <a:prstGeom prst="rect">
            <a:avLst/>
          </a:prstGeom>
          <a:solidFill>
            <a:srgbClr val="99CC00">
              <a:alpha val="80784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uk-UA" altLang="ru-RU" sz="236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вересня 1919 р.</a:t>
            </a:r>
            <a:r>
              <a:rPr lang="uk-UA" altLang="ru-RU" sz="236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altLang="ru-RU" sz="236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399219" y="5105129"/>
            <a:ext cx="2316960" cy="1141125"/>
          </a:xfrm>
          <a:prstGeom prst="rect">
            <a:avLst/>
          </a:prstGeom>
          <a:solidFill>
            <a:srgbClr val="CCCC00">
              <a:alpha val="88627"/>
            </a:srgbClr>
          </a:solidFill>
          <a:ln>
            <a:noFill/>
          </a:ln>
          <a:extLst/>
        </p:spPr>
        <p:txBody>
          <a:bodyPr lIns="96600" tIns="48300" rIns="96600" bIns="48300"/>
          <a:lstStyle/>
          <a:p>
            <a:pPr algn="ctr" defTabSz="959124">
              <a:spcBef>
                <a:spcPct val="20000"/>
              </a:spcBef>
              <a:buClr>
                <a:srgbClr val="3333FF"/>
              </a:buClr>
              <a:buSzPct val="75000"/>
              <a:defRPr/>
            </a:pPr>
            <a:r>
              <a:rPr lang="uk-UA" sz="157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Закарпаття </a:t>
            </a:r>
            <a:r>
              <a:rPr lang="uk-UA" sz="157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передавалася до складу </a:t>
            </a:r>
            <a:r>
              <a:rPr lang="uk-UA" sz="157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Чехословаччини</a:t>
            </a:r>
            <a:endParaRPr lang="uk-UA" sz="157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5399219" y="4514091"/>
            <a:ext cx="2316960" cy="47300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364" b="1">
              <a:solidFill>
                <a:schemeClr val="bg1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818210" y="5296704"/>
            <a:ext cx="3525046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Адміністративний поділ Чехословаччини у 1928 – 1938 рр.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9219" y="2499556"/>
            <a:ext cx="2316960" cy="1016825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97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</a:t>
            </a:r>
            <a:r>
              <a:rPr lang="uk-UA" altLang="ru-RU" sz="19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97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–Жерменський</a:t>
            </a:r>
            <a:r>
              <a:rPr lang="uk-UA" altLang="ru-RU" sz="19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мирний договір</a:t>
            </a:r>
            <a:endParaRPr lang="ru-RU" altLang="ru-RU" sz="197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188715" y="2381790"/>
            <a:ext cx="2316960" cy="1016825"/>
          </a:xfrm>
          <a:prstGeom prst="rect">
            <a:avLst/>
          </a:prstGeom>
          <a:solidFill>
            <a:schemeClr val="accent3">
              <a:alpha val="80784"/>
            </a:scheme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endParaRPr lang="uk-UA" altLang="ru-RU" sz="394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97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Тріанонський</a:t>
            </a:r>
            <a:r>
              <a:rPr lang="uk-UA" altLang="ru-RU" sz="197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97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мирний </a:t>
            </a:r>
            <a:r>
              <a:rPr lang="uk-UA" altLang="ru-RU" sz="19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договір</a:t>
            </a:r>
            <a:endParaRPr lang="ru-RU" altLang="ru-RU" sz="197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188715" y="3491235"/>
            <a:ext cx="2316960" cy="947840"/>
          </a:xfrm>
          <a:prstGeom prst="rect">
            <a:avLst/>
          </a:prstGeom>
          <a:solidFill>
            <a:srgbClr val="FF7C80">
              <a:alpha val="80784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uk-UA" altLang="ru-RU" sz="236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червня </a:t>
            </a:r>
            <a:endParaRPr lang="uk-UA" altLang="ru-RU" sz="2364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uk-UA" altLang="ru-RU" sz="2364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1920 </a:t>
            </a:r>
            <a:r>
              <a:rPr lang="uk-UA" altLang="ru-RU" sz="236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</a:t>
            </a:r>
            <a:r>
              <a:rPr lang="uk-UA" altLang="ru-RU" sz="236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altLang="ru-RU" sz="236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304937" y="5062113"/>
            <a:ext cx="2316960" cy="1376756"/>
          </a:xfrm>
          <a:prstGeom prst="rect">
            <a:avLst/>
          </a:prstGeom>
          <a:solidFill>
            <a:schemeClr val="accent1">
              <a:lumMod val="60000"/>
              <a:lumOff val="40000"/>
              <a:alpha val="88627"/>
            </a:schemeClr>
          </a:solidFill>
          <a:ln>
            <a:noFill/>
          </a:ln>
          <a:extLst/>
        </p:spPr>
        <p:txBody>
          <a:bodyPr lIns="96600" tIns="48300" rIns="96600" bIns="48300"/>
          <a:lstStyle/>
          <a:p>
            <a:pPr algn="ctr" defTabSz="959124">
              <a:spcBef>
                <a:spcPct val="20000"/>
              </a:spcBef>
              <a:buClr>
                <a:srgbClr val="3333FF"/>
              </a:buClr>
              <a:buSzPct val="75000"/>
              <a:defRPr/>
            </a:pPr>
            <a:r>
              <a:rPr lang="uk-UA" sz="157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Підтвердив входження Закарпаття  до складу </a:t>
            </a:r>
            <a:r>
              <a:rPr lang="uk-UA" sz="157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Чехословаччини</a:t>
            </a:r>
            <a:endParaRPr lang="uk-UA" sz="157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8304937" y="4514091"/>
            <a:ext cx="2316960" cy="47300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364" b="1">
              <a:solidFill>
                <a:schemeClr val="bg1"/>
              </a:solidFill>
            </a:endParaRPr>
          </a:p>
        </p:txBody>
      </p:sp>
      <p:pic>
        <p:nvPicPr>
          <p:cNvPr id="1026" name="Picture 2" descr="E:\Закарпаття у складі Чехословаччини\640px-Czechoslovakia_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5" y="2553875"/>
            <a:ext cx="4160264" cy="26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366986" y="402431"/>
            <a:ext cx="9458029" cy="75664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Політичне життя у Підкарпатській Русі</a:t>
            </a:r>
            <a:endParaRPr lang="ru-RU" sz="3678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32158" y="2503310"/>
            <a:ext cx="5419435" cy="3366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Саме демократична система в Чехословаччині активізувала політичне життя в Підкарпатській Русі. Однак низька політична культура населення сприяла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появі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десятків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місцевих партій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які, маючи близькі програмні засади, нерідко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протидіяли одна одній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то й ворогували.</a:t>
            </a: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213" y="2503310"/>
            <a:ext cx="5718252" cy="4059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4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205279" y="1655769"/>
            <a:ext cx="2556951" cy="1891396"/>
          </a:xfrm>
          <a:prstGeom prst="ellipse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78" dirty="0"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7296" y="2146826"/>
            <a:ext cx="2452915" cy="1183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64" b="1" dirty="0">
                <a:solidFill>
                  <a:schemeClr val="bg1"/>
                </a:solidFill>
              </a:rPr>
              <a:t> </a:t>
            </a:r>
            <a:r>
              <a:rPr lang="ru-RU" sz="2364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Християнсько</a:t>
            </a:r>
            <a:r>
              <a:rPr lang="ru-RU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uk-UA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народна</a:t>
            </a:r>
          </a:p>
          <a:p>
            <a:pPr algn="ctr"/>
            <a:r>
              <a:rPr lang="uk-UA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партія</a:t>
            </a:r>
            <a:endParaRPr lang="ru-RU" sz="236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41020" y="1728843"/>
            <a:ext cx="2160401" cy="565194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Рік створення:</a:t>
            </a: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1922 р.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41020" y="2483196"/>
            <a:ext cx="2160401" cy="1324123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Програмні засади: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об'єднання українських земель у соборну Українську державу.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93158" y="5415186"/>
            <a:ext cx="4408261" cy="662062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Соціальна база: 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інтелігенція та духовенство.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81840" y="3901902"/>
            <a:ext cx="3119580" cy="1418704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Засоби досягнення мети: 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мирні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легальні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методи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боротьби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співпраця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з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владою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та з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іншими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політичними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силами для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досягнення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мети.</a:t>
            </a:r>
          </a:p>
        </p:txBody>
      </p:sp>
      <p:sp>
        <p:nvSpPr>
          <p:cNvPr id="16" name="Овал 15"/>
          <p:cNvSpPr/>
          <p:nvPr/>
        </p:nvSpPr>
        <p:spPr>
          <a:xfrm>
            <a:off x="8744248" y="1726555"/>
            <a:ext cx="1891396" cy="189139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78" dirty="0">
              <a:solidFill>
                <a:srgbClr val="FF7C8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95433" y="2294036"/>
            <a:ext cx="1887055" cy="81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64" b="1" dirty="0">
                <a:solidFill>
                  <a:schemeClr val="bg1"/>
                </a:solidFill>
              </a:rPr>
              <a:t> </a:t>
            </a:r>
            <a:r>
              <a:rPr lang="uk-UA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Комуністи</a:t>
            </a:r>
          </a:p>
          <a:p>
            <a:pPr algn="ctr"/>
            <a:r>
              <a:rPr lang="uk-UA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Закарпаття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110946" y="1710924"/>
            <a:ext cx="2160401" cy="583113"/>
          </a:xfrm>
          <a:prstGeom prst="rect">
            <a:avLst/>
          </a:prstGeom>
          <a:solidFill>
            <a:srgbClr val="00B0F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Рік створення: </a:t>
            </a:r>
          </a:p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1921 р.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110947" y="2388617"/>
            <a:ext cx="2349561" cy="1324124"/>
          </a:xfrm>
          <a:prstGeom prst="rect">
            <a:avLst/>
          </a:prstGeom>
          <a:solidFill>
            <a:srgbClr val="00B0F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Програмні засади: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автономія краю, а у перспективі - об'єднання з радянською Україною.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110947" y="3807320"/>
            <a:ext cx="3119580" cy="1513286"/>
          </a:xfrm>
          <a:prstGeom prst="rect">
            <a:avLst/>
          </a:prstGeom>
          <a:solidFill>
            <a:srgbClr val="00B0F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Засоби досягнення мети: 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страйки, демонстрації, мітинги.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Партія стала слухняним знаряддям Комінтерну як складова комуністичної партії Чехословаччини.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062639" y="5415186"/>
            <a:ext cx="4469482" cy="662062"/>
          </a:xfrm>
          <a:prstGeom prst="rect">
            <a:avLst/>
          </a:prstGeom>
          <a:solidFill>
            <a:srgbClr val="00B0F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Соціальна база: 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робітники, найбідніше селянство, інтелігенція.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556147" y="4889655"/>
            <a:ext cx="1371846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Августин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</a:t>
            </a:r>
          </a:p>
        </p:txBody>
      </p:sp>
      <p:sp>
        <p:nvSpPr>
          <p:cNvPr id="25" name="Rectangle 7"/>
          <p:cNvSpPr txBox="1">
            <a:spLocks noChangeArrowheads="1"/>
          </p:cNvSpPr>
          <p:nvPr/>
        </p:nvSpPr>
        <p:spPr>
          <a:xfrm>
            <a:off x="1593158" y="497011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Політична діяльність</a:t>
            </a:r>
            <a:endParaRPr lang="ru-RU" sz="3678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E:\Закарпаття у складі Чехословаччини\Волош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43" y="3429168"/>
            <a:ext cx="1018933" cy="15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9266852" y="4889655"/>
            <a:ext cx="1371846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Іван</a:t>
            </a:r>
          </a:p>
          <a:p>
            <a:pPr algn="ctr" defTabSz="959183"/>
            <a:r>
              <a:rPr lang="uk-UA" sz="13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Мондок</a:t>
            </a:r>
            <a:endParaRPr lang="uk-UA" sz="13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1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79298" y="1537394"/>
            <a:ext cx="2462824" cy="1891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78" dirty="0"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0492" y="1933087"/>
            <a:ext cx="2616422" cy="1183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64" b="1" dirty="0">
                <a:solidFill>
                  <a:schemeClr val="bg1"/>
                </a:solidFill>
              </a:rPr>
              <a:t> </a:t>
            </a:r>
            <a:r>
              <a:rPr lang="ru-RU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Автономно-</a:t>
            </a:r>
          </a:p>
          <a:p>
            <a:pPr algn="ctr"/>
            <a:r>
              <a:rPr lang="ru-RU" sz="2364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землеробський</a:t>
            </a:r>
            <a:endParaRPr lang="ru-RU" sz="236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uk-UA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союз</a:t>
            </a:r>
            <a:endParaRPr lang="ru-RU" sz="236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41020" y="1728843"/>
            <a:ext cx="2160401" cy="565194"/>
          </a:xfrm>
          <a:prstGeom prst="rect">
            <a:avLst/>
          </a:prstGeom>
          <a:solidFill>
            <a:srgbClr val="9966FF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Рік створення:</a:t>
            </a: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</a:p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1923.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36914" y="2390907"/>
            <a:ext cx="2364507" cy="1747609"/>
          </a:xfrm>
          <a:prstGeom prst="rect">
            <a:avLst/>
          </a:prstGeom>
          <a:solidFill>
            <a:srgbClr val="9966FF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Програмні засади: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Автономія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Закарпаття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перегляд Сен-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Жерменського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договору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щодо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включення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Закарпаття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до </a:t>
            </a:r>
            <a:r>
              <a:rPr lang="ru-RU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Чехословаччини</a:t>
            </a:r>
            <a:r>
              <a:rPr lang="ru-RU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93158" y="5509766"/>
            <a:ext cx="4408261" cy="567482"/>
          </a:xfrm>
          <a:prstGeom prst="rect">
            <a:avLst/>
          </a:prstGeom>
          <a:solidFill>
            <a:srgbClr val="9966FF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Соціальна база: 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заможні селяни, інтелігенція, духовенство.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785691" y="4280223"/>
            <a:ext cx="3215730" cy="1134963"/>
          </a:xfrm>
          <a:prstGeom prst="rect">
            <a:avLst/>
          </a:prstGeom>
          <a:solidFill>
            <a:srgbClr val="9966FF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Засоби досягнення мети: 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терористичні акти проти польських урядовців, акції саботажу, </a:t>
            </a:r>
            <a:r>
              <a:rPr lang="uk-UA" alt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експропріаційні</a:t>
            </a: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заходи.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97264" y="1665426"/>
            <a:ext cx="2549777" cy="1891396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78" dirty="0">
              <a:solidFill>
                <a:srgbClr val="FF7C8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75453" y="1869949"/>
            <a:ext cx="2570298" cy="154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Руська</a:t>
            </a:r>
          </a:p>
          <a:p>
            <a:pPr algn="ctr"/>
            <a:r>
              <a:rPr lang="uk-UA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національна</a:t>
            </a:r>
          </a:p>
          <a:p>
            <a:pPr algn="ctr"/>
            <a:r>
              <a:rPr lang="uk-UA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автономна</a:t>
            </a:r>
          </a:p>
          <a:p>
            <a:pPr algn="ctr"/>
            <a:r>
              <a:rPr lang="uk-UA" sz="236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партія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110946" y="1710924"/>
            <a:ext cx="2160401" cy="583113"/>
          </a:xfrm>
          <a:prstGeom prst="rect">
            <a:avLst/>
          </a:prstGeom>
          <a:solidFill>
            <a:srgbClr val="FFC00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Рік створення: </a:t>
            </a:r>
          </a:p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1935.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110946" y="2388617"/>
            <a:ext cx="2160401" cy="1607865"/>
          </a:xfrm>
          <a:prstGeom prst="rect">
            <a:avLst/>
          </a:prstGeom>
          <a:solidFill>
            <a:srgbClr val="FFC00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Програмні засади: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автономія Закарпаття, визнання русинів як незалежного народу.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110947" y="4138515"/>
            <a:ext cx="3119580" cy="992930"/>
          </a:xfrm>
          <a:prstGeom prst="rect">
            <a:avLst/>
          </a:prstGeom>
          <a:solidFill>
            <a:srgbClr val="FFC00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Засоби досягнення мети: 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акції непокори, провокація заворушень, терористичні та антисемітські акції.</a:t>
            </a:r>
            <a:endParaRPr lang="ru-RU" altLang="ru-RU" sz="1445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096001" y="5226025"/>
            <a:ext cx="4469482" cy="851223"/>
          </a:xfrm>
          <a:prstGeom prst="rect">
            <a:avLst/>
          </a:prstGeom>
          <a:solidFill>
            <a:srgbClr val="FFC00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Соціальна база: 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радикально налаштована молодь.</a:t>
            </a:r>
            <a:endParaRPr lang="ru-RU" alt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413845" y="4889655"/>
            <a:ext cx="1371846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dirty="0">
                <a:latin typeface="Arial" pitchFamily="34" charset="0"/>
                <a:cs typeface="Arial" pitchFamily="34" charset="0"/>
              </a:rPr>
              <a:t>Андрій</a:t>
            </a:r>
          </a:p>
          <a:p>
            <a:pPr algn="ctr" defTabSz="959183"/>
            <a:r>
              <a:rPr lang="uk-UA" sz="1314" dirty="0" err="1">
                <a:latin typeface="Arial" pitchFamily="34" charset="0"/>
                <a:cs typeface="Arial" pitchFamily="34" charset="0"/>
              </a:rPr>
              <a:t>Бродій</a:t>
            </a:r>
            <a:endParaRPr lang="uk-UA" sz="131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169428" y="4658545"/>
            <a:ext cx="1371846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dirty="0">
                <a:latin typeface="Arial" pitchFamily="34" charset="0"/>
                <a:cs typeface="Arial" pitchFamily="34" charset="0"/>
              </a:rPr>
              <a:t>Стефан</a:t>
            </a:r>
          </a:p>
          <a:p>
            <a:pPr algn="ctr" defTabSz="959183"/>
            <a:r>
              <a:rPr lang="uk-UA" sz="1314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314" dirty="0" err="1">
                <a:latin typeface="Arial" pitchFamily="34" charset="0"/>
                <a:cs typeface="Arial" pitchFamily="34" charset="0"/>
              </a:rPr>
              <a:t>Фенцик</a:t>
            </a:r>
            <a:endParaRPr lang="uk-UA" sz="131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Лев Ганкевич"/>
          <p:cNvSpPr>
            <a:spLocks noChangeAspect="1" noChangeArrowheads="1"/>
          </p:cNvSpPr>
          <p:nvPr/>
        </p:nvSpPr>
        <p:spPr bwMode="auto">
          <a:xfrm>
            <a:off x="1334601" y="-189748"/>
            <a:ext cx="400345" cy="4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04" tIns="60052" rIns="120104" bIns="60052" numCol="1" anchor="t" anchorCtr="0" compatLnSpc="1">
            <a:prstTxWarp prst="textNoShape">
              <a:avLst/>
            </a:prstTxWarp>
          </a:bodyPr>
          <a:lstStyle/>
          <a:p>
            <a:endParaRPr lang="ru-RU" sz="2364"/>
          </a:p>
        </p:txBody>
      </p:sp>
      <p:sp>
        <p:nvSpPr>
          <p:cNvPr id="7" name="AutoShape 6" descr="Лев Ганкевич"/>
          <p:cNvSpPr>
            <a:spLocks noChangeAspect="1" noChangeArrowheads="1"/>
          </p:cNvSpPr>
          <p:nvPr/>
        </p:nvSpPr>
        <p:spPr bwMode="auto">
          <a:xfrm>
            <a:off x="1534774" y="10425"/>
            <a:ext cx="400345" cy="4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04" tIns="60052" rIns="120104" bIns="60052" numCol="1" anchor="t" anchorCtr="0" compatLnSpc="1">
            <a:prstTxWarp prst="textNoShape">
              <a:avLst/>
            </a:prstTxWarp>
          </a:bodyPr>
          <a:lstStyle/>
          <a:p>
            <a:endParaRPr lang="ru-RU" sz="2364"/>
          </a:p>
        </p:txBody>
      </p:sp>
      <p:sp>
        <p:nvSpPr>
          <p:cNvPr id="25" name="Rectangle 7"/>
          <p:cNvSpPr txBox="1">
            <a:spLocks noChangeArrowheads="1"/>
          </p:cNvSpPr>
          <p:nvPr/>
        </p:nvSpPr>
        <p:spPr>
          <a:xfrm>
            <a:off x="1593158" y="307851"/>
            <a:ext cx="8938963" cy="75664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Політична діяльність</a:t>
            </a:r>
            <a:endParaRPr lang="ru-RU" sz="3678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E:\Закарпаття у складі Чехословаччини\Андрій Броді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57" y="3429168"/>
            <a:ext cx="1084673" cy="15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018.radikal.ru/i516/1503/70/9701bac13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53" y="3634327"/>
            <a:ext cx="960575" cy="15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7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+Все для роботи\10 клас. Все для уроків\10 клас. Історія України\+Тема 8. Західноукраїнські землі у міжвоєнний період (1921-1938)\10 кл. таблиці Зах.Укр\Рисунок9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258" y="238102"/>
            <a:ext cx="9931486" cy="6619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5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-128788" y="949395"/>
            <a:ext cx="6838682" cy="31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097" tIns="60048" rIns="120097" bIns="60048">
            <a:spAutoFit/>
          </a:bodyPr>
          <a:lstStyle/>
          <a:p>
            <a:pPr marL="2712821" indent="-2712821" defTabSz="959183"/>
            <a:r>
              <a:rPr lang="uk-UA" altLang="ru-RU" sz="2890" b="1" i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</a:t>
            </a:r>
            <a:r>
              <a:rPr lang="uk-UA" altLang="ru-RU" sz="4203" b="1" i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Русини </a:t>
            </a:r>
            <a:r>
              <a:rPr lang="uk-UA" altLang="ru-RU" sz="4203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</a:t>
            </a:r>
            <a:r>
              <a:rPr lang="uk-UA" altLang="ru-RU" sz="2627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2627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українське етнічне населення у складі Чехословаччини, яке вважало себе потомками русичів Галицько-Волинського князівства.</a:t>
            </a:r>
            <a:endParaRPr lang="ru-RU" altLang="ru-RU" sz="2627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7679" y="2002949"/>
            <a:ext cx="6389407" cy="300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другій половині 30-х рр. швидко змінювалося міжнародне становище Чехословаччини, а відтак і Закарпаття.</a:t>
            </a:r>
          </a:p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переддень Другої світової війни питання про статус Закарпаття, возз'єднання українських земель займало одне з провідних місць європейської політики.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8" y="875332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Закарпаття як розмінна монета у великій грі…</a:t>
            </a:r>
            <a:endParaRPr lang="ru-RU" sz="3678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8936" y="5832217"/>
            <a:ext cx="4681250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Територіальні претензії до Чехословаччини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 боку сусідніх держав.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7679" y="5226026"/>
            <a:ext cx="6272552" cy="154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540" algn="ctr"/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цих умовах українські діячі заявили, що вони виступають за збереження Закарпаття у складі Чехословаччини, але за умови надання йому автономії.</a:t>
            </a:r>
          </a:p>
        </p:txBody>
      </p:sp>
      <p:pic>
        <p:nvPicPr>
          <p:cNvPr id="3074" name="Picture 2" descr="E:\Закарпаття у складі Чехословаччини\map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5" y="2072381"/>
            <a:ext cx="5533224" cy="35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арпатська украї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1225" y="258426"/>
            <a:ext cx="1849006" cy="137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5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72767" y="2037770"/>
            <a:ext cx="6059832" cy="191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Після укладення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Мюнхенської угоди 29 – 30 вересня </a:t>
            </a:r>
            <a:r>
              <a:rPr lang="uk-UA" sz="2364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1938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 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 передачі частини території Чехословаччини до складу Німеччини, Прага погодилася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надати Закарпаттю автономію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8" y="497011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 і результат цієї гри</a:t>
            </a:r>
            <a:endParaRPr lang="ru-RU" sz="3678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26761" y="5743457"/>
            <a:ext cx="3818724" cy="90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Повідомлення Львівської газети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 передачу уряду Карпатської України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автономних повноважень.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 жовтня 1938 р.</a:t>
            </a:r>
          </a:p>
        </p:txBody>
      </p:sp>
      <p:pic>
        <p:nvPicPr>
          <p:cNvPr id="4099" name="Picture 3" descr="E:\Закарпаття у складі Чехословаччини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0" y="1253653"/>
            <a:ext cx="4105219" cy="54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патська украї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5485" y="4065100"/>
            <a:ext cx="3614752" cy="2685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1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Автономія Карпатської України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0607" y="6455570"/>
            <a:ext cx="3724143" cy="29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Члени  уряду Карпатської України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1358" y="2015802"/>
            <a:ext cx="2989558" cy="751136"/>
          </a:xfrm>
          <a:prstGeom prst="rect">
            <a:avLst/>
          </a:prstGeom>
          <a:solidFill>
            <a:srgbClr val="FF7C80">
              <a:alpha val="81175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97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Рада міністрів Підкарпатської Русі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27372" y="1815341"/>
            <a:ext cx="6806036" cy="573277"/>
          </a:xfrm>
          <a:prstGeom prst="rect">
            <a:avLst/>
          </a:prstGeom>
          <a:solidFill>
            <a:schemeClr val="accent1">
              <a:alpha val="81175"/>
            </a:scheme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Сформував і очолив </a:t>
            </a:r>
            <a:r>
              <a:rPr lang="uk-UA" altLang="ru-RU" sz="1576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Андрій </a:t>
            </a:r>
            <a:r>
              <a:rPr lang="uk-UA" altLang="ru-RU" sz="1576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Бродій</a:t>
            </a:r>
            <a:r>
              <a:rPr lang="uk-UA" alt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згодом його замінив на посаді  </a:t>
            </a:r>
            <a:r>
              <a:rPr lang="uk-UA" altLang="ru-RU" sz="1576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Августин Волошин</a:t>
            </a:r>
            <a:endParaRPr lang="ru-RU" altLang="ru-RU" sz="1576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1358" y="2861519"/>
            <a:ext cx="2989558" cy="567482"/>
          </a:xfrm>
          <a:prstGeom prst="rect">
            <a:avLst/>
          </a:prstGeom>
          <a:solidFill>
            <a:srgbClr val="FF9999">
              <a:alpha val="80784"/>
            </a:srgb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Ухвалена урядом ЧСР </a:t>
            </a:r>
          </a:p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 жовтня 1938 р.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6200000">
            <a:off x="3329186" y="2031232"/>
            <a:ext cx="1339915" cy="88813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150197" y="2483198"/>
            <a:ext cx="5296496" cy="5939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936373" y="2587882"/>
            <a:ext cx="3724143" cy="33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57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діяльність уряду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84750" y="3077174"/>
            <a:ext cx="8156995" cy="3672964"/>
          </a:xfrm>
          <a:prstGeom prst="rect">
            <a:avLst/>
          </a:prstGeom>
          <a:solidFill>
            <a:srgbClr val="FFFF99">
              <a:alpha val="60784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назву  автономії замінено на </a:t>
            </a:r>
            <a:r>
              <a:rPr lang="en-US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</a:t>
            </a: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Карпатську Україну</a:t>
            </a:r>
            <a:r>
              <a:rPr lang="en-US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</a:t>
            </a: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українську мову визнано офіційною на території краю;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призначено вибори до Сейму (парламенту)  Карпатської України;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почалося формування збройних сил краю – </a:t>
            </a:r>
            <a:r>
              <a:rPr lang="en-US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</a:t>
            </a: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Карпатської Січі</a:t>
            </a:r>
            <a:r>
              <a:rPr lang="en-US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</a:t>
            </a: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служби  безпеки та поліції;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почалося упорядкування земельного питання та податкового законодавства;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вживалися заходи для пожвавлення  промислового розвитку краю та  виходу з економічної кризи.</a:t>
            </a: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2000" i="1" dirty="0">
              <a:solidFill>
                <a:srgbClr val="080808"/>
              </a:solidFill>
              <a:latin typeface="Arial" charset="0"/>
            </a:endParaRPr>
          </a:p>
          <a:p>
            <a:pPr marL="239797" indent="-239797" defTabSz="959183"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2000" i="1" dirty="0">
              <a:solidFill>
                <a:srgbClr val="080808"/>
              </a:solidFill>
              <a:latin typeface="Arial" charset="0"/>
            </a:endParaRPr>
          </a:p>
        </p:txBody>
      </p:sp>
      <p:pic>
        <p:nvPicPr>
          <p:cNvPr id="1026" name="Picture 2" descr="E:\Закарпаття у складі Чехословаччини\члени уряду кар ук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5" y="3807553"/>
            <a:ext cx="3467559" cy="24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8" y="875332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Автономія Карпатської України.</a:t>
            </a:r>
          </a:p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Відносини влади з церквою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1195" y="6510335"/>
            <a:ext cx="3724143" cy="29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Релігійне свято. Середина 30-х рр.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86409" y="2651642"/>
            <a:ext cx="6039428" cy="3366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Уряд Волошина проводив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активну політику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галузі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релігії та церкви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Підтримуючи греко-католицьку церкву, </a:t>
            </a:r>
            <a:r>
              <a:rPr lang="uk-UA" sz="23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вірянами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якої була переважна більшість українського населення, він пішов на зближення з керівництвом православної церкви, сприяв запобіганню міжконфесійних конфліктів.</a:t>
            </a:r>
          </a:p>
        </p:txBody>
      </p:sp>
      <p:pic>
        <p:nvPicPr>
          <p:cNvPr id="2050" name="Picture 2" descr="E:\Закарпаття у складі Чехословаччини\594247_2_w_1000_fit_content_wid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5" y="2159642"/>
            <a:ext cx="5727004" cy="43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919" y="285682"/>
            <a:ext cx="3858796" cy="27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057" y="123068"/>
            <a:ext cx="3606800" cy="3333750"/>
          </a:xfr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891" y="123068"/>
            <a:ext cx="3262217" cy="22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3584" y="3281935"/>
            <a:ext cx="3594051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7942919" y="3156398"/>
            <a:ext cx="4270399" cy="7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38" tIns="47969" rIns="95938" bIns="47969">
            <a:spAutoFit/>
          </a:bodyPr>
          <a:lstStyle/>
          <a:p>
            <a:pPr algn="ctr"/>
            <a:r>
              <a:rPr 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Агітація</a:t>
            </a:r>
            <a:r>
              <a:rPr 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Карпатських</a:t>
            </a:r>
            <a:r>
              <a:rPr 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січовиків</a:t>
            </a:r>
            <a:r>
              <a:rPr 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 </a:t>
            </a:r>
            <a:r>
              <a:rPr 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виборчої</a:t>
            </a:r>
            <a:r>
              <a:rPr 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кампанії</a:t>
            </a:r>
            <a:r>
              <a:rPr 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Сойму </a:t>
            </a:r>
            <a:r>
              <a:rPr 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14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4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України</a:t>
            </a:r>
            <a:endParaRPr lang="ru-RU" sz="144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461815" y="5914135"/>
            <a:ext cx="5884493" cy="5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38" tIns="47969" rIns="95938" bIns="47969">
            <a:spAutoFit/>
          </a:bodyPr>
          <a:lstStyle/>
          <a:p>
            <a:pPr algn="ctr"/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Група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Карпатських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січових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стрільців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чолі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командантом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Дмитром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Климпушем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(початок 1939 року)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214652" y="2427954"/>
            <a:ext cx="3911917" cy="5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38" tIns="47969" rIns="95938" bIns="47969">
            <a:spAutoFit/>
          </a:bodyPr>
          <a:lstStyle/>
          <a:p>
            <a:pPr algn="ctr"/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Відкриття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Сойму </a:t>
            </a:r>
            <a:endParaRPr lang="ru-RU" sz="1576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76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157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(м. Хуст)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318890" y="3427204"/>
            <a:ext cx="3788968" cy="5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38" tIns="47969" rIns="95938" bIns="47969">
            <a:spAutoFit/>
          </a:bodyPr>
          <a:lstStyle/>
          <a:p>
            <a:pPr algn="ctr"/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Перша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столиця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7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м. </a:t>
            </a:r>
            <a:r>
              <a:rPr lang="ru-RU" sz="157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Ужгород</a:t>
            </a:r>
            <a:endParaRPr lang="ru-RU" sz="157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pfXyFiL4ynfaTNDM:" descr="http://t2.gstatic.com/images?q=tbn:XyFiL4ynfaTNDM:http://neskoreni.lviv.ua/wp-content/uploads/2009/10/sich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9872317" y="4066944"/>
            <a:ext cx="1889543" cy="220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34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42000"/>
          </a:blip>
          <a:srcRect/>
          <a:stretch>
            <a:fillRect/>
          </a:stretch>
        </p:blipFill>
        <p:spPr bwMode="auto">
          <a:xfrm>
            <a:off x="6634850" y="-1"/>
            <a:ext cx="55571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 rot="2001823">
            <a:off x="7077974" y="3159125"/>
            <a:ext cx="1955262" cy="1090613"/>
          </a:xfrm>
          <a:custGeom>
            <a:avLst/>
            <a:gdLst>
              <a:gd name="T0" fmla="*/ 2147483647 w 21600"/>
              <a:gd name="T1" fmla="*/ 0 h 21600"/>
              <a:gd name="T2" fmla="*/ 1831123533 w 21600"/>
              <a:gd name="T3" fmla="*/ 407145377 h 21600"/>
              <a:gd name="T4" fmla="*/ 0 w 21600"/>
              <a:gd name="T5" fmla="*/ 1390192174 h 21600"/>
              <a:gd name="T6" fmla="*/ 1831123533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1390192174 h 21600"/>
              <a:gd name="T14" fmla="*/ 2147483647 w 21600"/>
              <a:gd name="T15" fmla="*/ 4071453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14" y="10800"/>
                </a:moveTo>
                <a:cubicBezTo>
                  <a:pt x="1314" y="16039"/>
                  <a:pt x="5561" y="20286"/>
                  <a:pt x="10800" y="20286"/>
                </a:cubicBezTo>
                <a:cubicBezTo>
                  <a:pt x="16039" y="20286"/>
                  <a:pt x="20286" y="16039"/>
                  <a:pt x="20286" y="10800"/>
                </a:cubicBezTo>
                <a:cubicBezTo>
                  <a:pt x="20286" y="5561"/>
                  <a:pt x="16039" y="1314"/>
                  <a:pt x="10800" y="1314"/>
                </a:cubicBezTo>
                <a:cubicBezTo>
                  <a:pt x="5561" y="1314"/>
                  <a:pt x="1314" y="5561"/>
                  <a:pt x="1314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938" tIns="47969" rIns="95938" bIns="47969" anchor="ctr"/>
          <a:lstStyle/>
          <a:p>
            <a:pPr algn="ctr"/>
            <a:endParaRPr lang="ru-RU" sz="2364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01522" y="1512866"/>
            <a:ext cx="5733328" cy="201727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95938" tIns="47969" rIns="95938" bIns="47969">
            <a:spAutoFit/>
          </a:bodyPr>
          <a:lstStyle/>
          <a:p>
            <a:pPr algn="ctr"/>
            <a:r>
              <a:rPr lang="uk-UA" sz="2496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Закарпаття увійшло до складу Чехословаччини за </a:t>
            </a:r>
            <a:r>
              <a:rPr lang="uk-UA" sz="2496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Сен-Жерменським</a:t>
            </a:r>
            <a:r>
              <a:rPr lang="uk-UA" sz="2496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мирним договором 1919 р. і отримало офіційну назву Підкарпатська Русь.</a:t>
            </a:r>
            <a:endParaRPr lang="ru-RU" sz="2496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1" grpId="1" animBg="1"/>
      <p:bldP spid="194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8" y="969913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Зовнішньополітичні сподівання Карпатської України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346737"/>
            <a:ext cx="5337666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Територіальні претензії Угорщини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Карпатської України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57686" y="2721688"/>
            <a:ext cx="5924281" cy="263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Уряд Карпатської України у зовнішній політиці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орієнтувався на Німеччину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але всупереч його сподіванням, Гітлер використав Закарпаття у брудній міжнародній акції, спрямованій на залучення до своїх агресивних планів Угорщини.</a:t>
            </a:r>
          </a:p>
        </p:txBody>
      </p:sp>
      <p:pic>
        <p:nvPicPr>
          <p:cNvPr id="3074" name="Picture 2" descr="E:\Закарпаття у складі Чехословаччини\images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0" y="2090623"/>
            <a:ext cx="5652986" cy="42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78073" y="2839395"/>
            <a:ext cx="5396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Згідно з рішенням Віденського арбітражу від </a:t>
            </a: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листопада 1938 р.,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Угорщині було передано північно-західні райони Карпатської України з угорським населенням.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8" y="875332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Підступний удар сусіда </a:t>
            </a:r>
          </a:p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 знову велика гра</a:t>
            </a:r>
            <a:r>
              <a:rPr lang="en-US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uk-UA" sz="3678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0789" y="6459592"/>
            <a:ext cx="4313682" cy="29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Угорські війська на центральній площі </a:t>
            </a:r>
            <a:r>
              <a:rPr lang="uk-UA" sz="13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м.Хуст</a:t>
            </a:r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 descr="E:\Закарпаття у складі Чехословаччини\Угорці у Хусті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" y="2014319"/>
            <a:ext cx="6118240" cy="44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8" y="969913"/>
            <a:ext cx="8938963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Карпатська Україна в умовах </a:t>
            </a:r>
          </a:p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угорської агресії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5987" y="2766939"/>
            <a:ext cx="4289475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540"/>
            <a:r>
              <a:rPr lang="uk-UA" sz="2364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95321" y="2539044"/>
            <a:ext cx="7250806" cy="373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540" algn="ctr"/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Столицею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зменшеної й ослабленої Закарпатської автономії стало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місто Хуст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Уряд Карпатської України швидко зміцнював нову державність.</a:t>
            </a:r>
          </a:p>
          <a:p>
            <a:pPr indent="233540"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Особливо швидкими темпами йшло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формування збройних сил – </a:t>
            </a:r>
            <a:r>
              <a:rPr lang="en-US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Карпатської Січі</a:t>
            </a:r>
            <a:r>
              <a:rPr lang="en-US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які поповнювалися за рахунок добровольців. Значна їх кількість прибула з Галичини, аби підтримати державність закарпатців. </a:t>
            </a:r>
          </a:p>
        </p:txBody>
      </p:sp>
      <p:pic>
        <p:nvPicPr>
          <p:cNvPr id="10" name="ipfXyFiL4ynfaTNDM:" descr="http://t2.gstatic.com/images?q=tbn:XyFiL4ynfaTNDM:http://neskoreni.lviv.ua/wp-content/uploads/2009/10/sich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3736" y="2134006"/>
            <a:ext cx="3895234" cy="4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86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25" y="1227130"/>
            <a:ext cx="8379749" cy="55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8187" y="0"/>
            <a:ext cx="8938337" cy="981075"/>
          </a:xfrm>
          <a:prstGeom prst="rect">
            <a:avLst/>
          </a:prstGeom>
        </p:spPr>
        <p:txBody>
          <a:bodyPr lIns="95938" tIns="47969" rIns="95938" bIns="47969"/>
          <a:lstStyle/>
          <a:p>
            <a:pPr algn="ctr">
              <a:defRPr/>
            </a:pPr>
            <a:r>
              <a:rPr lang="uk-UA" sz="4203" b="1" spc="-105" dirty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Пропагандистські плакати Карпатської України</a:t>
            </a:r>
            <a:endParaRPr lang="ru-RU" sz="4203" b="1" spc="-105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1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+Все для роботи\10 клас. Все для уроків\10 клас. Історія України\+Тема 8. Західноукраїнські землі у міжвоєнний період (1921-1938)\Закарпаття у складі Чехо – Словаччини\7f1d1579823fc09e6a155ec58263211b — коп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739" y="0"/>
            <a:ext cx="9076968" cy="676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13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+Все для роботи\10 клас. Все для уроків\10 клас. Історія України\+Тема 8. Західноукраїнські землі у міжвоєнний період (1921-1938)\Закарпаття у складі Чехо – Словаччини\7f1d1579823fc09e6a155ec58263211b — копия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307" y="-1"/>
            <a:ext cx="8701386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50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158" y="2499047"/>
            <a:ext cx="4445273" cy="191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6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12.02.1939 р.</a:t>
            </a:r>
            <a:r>
              <a:rPr lang="ru-RU" sz="2364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364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відбулися</a:t>
            </a:r>
            <a:r>
              <a:rPr lang="ru-RU" sz="2364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вибори</a:t>
            </a:r>
            <a:r>
              <a:rPr lang="ru-RU" sz="2364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Сойму </a:t>
            </a:r>
            <a:r>
              <a:rPr lang="ru-RU" sz="2364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2364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364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364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місто</a:t>
            </a:r>
            <a:r>
              <a:rPr lang="ru-RU" sz="2364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Хуст </a:t>
            </a:r>
            <a:r>
              <a:rPr lang="ru-RU" sz="2364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прикрашене</a:t>
            </a:r>
            <a:r>
              <a:rPr lang="ru-RU" sz="2364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тризубом</a:t>
            </a:r>
            <a:r>
              <a:rPr lang="ru-RU" sz="2364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364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українськими</a:t>
            </a:r>
            <a:r>
              <a:rPr lang="ru-RU" sz="2364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прапорами</a:t>
            </a:r>
            <a:endParaRPr lang="uk-UA" sz="2364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+Все для роботи\10 клас. Все для уроків\10 клас. Історія України\+Тема 8. Західноукраїнські землі у міжвоєнний період (1921-1938)\12.02.1939р. - відбулися вибори до Сойму Карпатської України, місто Хуст прикрашене тризубом та українськими прапор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665" y="333609"/>
            <a:ext cx="4630914" cy="6242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78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7" y="591591"/>
            <a:ext cx="9231857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Тріумф і трагедія Карпатської України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67261" y="6249044"/>
            <a:ext cx="3724143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Зустріч угорських і польських вояків. 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пізніше18 березня 1939 р.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5987" y="2766939"/>
            <a:ext cx="4289475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540"/>
            <a:r>
              <a:rPr lang="uk-UA" sz="2364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07618" y="2766938"/>
            <a:ext cx="5834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 остаточним розчленуванням Чехословаччини та поглиненням її території Німеччиною,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 березня 1939 р.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угорські війська почали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окупацію Карпатської України.</a:t>
            </a:r>
          </a:p>
        </p:txBody>
      </p:sp>
      <p:pic>
        <p:nvPicPr>
          <p:cNvPr id="5123" name="Picture 3" descr="E:\Закарпаття у складі Чехословаччини\зустріч угор і поль вояків. Не пізн 18 бер 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" y="2104876"/>
            <a:ext cx="5651556" cy="40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366986" y="591591"/>
            <a:ext cx="9363448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Тріумф і трагедія Карпатської України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8444" y="6248290"/>
            <a:ext cx="4823595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Проголошення незалежності Карпатської України з балкону гімназії. Хуст, 15 березня 1939 р.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5987" y="2766939"/>
            <a:ext cx="4289475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540"/>
            <a:r>
              <a:rPr lang="uk-UA" sz="2364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49285" y="2672358"/>
            <a:ext cx="5550793" cy="2275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умовах наближення угорських військ,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березня 1939 р. 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Сейм Карпатської України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проголосив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незалежність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краю.</a:t>
            </a:r>
          </a:p>
        </p:txBody>
      </p:sp>
      <p:pic>
        <p:nvPicPr>
          <p:cNvPr id="5122" name="Picture 2" descr="E:\Закарпаття у складі Чехословаччини\прогол незал карп ук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6" y="2190396"/>
            <a:ext cx="5848290" cy="387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+Все для роботи\10 клас. Все для уроків\10 клас. Історія України\+Тема 8. Західноукраїнські землі у міжвоєнний період (1921-1938)\Закарпаття у складі Чехо – Словаччини\7f1d1579823fc09e6a155ec58263211b —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146" y="402431"/>
            <a:ext cx="9221578" cy="6147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82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93675" y="1802070"/>
            <a:ext cx="7806735" cy="56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097" tIns="60048" rIns="120097" bIns="60048">
            <a:spAutoFit/>
          </a:bodyPr>
          <a:lstStyle/>
          <a:p>
            <a:pPr marL="2712821" indent="-2712821" defTabSz="959183"/>
            <a:r>
              <a:rPr lang="uk-UA" altLang="ru-RU" sz="2890" b="1" i="1" dirty="0">
                <a:solidFill>
                  <a:srgbClr val="FF0000"/>
                </a:solidFill>
                <a:latin typeface="Arial" charset="0"/>
              </a:rPr>
              <a:t>         </a:t>
            </a:r>
            <a:endParaRPr lang="ru-RU" altLang="ru-RU" sz="2627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29048" y="4942285"/>
            <a:ext cx="3903368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59183"/>
            <a:r>
              <a:rPr lang="uk-UA" sz="1314" dirty="0">
                <a:latin typeface="Arial" pitchFamily="34" charset="0"/>
                <a:cs typeface="Arial" pitchFamily="34" charset="0"/>
              </a:rPr>
              <a:t>Національний склад населення Чехословаччини на 1930 р.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1617424" y="628612"/>
            <a:ext cx="8941047" cy="756642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uk-UA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Українці у складі </a:t>
            </a:r>
            <a:r>
              <a:rPr lang="uk-UA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Чехословаччини (Підкарпатська Русь)</a:t>
            </a:r>
            <a:endParaRPr lang="ru-RU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0" name="Picture 2" descr="E:\карпатськы украънцы\нац склад чехосл. 19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28" y="2672358"/>
            <a:ext cx="3753238" cy="22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Закарпаття у складі Чехословаччини\2_3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27" y="1438378"/>
            <a:ext cx="8907744" cy="520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+Все для роботи\10 клас. Все для уроків\10 клас. Історія України\+Тема 8. Західноукраїнські землі у міжвоєнний період (1921-1938)\Закарпаття у складі Чехо – Словаччини\7f1d1579823fc09e6a155ec58263211b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566" y="213270"/>
            <a:ext cx="9363448" cy="6557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7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3158" y="591591"/>
            <a:ext cx="9972070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Тріумф і трагедія Карпатської України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6710" y="6171829"/>
            <a:ext cx="4256113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Конституційний Закон, прийнятий  Сеймом Карпатської України 15 березня 1939 р.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5987" y="2766939"/>
            <a:ext cx="4289475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540"/>
            <a:r>
              <a:rPr lang="uk-UA" sz="2364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 descr="E:\Закарпаття у складі Чехословаччини\233px-Конституційний_закон_Карпатської_України_№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0" y="1442814"/>
            <a:ext cx="3961741" cy="453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7679" y="1915716"/>
            <a:ext cx="4445273" cy="756642"/>
          </a:xfrm>
          <a:prstGeom prst="rect">
            <a:avLst/>
          </a:prstGeom>
          <a:solidFill>
            <a:schemeClr val="accent1">
              <a:alpha val="81175"/>
            </a:scheme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9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Конституційний Закон Карпатської України </a:t>
            </a:r>
            <a:endParaRPr lang="ru-RU" altLang="ru-RU" sz="197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430333" y="3523582"/>
            <a:ext cx="7405352" cy="2648248"/>
          </a:xfrm>
          <a:prstGeom prst="rect">
            <a:avLst/>
          </a:prstGeom>
          <a:solidFill>
            <a:srgbClr val="CCCC00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marL="239797" indent="-239797" defTabSz="959183">
              <a:spcBef>
                <a:spcPct val="20000"/>
              </a:spcBef>
              <a:buClr>
                <a:srgbClr val="33CC33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визначав Карпатську Україну незалежною державою;</a:t>
            </a:r>
          </a:p>
          <a:p>
            <a:pPr marL="239797" indent="-239797" defTabSz="959183">
              <a:spcBef>
                <a:spcPct val="20000"/>
              </a:spcBef>
              <a:buClr>
                <a:srgbClr val="33CC33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визначав державною мовою в Карпатській Україні українську мову;</a:t>
            </a:r>
          </a:p>
          <a:p>
            <a:pPr marL="239797" indent="-239797" defTabSz="959183">
              <a:spcBef>
                <a:spcPct val="20000"/>
              </a:spcBef>
              <a:buClr>
                <a:srgbClr val="33CC33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встановлював Державні символи Карпатської України:</a:t>
            </a:r>
          </a:p>
          <a:p>
            <a:pPr defTabSz="959183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           - державний Герб;</a:t>
            </a:r>
          </a:p>
          <a:p>
            <a:pPr defTabSz="959183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           - державний Прапор;</a:t>
            </a:r>
          </a:p>
          <a:p>
            <a:pPr defTabSz="959183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           - державний Гімн.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081436" y="2755926"/>
            <a:ext cx="3703195" cy="6730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364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366986" y="591591"/>
            <a:ext cx="9458029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Тріумф і трагедія Карпатської України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5987" y="2766939"/>
            <a:ext cx="4289475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540"/>
            <a:r>
              <a:rPr lang="uk-UA" sz="2364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1490" y="3145259"/>
            <a:ext cx="51152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Президентом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Карпатської України було обрано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Августина Волошина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 descr="E:\Закарпаття у складі Чехословаччини\загруже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0" y="2159559"/>
            <a:ext cx="6130201" cy="46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Закарпаття у складі Чехословаччини\А.Волош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23" y="4583205"/>
            <a:ext cx="2466098" cy="21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11" y="1713676"/>
            <a:ext cx="6715200" cy="49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182" y="209249"/>
            <a:ext cx="11758411" cy="1327981"/>
          </a:xfrm>
          <a:prstGeom prst="rect">
            <a:avLst/>
          </a:prstGeom>
          <a:noFill/>
        </p:spPr>
        <p:txBody>
          <a:bodyPr wrap="square" lIns="95938" tIns="47969" rIns="95938" bIns="47969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1939 р.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Сейм (голова А.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Штефан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проголосив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повну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державну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самостійність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Прийнята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парламентом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конституція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Конституційний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закон ч.1),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визначила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держави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устрій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президентська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республіка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 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державну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мову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4785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043966" y="296215"/>
            <a:ext cx="7997780" cy="4520484"/>
          </a:xfrm>
          <a:prstGeom prst="wedgeRoundRectCallout">
            <a:avLst>
              <a:gd name="adj1" fmla="val -55938"/>
              <a:gd name="adj2" fmla="val 73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18210" y="1137276"/>
            <a:ext cx="8023536" cy="330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Волошин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проголошення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Незалежності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відразу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звернувся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телеграмою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особисто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Адольфа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Гітлера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проханням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визнання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охороною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Рейху та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недопущення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захоплення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Угорщиною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Волошин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Авґустин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імені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уряду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прошу Вас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прийняти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відома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проголошення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нашої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самостійності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охороною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Німецького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Рейху. </a:t>
            </a:r>
            <a:r>
              <a:rPr lang="ru-RU" sz="2000" b="1" i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Прем'єр-міністр</a:t>
            </a: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доктор Волошин. Хуст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вранці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німецький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консул у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Хусті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порадив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українцям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«не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чинити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опір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угорському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вторгненню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німецький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уряд у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цій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ситуації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на жаль,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прийняти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Карпатську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Україну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протекторат».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upload.wikimedia.org/wikipedia/uk/e/e2/%D0%92%D0%BE%D0%BB%D0%BE%D1%88%D0%B8%D0%BD_%D0%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387" y="1818727"/>
            <a:ext cx="3214710" cy="4773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8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59159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endParaRPr lang="ru-RU" sz="3678" b="0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366986" y="591591"/>
            <a:ext cx="9458029" cy="662062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Тріумф і трагедія Карпатської України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5987" y="2766939"/>
            <a:ext cx="4289475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540"/>
            <a:r>
              <a:rPr lang="uk-UA" sz="2364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0946" y="2363135"/>
            <a:ext cx="60530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кінця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березня 1939 р.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територія краю була повністю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окупована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угорськими військами.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Уряд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Карпатської України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емігрував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Румунії.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кінця квітня окремі загони чинили опір окупантам, однак зупинити агресію не змогли.</a:t>
            </a:r>
          </a:p>
        </p:txBody>
      </p:sp>
      <p:sp>
        <p:nvSpPr>
          <p:cNvPr id="2" name="AutoShape 2" descr="https://upload.wikimedia.org/wikipedia/commons/thumb/3/3b/%D0%A0%D0%BE%D0%B7%D1%81%D1%82%D1%80%D1%96%D0%BB_%D1%81%D1%96%D1%87%D0%BE%D0%B2%D0%B8%D0%BA%D1%96%D0%B2_%D0%BD%D0%B0_%D0%A2%D0%B0%D1%82%D0%B0%D1%80%D1%81%D1%8C%D0%BA%D0%BE%D0%BC%D1%83_%D0%BF%D0%B5%D1%80%D0%B5%D0%B2%D0%B0%D0%BB%D1%96_%D0%BF%D0%BE%D0%B1%D0%BB%D0%B8%D0%B7%D1%83_%D1%81._%D0%AF%D1%81%D1%96%D0%BD%D1%8F._%D0%91%D0%B5%D1%80%D0%B5%D0%B7%D0%B5%D0%BD%D1%8C%2C_1939_%D1%80..jpg/300px-%D0%A0%D0%BE%D0%B7%D1%81%D1%82%D1%80%D1%96%D0%BB_%D1%81%D1%96%D1%87%D0%BE%D0%B2%D0%B8%D0%BA%D1%96%D0%B2_%D0%BD%D0%B0_%D0%A2%D0%B0%D1%82%D0%B0%D1%80%D1%81%D1%8C%D0%BA%D0%BE%D0%BC%D1%83_%D0%BF%D0%B5%D1%80%D0%B5%D0%B2%D0%B0%D0%BB%D1%96_%D0%BF%D0%BE%D0%B1%D0%BB%D0%B8%D0%B7%D1%83_%D1%81._%D0%AF%D1%81%D1%96%D0%BD%D1%8F._%D0%91%D0%B5%D1%80%D0%B5%D0%B7%D0%B5%D0%BD%D1%8C%2C_1939_%D1%80..jpg"/>
          <p:cNvSpPr>
            <a:spLocks noChangeAspect="1" noChangeArrowheads="1"/>
          </p:cNvSpPr>
          <p:nvPr/>
        </p:nvSpPr>
        <p:spPr bwMode="auto">
          <a:xfrm>
            <a:off x="1334601" y="-189748"/>
            <a:ext cx="400345" cy="4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04" tIns="60052" rIns="120104" bIns="60052" numCol="1" anchor="t" anchorCtr="0" compatLnSpc="1">
            <a:prstTxWarp prst="textNoShape">
              <a:avLst/>
            </a:prstTxWarp>
          </a:bodyPr>
          <a:lstStyle/>
          <a:p>
            <a:endParaRPr lang="ru-RU" sz="2364"/>
          </a:p>
        </p:txBody>
      </p:sp>
      <p:pic>
        <p:nvPicPr>
          <p:cNvPr id="2051" name="Picture 3" descr="H:\Закарпаття у складі Чехословаччини\300px-Розстріл_січовиків_на_Татарському_перевалі_поблизу_с._Ясіня._Березень,_1939_р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6" y="2244075"/>
            <a:ext cx="5197248" cy="34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2261" y="5865947"/>
            <a:ext cx="3903368" cy="6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Розстріл угорськими військами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січовиків на Татарському перевалі</a:t>
            </a:r>
          </a:p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поблизу </a:t>
            </a:r>
            <a:r>
              <a:rPr lang="uk-UA" sz="13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с.Ясіня</a:t>
            </a:r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Березень1939 р.</a:t>
            </a:r>
          </a:p>
        </p:txBody>
      </p:sp>
    </p:spTree>
    <p:extLst>
      <p:ext uri="{BB962C8B-B14F-4D97-AF65-F5344CB8AC3E}">
        <p14:creationId xmlns:p14="http://schemas.microsoft.com/office/powerpoint/2010/main" val="8619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263" y="118847"/>
            <a:ext cx="3910522" cy="28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71848" y="3789761"/>
            <a:ext cx="3772743" cy="35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938" tIns="47969" rIns="95938" bIns="47969">
            <a:spAutoFit/>
          </a:bodyPr>
          <a:lstStyle/>
          <a:p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 бою </a:t>
            </a:r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Карпатських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січовиків</a:t>
            </a:r>
            <a:endParaRPr lang="ru-RU" sz="170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531785" y="2997857"/>
            <a:ext cx="3601888" cy="35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938" tIns="47969" rIns="95938" bIns="47969">
            <a:spAutoFit/>
          </a:bodyPr>
          <a:lstStyle/>
          <a:p>
            <a:pPr algn="ctr"/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Єдиний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танк </a:t>
            </a:r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08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Січі</a:t>
            </a:r>
            <a:endParaRPr lang="ru-RU" sz="170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50" y="1046126"/>
            <a:ext cx="3899841" cy="27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0457" y="758966"/>
            <a:ext cx="3841994" cy="259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520867" y="3357561"/>
            <a:ext cx="3776490" cy="885360"/>
          </a:xfrm>
          <a:prstGeom prst="rect">
            <a:avLst/>
          </a:prstGeom>
        </p:spPr>
        <p:txBody>
          <a:bodyPr wrap="square" lIns="95938" tIns="47969" rIns="95938" bIns="47969">
            <a:spAutoFit/>
          </a:bodyPr>
          <a:lstStyle/>
          <a:p>
            <a:pPr algn="ctr"/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Угорці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Хусті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На </a:t>
            </a:r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задньому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плані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штаб </a:t>
            </a:r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Карпатської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Січі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0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7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бою</a:t>
            </a:r>
            <a:endParaRPr lang="uk-UA" sz="170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2263" y="3769144"/>
            <a:ext cx="4430336" cy="297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03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8689" y="309094"/>
            <a:ext cx="8938337" cy="9699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203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Красному Полі</a:t>
            </a:r>
            <a:endParaRPr lang="ru-RU" sz="4203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36" y="2388287"/>
            <a:ext cx="4109021" cy="283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http://www.khust-vlada.gov.ua/fa/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597" y="1915117"/>
            <a:ext cx="3849574" cy="472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7511" y="2875168"/>
            <a:ext cx="3853275" cy="266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367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888" y="402431"/>
            <a:ext cx="8877731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alt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Питання для обговорення</a:t>
            </a:r>
            <a:endParaRPr lang="ru-RU" altLang="ru-RU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61" y="2057399"/>
            <a:ext cx="11423560" cy="4800601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endParaRPr lang="uk-UA" altLang="ru-RU" sz="2890" b="1" dirty="0"/>
          </a:p>
          <a:p>
            <a:pPr marL="600532" indent="-600532" algn="just">
              <a:buClr>
                <a:srgbClr val="336600"/>
              </a:buClr>
              <a:buFont typeface="Wingdings" pitchFamily="2" charset="2"/>
              <a:buChar char="ü"/>
            </a:pPr>
            <a:r>
              <a:rPr lang="uk-UA" altLang="ru-RU" sz="28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Чим відрізнялися умови розвитку національного рух у Закарпатті від Сх. Галичини?</a:t>
            </a:r>
          </a:p>
          <a:p>
            <a:pPr marL="600532" indent="-600532" algn="just">
              <a:buClr>
                <a:srgbClr val="336600"/>
              </a:buClr>
              <a:buFont typeface="Wingdings" pitchFamily="2" charset="2"/>
              <a:buChar char="ü"/>
            </a:pPr>
            <a:endParaRPr lang="uk-UA" altLang="ru-RU" sz="289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0532" indent="-600532" algn="just">
              <a:buClr>
                <a:srgbClr val="336600"/>
              </a:buClr>
              <a:buFont typeface="Wingdings" pitchFamily="2" charset="2"/>
              <a:buChar char="ü"/>
            </a:pPr>
            <a:r>
              <a:rPr lang="uk-UA" altLang="ru-RU" sz="28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Чому створення політичних партій відбулося порівняно пізніше?</a:t>
            </a:r>
          </a:p>
          <a:p>
            <a:pPr marL="600532" indent="-600532" algn="just">
              <a:buClr>
                <a:srgbClr val="336600"/>
              </a:buClr>
              <a:buFont typeface="Wingdings" pitchFamily="2" charset="2"/>
              <a:buChar char="ü"/>
            </a:pPr>
            <a:endParaRPr lang="uk-UA" altLang="ru-RU" sz="289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0532" indent="-600532" algn="just">
              <a:buClr>
                <a:srgbClr val="336600"/>
              </a:buClr>
              <a:buFont typeface="Wingdings" pitchFamily="2" charset="2"/>
              <a:buChar char="ü"/>
            </a:pPr>
            <a:r>
              <a:rPr lang="uk-UA" altLang="ru-RU" sz="28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яких історичних умовах відбувалося самовизначення Закарпаття?</a:t>
            </a:r>
          </a:p>
          <a:p>
            <a:pPr marL="600532" indent="-600532" algn="just">
              <a:buClr>
                <a:srgbClr val="336600"/>
              </a:buClr>
              <a:buFont typeface="Wingdings" pitchFamily="2" charset="2"/>
              <a:buChar char="ü"/>
            </a:pPr>
            <a:endParaRPr lang="uk-UA" altLang="ru-RU" sz="289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0532" indent="-600532" algn="just">
              <a:buClr>
                <a:srgbClr val="336600"/>
              </a:buClr>
              <a:buFont typeface="Wingdings" pitchFamily="2" charset="2"/>
              <a:buChar char="ü"/>
            </a:pPr>
            <a:r>
              <a:rPr lang="uk-UA" altLang="ru-RU" sz="28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чому полягає історичне значення проголошення незалежності Карпатської України? </a:t>
            </a:r>
          </a:p>
          <a:p>
            <a:pPr algn="just" eaLnBrk="1" hangingPunct="1"/>
            <a:endParaRPr lang="ru-RU" altLang="ru-RU" sz="2890" b="1" dirty="0"/>
          </a:p>
        </p:txBody>
      </p:sp>
    </p:spTree>
    <p:extLst>
      <p:ext uri="{BB962C8B-B14F-4D97-AF65-F5344CB8AC3E}">
        <p14:creationId xmlns:p14="http://schemas.microsoft.com/office/powerpoint/2010/main" val="1300343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1593158" y="591592"/>
            <a:ext cx="8938963" cy="7566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3678" kern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Загальний підсумок</a:t>
            </a:r>
            <a:endParaRPr lang="ru-RU" sz="3678" kern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737" y="2628482"/>
            <a:ext cx="11397803" cy="295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097" tIns="60048" rIns="120097" bIns="60048">
            <a:spAutoFit/>
          </a:bodyPr>
          <a:lstStyle/>
          <a:p>
            <a:pPr indent="239797" algn="ctr" defTabSz="959183"/>
            <a:r>
              <a:rPr lang="uk-UA" sz="2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міжвоєнний період становище українців у Чехословаччині, порівняно з іншими європейськими країнами, у складі яких опинилися українці,  було набагато кращим в економічному та соціальному сенсі.</a:t>
            </a:r>
          </a:p>
          <a:p>
            <a:pPr indent="239797" algn="ctr" defTabSz="959183"/>
            <a:r>
              <a:rPr lang="uk-UA" sz="2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Разом з тим політична, економічна і культурна відірваність цих територій від українських земель впродовж багатьох століть позначилася на менталітеті карпатських українців.</a:t>
            </a:r>
            <a:endParaRPr lang="en-US" sz="236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593158" y="497011"/>
            <a:ext cx="8938963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4000" kern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Статус українських земель</a:t>
            </a:r>
          </a:p>
          <a:p>
            <a:pPr algn="ctr">
              <a:spcBef>
                <a:spcPts val="0"/>
              </a:spcBef>
            </a:pPr>
            <a:r>
              <a:rPr lang="uk-UA" sz="4000" kern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складі Чехословаччини</a:t>
            </a:r>
            <a:endParaRPr lang="ru-RU" sz="4000" kern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24259" y="2991174"/>
            <a:ext cx="9478851" cy="2080766"/>
          </a:xfrm>
          <a:prstGeom prst="rect">
            <a:avLst/>
          </a:prstGeom>
          <a:solidFill>
            <a:srgbClr val="FFFF99">
              <a:alpha val="60392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marL="239797" indent="-239797" defTabSz="959183">
              <a:spcBef>
                <a:spcPct val="20000"/>
              </a:spcBef>
              <a:buClr>
                <a:srgbClr val="33CC33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ввела для території, населеної українцями, назву </a:t>
            </a:r>
            <a:r>
              <a:rPr lang="en-US" altLang="ru-RU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</a:t>
            </a:r>
            <a:r>
              <a:rPr lang="uk-UA" altLang="ru-RU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Підкарпатська Русь</a:t>
            </a:r>
            <a:r>
              <a:rPr lang="en-US" altLang="ru-RU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</a:t>
            </a:r>
            <a:r>
              <a:rPr lang="uk-UA" altLang="ru-RU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239797" indent="-239797" defTabSz="959183">
              <a:spcBef>
                <a:spcPct val="20000"/>
              </a:spcBef>
              <a:buClr>
                <a:srgbClr val="33CC33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визначила герб Підкарпатської Русі;</a:t>
            </a:r>
          </a:p>
          <a:p>
            <a:pPr marL="239797" indent="-239797" defTabSz="959183">
              <a:spcBef>
                <a:spcPct val="20000"/>
              </a:spcBef>
              <a:buClr>
                <a:srgbClr val="33CC33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визначила прапор Підкарпатської Русі;</a:t>
            </a:r>
          </a:p>
          <a:p>
            <a:pPr marL="239797" indent="-239797" defTabSz="959183">
              <a:spcBef>
                <a:spcPct val="20000"/>
              </a:spcBef>
              <a:buClr>
                <a:srgbClr val="33CC33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встановила представництво Підкарпатської Русі до Чехословацького парламенту – 9 депутатів;</a:t>
            </a:r>
          </a:p>
          <a:p>
            <a:pPr marL="239797" indent="-239797" defTabSz="959183">
              <a:spcBef>
                <a:spcPct val="20000"/>
              </a:spcBef>
              <a:buClr>
                <a:srgbClr val="33CC33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встановила пост земського губернатора Підкарпатської Русі.</a:t>
            </a:r>
            <a:endParaRPr lang="en-US" altLang="ru-RU" b="1" i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641763" y="4468048"/>
            <a:ext cx="3606752" cy="29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Герб Підкарпатської Русі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731493" y="1883202"/>
            <a:ext cx="6510444" cy="508412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5938" tIns="47969" rIns="95938" bIns="47969"/>
          <a:lstStyle/>
          <a:p>
            <a:pPr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9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Конституція Чехословаччини 1920 р.</a:t>
            </a:r>
            <a:endParaRPr lang="ru-RU" altLang="ru-RU" sz="197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731493" y="2391614"/>
            <a:ext cx="6510444" cy="50797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 algn="ctr"/>
            <a:endParaRPr lang="ru-RU" sz="2364" b="1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4907" y="4472896"/>
            <a:ext cx="4136393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3540"/>
            <a:r>
              <a:rPr lang="uk-UA" sz="2364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08488" y="5300429"/>
            <a:ext cx="9110392" cy="118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Незважаючи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закріплені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Сен-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Жерменському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договорі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зобов'язання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Чехословаччини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надати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українським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землям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автономію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воно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так і не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було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6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виконане</a:t>
            </a:r>
            <a:r>
              <a:rPr lang="ru-RU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E:\Закарпаття у складі Чехословаччини\Герб Підкарпат Рус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1" y="2028152"/>
            <a:ext cx="1891606" cy="22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Закарпаття у складі Чехословаччини\Ghfgjh Gslrfhg He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4" y="4929047"/>
            <a:ext cx="2135682" cy="14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-509151" y="6514182"/>
            <a:ext cx="3606752" cy="29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Прапор Підкарпатської Русі</a:t>
            </a:r>
          </a:p>
        </p:txBody>
      </p:sp>
    </p:spTree>
    <p:extLst>
      <p:ext uri="{BB962C8B-B14F-4D97-AF65-F5344CB8AC3E}">
        <p14:creationId xmlns:p14="http://schemas.microsoft.com/office/powerpoint/2010/main" val="23407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094" y="1857744"/>
            <a:ext cx="11462197" cy="482650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5938" tIns="47969" rIns="95938" bIns="47969">
            <a:spAutoFit/>
          </a:bodyPr>
          <a:lstStyle/>
          <a:p>
            <a:pPr algn="ctr">
              <a:defRPr/>
            </a:pPr>
            <a:r>
              <a:rPr lang="ru-RU" sz="2364" dirty="0">
                <a:solidFill>
                  <a:schemeClr val="tx1"/>
                </a:solidFill>
              </a:rPr>
              <a:t> </a:t>
            </a:r>
            <a:endParaRPr lang="ru-RU" sz="341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36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Здобувши автономію, українці зуміли максимально скористатися ситуацією, і 15 березня 1939 р. було проголошено незалежність Карпатської України. </a:t>
            </a:r>
          </a:p>
          <a:p>
            <a:pPr algn="ctr">
              <a:defRPr/>
            </a:pPr>
            <a:r>
              <a:rPr lang="uk-UA" sz="236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Карпатська Україна проіснувала лише кілька днів, проте залишила свій відбиток у боротьбі за національну державність. </a:t>
            </a:r>
          </a:p>
          <a:p>
            <a:pPr algn="ctr">
              <a:defRPr/>
            </a:pPr>
            <a:r>
              <a:rPr lang="uk-UA" sz="236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Історичне значення </a:t>
            </a:r>
            <a:r>
              <a:rPr lang="uk-UA" sz="236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незалежної держави </a:t>
            </a:r>
            <a:r>
              <a:rPr lang="uk-UA" sz="2364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карпатоукраїнців</a:t>
            </a:r>
            <a:r>
              <a:rPr lang="uk-UA" sz="236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полягало в тому, що було ще раз продемонстроване непереборне прагнення українського народу до створення власної держави. Крім того, західноукраїнське населення пересвідчилося в неспроможності й небезпечності орієнтації на підтримку  чужих держав. Стало зрозумілим, що зацікавленість Німеччини «українським питанням» була продиктована бажанням Німеччини використати його у власних загарбницьких цілях. </a:t>
            </a:r>
          </a:p>
        </p:txBody>
      </p:sp>
    </p:spTree>
    <p:extLst>
      <p:ext uri="{BB962C8B-B14F-4D97-AF65-F5344CB8AC3E}">
        <p14:creationId xmlns:p14="http://schemas.microsoft.com/office/powerpoint/2010/main" val="2805467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30258" y="1"/>
            <a:ext cx="6843415" cy="74384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938" tIns="47969" rIns="95938" bIns="47969">
            <a:spAutoFit/>
          </a:bodyPr>
          <a:lstStyle/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Загалом можна визначити такі риси політики Польщі, Румунії, ЧСР на українських землях: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30258" y="4941888"/>
            <a:ext cx="9931486" cy="17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938" tIns="47969" rIns="95938" bIns="47969">
            <a:spAutoFit/>
          </a:bodyPr>
          <a:lstStyle/>
          <a:p>
            <a:pPr algn="ctr">
              <a:defRPr/>
            </a:pPr>
            <a:r>
              <a:rPr lang="uk-UA" sz="2102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У Польщі, де проживало найбільше українців, до того ж із високою національною свідомістю, українське питання стояло найгостріше. Польський уряд, переслідуючи стратегічну мету — повне ополячення загарбаних українських земель, залежно від внутрішніх та зовнішніх обставин коригував свій курс.</a:t>
            </a:r>
            <a:endParaRPr lang="ru-RU" sz="2102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325096" y="908049"/>
            <a:ext cx="5865784" cy="647701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5938" tIns="47969" rIns="95938" bIns="47969" anchor="ctr"/>
          <a:lstStyle/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насильницька асиміляція</a:t>
            </a:r>
            <a:endParaRPr lang="ru-RU" sz="2102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325096" y="1628775"/>
            <a:ext cx="5865784" cy="647701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5938" tIns="47969" rIns="95938" bIns="47969" anchor="ctr"/>
          <a:lstStyle/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стримування економічного розвитку, </a:t>
            </a:r>
          </a:p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його колоніальний характер</a:t>
            </a:r>
            <a:endParaRPr lang="ru-RU" sz="2102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325096" y="2349499"/>
            <a:ext cx="5865784" cy="647701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5938" tIns="47969" rIns="95938" bIns="47969" anchor="ctr"/>
          <a:lstStyle/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репресії проти діячів </a:t>
            </a:r>
          </a:p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національно-визвольного руху</a:t>
            </a:r>
            <a:endParaRPr lang="ru-RU" sz="2102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325096" y="3068638"/>
            <a:ext cx="5865784" cy="647701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5938" tIns="47969" rIns="95938" bIns="47969" anchor="ctr"/>
          <a:lstStyle/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національний гніт</a:t>
            </a:r>
            <a:endParaRPr lang="ru-RU" sz="2102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325096" y="3789364"/>
            <a:ext cx="5865784" cy="1008063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5938" tIns="47969" rIns="95938" bIns="47969" anchor="ctr"/>
          <a:lstStyle/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відмова від міжнародних зобов’язань </a:t>
            </a:r>
          </a:p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щодо надання автономних прав </a:t>
            </a:r>
          </a:p>
          <a:p>
            <a:pPr algn="ctr">
              <a:defRPr/>
            </a:pPr>
            <a:r>
              <a:rPr lang="uk-UA" sz="2102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українцям</a:t>
            </a:r>
            <a:endParaRPr lang="ru-RU" sz="2102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502962" y="1557338"/>
            <a:ext cx="3227732" cy="2785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938" tIns="47969" rIns="95938" bIns="47969">
            <a:spAutoFit/>
          </a:bodyPr>
          <a:lstStyle/>
          <a:p>
            <a:pPr algn="ctr">
              <a:defRPr/>
            </a:pPr>
            <a:r>
              <a:rPr lang="uk-UA" sz="2496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Форми, у яких здійснювалась ця політика, різнилися — від м’якої в ЧСР до жорсткої в Румунії.</a:t>
            </a:r>
            <a:endParaRPr lang="ru-RU" sz="2496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8128852" y="188914"/>
            <a:ext cx="1798357" cy="1214438"/>
          </a:xfrm>
          <a:prstGeom prst="curvedLeftArrow">
            <a:avLst>
              <a:gd name="adj1" fmla="val 28236"/>
              <a:gd name="adj2" fmla="val 47319"/>
              <a:gd name="adj3" fmla="val 45447"/>
            </a:avLst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5938" tIns="47969" rIns="95938" bIns="47969" anchor="ctr"/>
          <a:lstStyle/>
          <a:p>
            <a:pPr algn="ctr"/>
            <a:endParaRPr lang="ru-RU" sz="2364"/>
          </a:p>
        </p:txBody>
      </p:sp>
    </p:spTree>
    <p:extLst>
      <p:ext uri="{BB962C8B-B14F-4D97-AF65-F5344CB8AC3E}">
        <p14:creationId xmlns:p14="http://schemas.microsoft.com/office/powerpoint/2010/main" val="74574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Опрацювати § 29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16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93675" y="1802070"/>
            <a:ext cx="7806735" cy="56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097" tIns="60048" rIns="120097" bIns="60048">
            <a:spAutoFit/>
          </a:bodyPr>
          <a:lstStyle/>
          <a:p>
            <a:pPr marL="2712821" indent="-2712821" defTabSz="959183"/>
            <a:r>
              <a:rPr lang="uk-UA" altLang="ru-RU" sz="2890" b="1" i="1" dirty="0">
                <a:solidFill>
                  <a:srgbClr val="FF0000"/>
                </a:solidFill>
                <a:latin typeface="Arial" charset="0"/>
              </a:rPr>
              <a:t>         </a:t>
            </a:r>
            <a:endParaRPr lang="ru-RU" altLang="ru-RU" sz="2627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5336" y="2626645"/>
            <a:ext cx="6903075" cy="300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Становище краю під владою Чехословаччини було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значно кращим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ніж під владою Польщі та Румунії.</a:t>
            </a:r>
          </a:p>
          <a:p>
            <a:pPr algn="ctr"/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Чехословацька республіка залишалася єдиною послідовною демократичною державою Центральної Європи і намагалася проводити </a:t>
            </a:r>
            <a:r>
              <a:rPr lang="uk-UA" sz="236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ліберальну політику щодо національних меншин</a:t>
            </a:r>
            <a:r>
              <a:rPr lang="uk-UA" sz="23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2456" y="6152763"/>
            <a:ext cx="3404512" cy="4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3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Значок поліцейського на території Підкарпатської Русі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1366986" y="436444"/>
            <a:ext cx="9458029" cy="110095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uk-UA" sz="3678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Політика влади щодо українських земель</a:t>
            </a:r>
            <a:endParaRPr lang="ru-RU" sz="3678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098" name="Picture 2" descr="E:\Закарпаття у складі Чехословаччини\значок поліцейського на Підкарп Рус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3" y="1537394"/>
            <a:ext cx="4350693" cy="43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901044" y="497008"/>
            <a:ext cx="6058815" cy="1040383"/>
          </a:xfrm>
          <a:prstGeom prst="rect">
            <a:avLst/>
          </a:prstGeom>
          <a:noFill/>
        </p:spPr>
        <p:txBody>
          <a:bodyPr vert="horz" lIns="95938" tIns="47969" rIns="95938" bIns="47969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9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uk-UA" sz="2800" kern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Промисловий розвиток українських земель у складі Чехословаччини</a:t>
            </a:r>
            <a:endParaRPr lang="ru-RU" sz="2800" kern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6518" y="2051770"/>
            <a:ext cx="11037195" cy="500432"/>
          </a:xfrm>
          <a:prstGeom prst="rect">
            <a:avLst/>
          </a:prstGeom>
          <a:solidFill>
            <a:schemeClr val="accent1">
              <a:alpha val="81175"/>
            </a:schemeClr>
          </a:solidFill>
          <a:ln>
            <a:noFill/>
          </a:ln>
          <a:effectLst/>
        </p:spPr>
        <p:txBody>
          <a:bodyPr lIns="95938" tIns="47969" rIns="95938" bIns="47969"/>
          <a:lstStyle/>
          <a:p>
            <a:pPr marL="360737" indent="-360737" algn="ctr" defTabSz="961269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altLang="ru-RU" sz="19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Умови розвитку національної промисловості</a:t>
            </a:r>
            <a:endParaRPr lang="ru-RU" altLang="ru-RU" sz="197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64824" y="2577777"/>
            <a:ext cx="1426625" cy="2937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38318" y="3034609"/>
            <a:ext cx="2496378" cy="1581664"/>
          </a:xfrm>
          <a:prstGeom prst="rect">
            <a:avLst/>
          </a:prstGeom>
          <a:solidFill>
            <a:srgbClr val="FFFF99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промислові підприємства  залишалися дрібними  та </a:t>
            </a:r>
            <a:r>
              <a:rPr lang="uk-UA" altLang="ru-RU" sz="2000" b="1" dirty="0" smtClean="0">
                <a:solidFill>
                  <a:srgbClr val="080808"/>
                </a:solidFill>
                <a:latin typeface="Arial" charset="0"/>
              </a:rPr>
              <a:t>напівкустарними</a:t>
            </a: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.</a:t>
            </a:r>
            <a:r>
              <a:rPr lang="uk-UA" altLang="ru-RU" sz="2000" b="1" i="1" dirty="0">
                <a:solidFill>
                  <a:srgbClr val="080808"/>
                </a:solidFill>
                <a:latin typeface="Arial" charset="0"/>
              </a:rPr>
              <a:t> </a:t>
            </a:r>
            <a:endParaRPr lang="ru-RU" altLang="ru-RU" sz="2000" b="1" i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62377" y="3034609"/>
            <a:ext cx="2333038" cy="2501262"/>
          </a:xfrm>
          <a:prstGeom prst="rect">
            <a:avLst/>
          </a:prstGeom>
          <a:solidFill>
            <a:srgbClr val="FFFF00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нові підприємства не будувалися, мало місце вивезення дешевої сировини за кордон.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23098" y="2982301"/>
            <a:ext cx="3469387" cy="635855"/>
          </a:xfrm>
          <a:prstGeom prst="rect">
            <a:avLst/>
          </a:prstGeom>
          <a:solidFill>
            <a:schemeClr val="accent5">
              <a:lumMod val="40000"/>
              <a:lumOff val="60000"/>
              <a:alpha val="61176"/>
            </a:scheme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b="1" dirty="0">
                <a:solidFill>
                  <a:srgbClr val="080808"/>
                </a:solidFill>
                <a:latin typeface="Arial" charset="0"/>
              </a:rPr>
              <a:t>промисловість розвивалася слабко</a:t>
            </a:r>
            <a:endParaRPr lang="ru-RU" altLang="ru-RU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411273" y="2971998"/>
            <a:ext cx="2469614" cy="2578959"/>
          </a:xfrm>
          <a:prstGeom prst="rect">
            <a:avLst/>
          </a:prstGeom>
          <a:solidFill>
            <a:srgbClr val="FFFF99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на території краю уряд будував сучасні дороги та мости, здійснював </a:t>
            </a:r>
            <a:r>
              <a:rPr lang="uk-UA" altLang="ru-RU" sz="2000" b="1" dirty="0" smtClean="0">
                <a:solidFill>
                  <a:srgbClr val="080808"/>
                </a:solidFill>
                <a:latin typeface="Arial" charset="0"/>
              </a:rPr>
              <a:t>електрифікацію</a:t>
            </a: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.</a:t>
            </a:r>
            <a:endParaRPr lang="ru-RU" altLang="ru-RU" sz="2000" b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389789" y="2552202"/>
            <a:ext cx="1426625" cy="2937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9818808" y="2596288"/>
            <a:ext cx="1426625" cy="2937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644478" y="2577777"/>
            <a:ext cx="1426625" cy="29377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altLang="ru-RU" sz="1576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 rot="16200000">
            <a:off x="4997752" y="4243511"/>
            <a:ext cx="1865401" cy="614704"/>
          </a:xfrm>
          <a:prstGeom prst="rect">
            <a:avLst/>
          </a:prstGeom>
          <a:solidFill>
            <a:schemeClr val="accent1">
              <a:lumMod val="20000"/>
              <a:lumOff val="80000"/>
              <a:alpha val="61176"/>
            </a:scheme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1576" b="1" i="1" dirty="0">
                <a:solidFill>
                  <a:srgbClr val="080808"/>
                </a:solidFill>
                <a:latin typeface="Arial" charset="0"/>
              </a:rPr>
              <a:t>харчова промисловість</a:t>
            </a:r>
            <a:endParaRPr lang="ru-RU" altLang="ru-RU" sz="1576" b="1" i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 rot="16200000">
            <a:off x="5941315" y="4267116"/>
            <a:ext cx="1865399" cy="567483"/>
          </a:xfrm>
          <a:prstGeom prst="rect">
            <a:avLst/>
          </a:prstGeom>
          <a:solidFill>
            <a:schemeClr val="accent4">
              <a:lumMod val="40000"/>
              <a:lumOff val="60000"/>
              <a:alpha val="61176"/>
            </a:scheme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1576" b="1" i="1" dirty="0">
                <a:solidFill>
                  <a:srgbClr val="080808"/>
                </a:solidFill>
                <a:latin typeface="Arial" charset="0"/>
              </a:rPr>
              <a:t>оброблення шкур</a:t>
            </a:r>
            <a:endParaRPr lang="ru-RU" altLang="ru-RU" sz="1576" b="1" i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 rot="16200000">
            <a:off x="6867108" y="4227594"/>
            <a:ext cx="1865399" cy="646526"/>
          </a:xfrm>
          <a:prstGeom prst="rect">
            <a:avLst/>
          </a:prstGeom>
          <a:solidFill>
            <a:schemeClr val="accent1">
              <a:lumMod val="20000"/>
              <a:lumOff val="80000"/>
              <a:alpha val="61176"/>
            </a:scheme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1576" b="1" i="1" dirty="0">
                <a:solidFill>
                  <a:srgbClr val="080808"/>
                </a:solidFill>
                <a:latin typeface="Arial" charset="0"/>
              </a:rPr>
              <a:t>заготовка деревини</a:t>
            </a:r>
            <a:endParaRPr lang="ru-RU" altLang="ru-RU" sz="1576" b="1" i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16200000">
            <a:off x="7832577" y="4254396"/>
            <a:ext cx="1865398" cy="592924"/>
          </a:xfrm>
          <a:prstGeom prst="rect">
            <a:avLst/>
          </a:prstGeom>
          <a:solidFill>
            <a:schemeClr val="accent4">
              <a:lumMod val="40000"/>
              <a:lumOff val="60000"/>
              <a:alpha val="61176"/>
            </a:scheme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1576" b="1" i="1" dirty="0">
                <a:solidFill>
                  <a:srgbClr val="080808"/>
                </a:solidFill>
                <a:latin typeface="Arial" charset="0"/>
              </a:rPr>
              <a:t>виробництво вовни та пряжі</a:t>
            </a:r>
            <a:endParaRPr lang="ru-RU" altLang="ru-RU" sz="1576" b="1" i="1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38318" y="4710852"/>
            <a:ext cx="2496378" cy="825019"/>
          </a:xfrm>
          <a:prstGeom prst="rect">
            <a:avLst/>
          </a:prstGeom>
          <a:solidFill>
            <a:srgbClr val="FFFF99">
              <a:alpha val="61176"/>
            </a:srgbClr>
          </a:solidFill>
          <a:ln>
            <a:noFill/>
          </a:ln>
        </p:spPr>
        <p:txBody>
          <a:bodyPr lIns="96606" tIns="48303" rIns="96606" bIns="48303"/>
          <a:lstStyle/>
          <a:p>
            <a:pPr algn="ctr" defTabSz="959183">
              <a:spcBef>
                <a:spcPct val="20000"/>
              </a:spcBef>
              <a:buClr>
                <a:schemeClr val="hlink"/>
              </a:buClr>
              <a:buSzPct val="90000"/>
              <a:tabLst>
                <a:tab pos="0" algn="l"/>
              </a:tabLst>
            </a:pPr>
            <a:r>
              <a:rPr lang="uk-UA" altLang="ru-RU" sz="2000" b="1" dirty="0">
                <a:solidFill>
                  <a:srgbClr val="080808"/>
                </a:solidFill>
                <a:latin typeface="Arial" charset="0"/>
              </a:rPr>
              <a:t>збереглися народні ремесла.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50727" y="5698927"/>
            <a:ext cx="8606806" cy="81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64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Уряд вбачав у Закарпатті тільки аграрно-сировинну базу країни.</a:t>
            </a:r>
            <a:endParaRPr lang="ru-RU" sz="2364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9188" y="29306"/>
            <a:ext cx="3039384" cy="1954481"/>
          </a:xfrm>
          <a:prstGeom prst="rect">
            <a:avLst/>
          </a:prstGeom>
          <a:noFill/>
        </p:spPr>
      </p:pic>
      <p:pic>
        <p:nvPicPr>
          <p:cNvPr id="26" name="Picture 6" descr="Картинки по запросу закарпаття заводи на початку ХХс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6" y="96843"/>
            <a:ext cx="2831370" cy="171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4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881" y="136016"/>
            <a:ext cx="11256135" cy="16412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</a:rPr>
              <a:t>Уряд Чехословаччини почав будувати сучасні дороги й мости, залізничні сполучення,  </a:t>
            </a:r>
            <a:r>
              <a:rPr lang="uk-UA" sz="3200" b="1" dirty="0" err="1" smtClean="0">
                <a:ln>
                  <a:solidFill>
                    <a:schemeClr val="bg1"/>
                  </a:solidFill>
                </a:ln>
              </a:rPr>
              <a:t>електрофікувалися</a:t>
            </a:r>
            <a:r>
              <a:rPr lang="uk-UA" sz="3200" b="1" dirty="0" smtClean="0">
                <a:ln>
                  <a:solidFill>
                    <a:schemeClr val="bg1"/>
                  </a:solidFill>
                </a:ln>
              </a:rPr>
              <a:t> міста і села.</a:t>
            </a:r>
            <a:endParaRPr lang="uk-UA" sz="32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240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81" y="2730122"/>
            <a:ext cx="5162706" cy="3071810"/>
          </a:xfrm>
          <a:prstGeom prst="rect">
            <a:avLst/>
          </a:prstGeom>
          <a:noFill/>
        </p:spPr>
      </p:pic>
      <p:pic>
        <p:nvPicPr>
          <p:cNvPr id="102404" name="Picture 4" descr="Картинки по запросу закарпаття електрофікація  1920 роц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0571" y="2857288"/>
            <a:ext cx="4714876" cy="3080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93675" y="1802070"/>
            <a:ext cx="7806735" cy="56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097" tIns="60048" rIns="120097" bIns="60048">
            <a:spAutoFit/>
          </a:bodyPr>
          <a:lstStyle/>
          <a:p>
            <a:pPr marL="2712821" indent="-2712821" defTabSz="959183"/>
            <a:r>
              <a:rPr lang="uk-UA" altLang="ru-RU" sz="2890" b="1" i="1" dirty="0">
                <a:solidFill>
                  <a:srgbClr val="FF0000"/>
                </a:solidFill>
                <a:latin typeface="Arial" charset="0"/>
              </a:rPr>
              <a:t>         </a:t>
            </a:r>
            <a:endParaRPr lang="ru-RU" altLang="ru-RU" sz="2627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25793" y="2085073"/>
            <a:ext cx="68901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Визначну роль в економічному розвитку Закарпаття відігравав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аграрний сектор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Серед політико-економічних заходів на підпорядкованих територіях чільне місце займала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аграрна реформа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яка частково розв'язала споконвічне селянське питання землі.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987" y="6147835"/>
            <a:ext cx="4540003" cy="57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59183"/>
            <a:r>
              <a:rPr lang="uk-UA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Типова картина закарпатського села. </a:t>
            </a:r>
          </a:p>
          <a:p>
            <a:pPr algn="ctr" defTabSz="959183"/>
            <a:r>
              <a:rPr lang="uk-UA" sz="15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Початок 30-х рр.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1591073" y="497011"/>
            <a:ext cx="8941047" cy="756642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uk-UA" sz="3678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Аграрна політика влади у Закарпатті</a:t>
            </a:r>
            <a:endParaRPr lang="ru-RU" sz="3678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123" name="Picture 3" descr="E:\Закарпаття у складі Чехословаччини\хата закарп селянина. 1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9" y="1435418"/>
            <a:ext cx="4634434" cy="46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закарпаття дороги в 1920 роц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4362" y="4499942"/>
            <a:ext cx="2735515" cy="2188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97</TotalTime>
  <Words>2327</Words>
  <Application>Microsoft Office PowerPoint</Application>
  <PresentationFormat>Широкоэкранный</PresentationFormat>
  <Paragraphs>330</Paragraphs>
  <Slides>52</Slides>
  <Notes>27</Notes>
  <HiddenSlides>19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Arial</vt:lpstr>
      <vt:lpstr>Calibri</vt:lpstr>
      <vt:lpstr>Century Gothic</vt:lpstr>
      <vt:lpstr>Tahoma</vt:lpstr>
      <vt:lpstr>Wingdings</vt:lpstr>
      <vt:lpstr>Wingdings 2</vt:lpstr>
      <vt:lpstr>Цитаты</vt:lpstr>
      <vt:lpstr>Українські землі у складі Чехословаччини. Карпатська Україна</vt:lpstr>
      <vt:lpstr>Обставини входження Закарпаття  до складу Чехословаччини</vt:lpstr>
      <vt:lpstr>Презентация PowerPoint</vt:lpstr>
      <vt:lpstr>Українці у складі Чехословаччини (Підкарпатська Русь)</vt:lpstr>
      <vt:lpstr>Презентация PowerPoint</vt:lpstr>
      <vt:lpstr>Політика влади щодо українських земель</vt:lpstr>
      <vt:lpstr>Презентация PowerPoint</vt:lpstr>
      <vt:lpstr>Презентация PowerPoint</vt:lpstr>
      <vt:lpstr>Аграрна політика влади у Закарпатті</vt:lpstr>
      <vt:lpstr>Аграрні реформи як засіб часткової колонізації українських земель</vt:lpstr>
      <vt:lpstr>Презентация PowerPoint</vt:lpstr>
      <vt:lpstr> Економічне становище</vt:lpstr>
      <vt:lpstr>Проміжний підсумок</vt:lpstr>
      <vt:lpstr>Презентация PowerPoint</vt:lpstr>
      <vt:lpstr>Освіта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Красному Полі</vt:lpstr>
      <vt:lpstr>Питання для обговорення</vt:lpstr>
      <vt:lpstr>Загальний підсумок</vt:lpstr>
      <vt:lpstr>Презентация PowerPoint</vt:lpstr>
      <vt:lpstr>Презентация PowerPoint</vt:lpstr>
      <vt:lpstr>Домашнє завдання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землі у складі Чехословаччини. Карпатська Україна</dc:title>
  <dc:creator>Користувач Windows</dc:creator>
  <cp:lastModifiedBy>Користувач Windows</cp:lastModifiedBy>
  <cp:revision>32</cp:revision>
  <dcterms:created xsi:type="dcterms:W3CDTF">2022-02-01T11:48:21Z</dcterms:created>
  <dcterms:modified xsi:type="dcterms:W3CDTF">2022-02-02T09:41:33Z</dcterms:modified>
</cp:coreProperties>
</file>