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00"/>
    <a:srgbClr val="401F71"/>
    <a:srgbClr val="FFFF99"/>
    <a:srgbClr val="F66E08"/>
    <a:srgbClr val="EDE955"/>
    <a:srgbClr val="8AC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65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62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3637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389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143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3630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124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55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756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825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98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311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8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197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86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0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37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200">
              <a:srgbClr val="B8C5C2"/>
            </a:gs>
            <a:gs pos="0">
              <a:schemeClr val="accent2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C1F1FA-C6D9-4943-8D2A-EED5B973094C}" type="datetimeFigureOut">
              <a:rPr lang="uk-UA" smtClean="0"/>
              <a:t>21.09.2024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F59C35-8738-4412-A283-474769540A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091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1%80%D1%8F%D0%B6%D0%B5%D0%BD%D1%8F" TargetMode="External"/><Relationship Id="rId3" Type="http://schemas.openxmlformats.org/officeDocument/2006/relationships/hyperlink" Target="https://uk.wikipedia.org/wiki/%D0%86%D1%81%D0%BF%D0%B0%D0%BD%D1%81%D1%8C%D0%BA%D0%B0_%D1%82%D0%BE%D1%80%D1%82%D0%B8%D0%BB%D1%8C%D1%8F" TargetMode="External"/><Relationship Id="rId7" Type="http://schemas.openxmlformats.org/officeDocument/2006/relationships/hyperlink" Target="https://uk.wikipedia.org/wiki/%D0%9C%D0%BE%D1%80%D0%B5%D0%BF%D1%80%D0%BE%D0%B4%D1%83%D0%BA%D1%82%D0%B8" TargetMode="External"/><Relationship Id="rId12" Type="http://schemas.openxmlformats.org/officeDocument/2006/relationships/hyperlink" Target="https://uk.wikipedia.org/wiki/%D0%93%D1%83%D1%86%D1%83%D0%BB%D0%B8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0%D0%B8%D1%81" TargetMode="External"/><Relationship Id="rId11" Type="http://schemas.openxmlformats.org/officeDocument/2006/relationships/hyperlink" Target="https://uk.wikipedia.org/wiki/%D0%A1%D0%BB%D0%BE%D0%B1%D0%BE%D0%B6%D0%B0%D0%BD%D0%B8" TargetMode="External"/><Relationship Id="rId5" Type="http://schemas.openxmlformats.org/officeDocument/2006/relationships/hyperlink" Target="https://uk.wikipedia.org/wiki/%D0%A1%D0%BE%D0%B1%D0%B0" TargetMode="External"/><Relationship Id="rId10" Type="http://schemas.openxmlformats.org/officeDocument/2006/relationships/hyperlink" Target="https://uk.wikipedia.org/wiki/%D0%9E%D0%BC%D0%BB%D0%B5%D1%82#cite_note-3" TargetMode="External"/><Relationship Id="rId4" Type="http://schemas.openxmlformats.org/officeDocument/2006/relationships/hyperlink" Target="https://uk.wikipedia.org/wiki/%D0%A4%D1%80%D1%96%D1%82%D1%82%D0%B0%D1%82%D0%B0" TargetMode="External"/><Relationship Id="rId9" Type="http://schemas.openxmlformats.org/officeDocument/2006/relationships/hyperlink" Target="https://uk.wikipedia.org/wiki/%D0%AF%D1%94%D1%87%D0%BD%D1%8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90" y="3817679"/>
            <a:ext cx="4055317" cy="2527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09" y="3039230"/>
            <a:ext cx="3666445" cy="2595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2980" y="513184"/>
            <a:ext cx="9722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Проєктна робота </a:t>
            </a:r>
          </a:p>
          <a:p>
            <a:pPr algn="ctr"/>
            <a:r>
              <a:rPr lang="uk-UA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«Готуємо разом</a:t>
            </a:r>
            <a:r>
              <a:rPr lang="uk-UA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</a:t>
            </a:r>
          </a:p>
          <a:p>
            <a:pPr algn="ctr"/>
            <a:endParaRPr lang="uk-UA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299" y="5634579"/>
            <a:ext cx="3704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в</a:t>
            </a:r>
            <a:r>
              <a:rPr lang="uk-UA" dirty="0" smtClean="0">
                <a:latin typeface="Bookman Old Style" panose="02050604050505020204" pitchFamily="18" charset="0"/>
              </a:rPr>
              <a:t>читель технологій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Василенко Володимир Миколайович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805879" y="266531"/>
            <a:ext cx="8418443" cy="39756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ж таке омлет? 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r="2969"/>
          <a:stretch/>
        </p:blipFill>
        <p:spPr>
          <a:xfrm>
            <a:off x="6015100" y="1460995"/>
            <a:ext cx="5719667" cy="3430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01216" y="1899533"/>
            <a:ext cx="5355771" cy="2908013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Омле́т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adea" panose="02040503050406030204" pitchFamily="18" charset="0"/>
              </a:rPr>
              <a:t>— </a:t>
            </a:r>
            <a:r>
              <a:rPr lang="uk-UA" sz="2400" dirty="0">
                <a:solidFill>
                  <a:schemeClr val="tx1"/>
                </a:solidFill>
              </a:rPr>
              <a:t>смажена страва із суміші збитих яєць, молока, сметани чи вершків та солі із додаванням різноманітних спецій. Для приготування омлетів також використовують меланж або яєчний порошок.</a:t>
            </a:r>
          </a:p>
        </p:txBody>
      </p:sp>
    </p:spTree>
    <p:extLst>
      <p:ext uri="{BB962C8B-B14F-4D97-AF65-F5344CB8AC3E}">
        <p14:creationId xmlns:p14="http://schemas.microsoft.com/office/powerpoint/2010/main" val="14184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805879" y="266531"/>
            <a:ext cx="8418443" cy="39756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 знати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64904"/>
            <a:ext cx="3180192" cy="3910651"/>
          </a:xfrm>
          <a:prstGeom prst="rect">
            <a:avLst/>
          </a:prstGeom>
        </p:spPr>
      </p:pic>
      <p:sp>
        <p:nvSpPr>
          <p:cNvPr id="4" name="Прямоугольная выноска 3"/>
          <p:cNvSpPr/>
          <p:nvPr/>
        </p:nvSpPr>
        <p:spPr>
          <a:xfrm>
            <a:off x="3816222" y="1899339"/>
            <a:ext cx="7296539" cy="3041780"/>
          </a:xfrm>
          <a:prstGeom prst="wedgeRectCallout">
            <a:avLst>
              <a:gd name="adj1" fmla="val -41165"/>
              <a:gd name="adj2" fmla="val 79064"/>
            </a:avLst>
          </a:prstGeom>
          <a:solidFill>
            <a:srgbClr val="FFFF99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 більшості національних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кухонь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є свої різновиди омлету: </a:t>
            </a:r>
            <a:r>
              <a:rPr lang="uk-UA" sz="2000" dirty="0">
                <a:solidFill>
                  <a:srgbClr val="002060"/>
                </a:solidFill>
                <a:latin typeface="Georgia" panose="02040502050405020303" pitchFamily="18" charset="0"/>
                <a:hlinkClick r:id="rId3" tooltip="Іспанська тортилья"/>
              </a:rPr>
              <a:t>іспанська </a:t>
            </a:r>
            <a:r>
              <a:rPr lang="uk-UA" sz="2000" i="1" dirty="0" err="1">
                <a:solidFill>
                  <a:srgbClr val="002060"/>
                </a:solidFill>
                <a:latin typeface="Georgia" panose="02040502050405020303" pitchFamily="18" charset="0"/>
                <a:hlinkClick r:id="rId3" tooltip="Іспанська тортилья"/>
              </a:rPr>
              <a:t>тортилья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, італійська </a:t>
            </a:r>
            <a:r>
              <a:rPr lang="uk-UA" sz="2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hlinkClick r:id="rId4" tooltip="Фріттата"/>
              </a:rPr>
              <a:t>фріттата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, японські </a:t>
            </a:r>
            <a:r>
              <a:rPr lang="uk-UA" sz="2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ому-райсу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та </a:t>
            </a:r>
            <a:r>
              <a:rPr lang="uk-UA" sz="2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ому-</a:t>
            </a:r>
            <a:r>
              <a:rPr lang="uk-UA" sz="2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hlinkClick r:id="rId5" tooltip="Соба"/>
              </a:rPr>
              <a:t>соба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, з 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hlinkClick r:id="rId6" tooltip="Рис"/>
              </a:rPr>
              <a:t>рисом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та 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hlinkClick r:id="rId7" tooltip="Морепродукти"/>
              </a:rPr>
              <a:t>морепродуктами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 багатьох регіонах України поширена </a:t>
            </a:r>
            <a:r>
              <a:rPr lang="uk-UA" sz="2000" i="1" dirty="0" err="1">
                <a:solidFill>
                  <a:srgbClr val="0070C0"/>
                </a:solidFill>
                <a:latin typeface="Georgia" panose="02040502050405020303" pitchFamily="18" charset="0"/>
                <a:hlinkClick r:id="rId8" tooltip="Пряженя"/>
              </a:rPr>
              <a:t>пряженя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— 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hlinkClick r:id="rId9" tooltip="Яєчня"/>
              </a:rPr>
              <a:t>яєчня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колочена з борошном і молоком</a:t>
            </a:r>
            <a:r>
              <a:rPr lang="uk-UA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hlinkClick r:id="rId10"/>
              </a:rPr>
              <a:t>[3]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 Готується переважно на салі.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Пряженя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hlinkClick r:id="rId11" tooltip="Слобожани"/>
              </a:rPr>
              <a:t>слобідська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готується з додаванням ковбаси, 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hlinkClick r:id="rId12" tooltip="Гуцули"/>
              </a:rPr>
              <a:t>гуцульська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— сметани та кукурудзяного борошна.</a:t>
            </a:r>
          </a:p>
        </p:txBody>
      </p:sp>
    </p:spTree>
    <p:extLst>
      <p:ext uri="{BB962C8B-B14F-4D97-AF65-F5344CB8AC3E}">
        <p14:creationId xmlns:p14="http://schemas.microsoft.com/office/powerpoint/2010/main" val="33583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29004" y="1075539"/>
            <a:ext cx="10189029" cy="1007706"/>
          </a:xfrm>
          <a:prstGeom prst="roundRect">
            <a:avLst/>
          </a:prstGeom>
          <a:solidFill>
            <a:srgbClr val="8ACF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Омлети готують із суміші яєць, молока (води або вершків) і солі(із розрахунку 15г молока і 0,5 солі на 1 яйце). </a:t>
            </a:r>
          </a:p>
          <a:p>
            <a:pPr algn="ctr"/>
            <a:endParaRPr lang="uk-UA" dirty="0"/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805879" y="266531"/>
            <a:ext cx="8418443" cy="39756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ЗАПАМ’ЯТАЙ!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руговая 6"/>
          <p:cNvSpPr/>
          <p:nvPr/>
        </p:nvSpPr>
        <p:spPr>
          <a:xfrm>
            <a:off x="541175" y="3219062"/>
            <a:ext cx="3666930" cy="2799184"/>
          </a:xfrm>
          <a:prstGeom prst="pie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технологією приготування, омлети</a:t>
            </a:r>
          </a:p>
          <a:p>
            <a:pPr algn="ctr"/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оділяють на: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732810">
            <a:off x="3648269" y="3936231"/>
            <a:ext cx="2659224" cy="18661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6186195" y="3019500"/>
            <a:ext cx="2099388" cy="5878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натуральні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83" y="2278465"/>
            <a:ext cx="1567932" cy="148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4329403" y="4618654"/>
            <a:ext cx="1856792" cy="18259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494062" y="4381869"/>
            <a:ext cx="3484791" cy="58782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мішані з гарніром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80" y="3760534"/>
            <a:ext cx="1752600" cy="133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15"/>
          <p:cNvSpPr/>
          <p:nvPr/>
        </p:nvSpPr>
        <p:spPr>
          <a:xfrm rot="860017">
            <a:off x="4211057" y="5300275"/>
            <a:ext cx="1716800" cy="23972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6013300" y="5450323"/>
            <a:ext cx="3965553" cy="5878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Фаршировані гарніром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" r="2969"/>
          <a:stretch/>
        </p:blipFill>
        <p:spPr>
          <a:xfrm>
            <a:off x="10089335" y="5314329"/>
            <a:ext cx="1763613" cy="106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19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71 -0.03542 L 4.375E-6 -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52 0.01436 L -0.03333 0.013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53 0.04768 L -0.04844 0.0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805879" y="266531"/>
            <a:ext cx="8418443" cy="39756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Ознайомся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739" y="1418253"/>
            <a:ext cx="4226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Book Antiqua" panose="02040602050305030304" pitchFamily="18" charset="0"/>
              </a:rPr>
              <a:t> Омлети</a:t>
            </a:r>
            <a:r>
              <a:rPr lang="uk-UA" b="1" dirty="0">
                <a:latin typeface="Book Antiqua" panose="02040602050305030304" pitchFamily="18" charset="0"/>
              </a:rPr>
              <a:t>, приготовлені з додаванням овочів, свіжої зелені, молочних або м'ясних продуктів називають мішаними. Омлети, в які наприкінці смаження кладуть підготовлені як начинку продукти, називаються фаршированими.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42" y="3726577"/>
            <a:ext cx="2643568" cy="264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792686" y="1418253"/>
            <a:ext cx="4422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Омлети, у які наприкінці смаження кладуть підготовлені продукти для начиння, називаються фаршированими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 descr="https://i.pinimg.com/564x/b5/42/cf/b542cf436a44db914daaf8532e414043.jpg"/>
          <p:cNvSpPr/>
          <p:nvPr/>
        </p:nvSpPr>
        <p:spPr>
          <a:xfrm>
            <a:off x="6885992" y="2920482"/>
            <a:ext cx="3508310" cy="338434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018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82" y="212651"/>
            <a:ext cx="8431499" cy="573074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 rot="727542">
            <a:off x="559837" y="1558212"/>
            <a:ext cx="6176865" cy="3713584"/>
          </a:xfrm>
          <a:prstGeom prst="cloud">
            <a:avLst/>
          </a:prstGeom>
          <a:ln w="38100">
            <a:solidFill>
              <a:srgbClr val="00206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Готують омлет із яєць, як правило, курячих. Вони мають бути кімнатної температури. Перед просмажуванням яйця обов’язково збовтують в однорідну масу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22" y="1803140"/>
            <a:ext cx="4515239" cy="338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19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82" y="212651"/>
            <a:ext cx="8431499" cy="573074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4649676" y="1325470"/>
            <a:ext cx="7177465" cy="4559378"/>
          </a:xfrm>
          <a:prstGeom prst="cloud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err="1"/>
              <a:t>Найчастіше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смажать</a:t>
            </a:r>
            <a:r>
              <a:rPr lang="ru-RU" sz="2000" dirty="0"/>
              <a:t> на </a:t>
            </a:r>
            <a:r>
              <a:rPr lang="ru-RU" sz="2000" dirty="0" err="1"/>
              <a:t>сковорідці</a:t>
            </a:r>
            <a:r>
              <a:rPr lang="ru-RU" sz="2000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класичний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приготування</a:t>
            </a:r>
            <a:r>
              <a:rPr lang="ru-RU" sz="2000" dirty="0"/>
              <a:t>. </a:t>
            </a:r>
            <a:r>
              <a:rPr lang="ru-RU" sz="2000" dirty="0" err="1"/>
              <a:t>Ідеальний</a:t>
            </a:r>
            <a:r>
              <a:rPr lang="ru-RU" sz="2000" dirty="0"/>
              <a:t> омлет — </a:t>
            </a:r>
            <a:r>
              <a:rPr lang="ru-RU" sz="2000" dirty="0" err="1"/>
              <a:t>неодмінно</a:t>
            </a:r>
            <a:r>
              <a:rPr lang="ru-RU" sz="2000" dirty="0"/>
              <a:t> </a:t>
            </a:r>
            <a:r>
              <a:rPr lang="ru-RU" sz="2000" dirty="0" err="1"/>
              <a:t>пишний</a:t>
            </a:r>
            <a:r>
              <a:rPr lang="ru-RU" sz="2000" dirty="0"/>
              <a:t>, </a:t>
            </a:r>
            <a:r>
              <a:rPr lang="ru-RU" sz="2000" dirty="0" err="1"/>
              <a:t>ніжний</a:t>
            </a:r>
            <a:r>
              <a:rPr lang="ru-RU" sz="2000" dirty="0"/>
              <a:t>, </a:t>
            </a:r>
            <a:r>
              <a:rPr lang="ru-RU" sz="2000" dirty="0" err="1"/>
              <a:t>смачний</a:t>
            </a:r>
            <a:r>
              <a:rPr lang="ru-RU" sz="2000" dirty="0"/>
              <a:t> і </a:t>
            </a:r>
            <a:r>
              <a:rPr lang="ru-RU" sz="2000" dirty="0" err="1"/>
              <a:t>такий</a:t>
            </a:r>
            <a:r>
              <a:rPr lang="ru-RU" sz="2000" dirty="0"/>
              <a:t>, що </a:t>
            </a:r>
            <a:r>
              <a:rPr lang="ru-RU" sz="2000" dirty="0" err="1" smtClean="0"/>
              <a:t>тане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роті</a:t>
            </a:r>
            <a:r>
              <a:rPr lang="ru-RU" sz="2000" dirty="0"/>
              <a:t>. Для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важливо</a:t>
            </a:r>
            <a:r>
              <a:rPr lang="ru-RU" sz="2000" dirty="0"/>
              <a:t> правильно </a:t>
            </a:r>
            <a:r>
              <a:rPr lang="ru-RU" sz="2000" dirty="0" err="1"/>
              <a:t>дібрати</a:t>
            </a:r>
            <a:r>
              <a:rPr lang="ru-RU" sz="2000" dirty="0"/>
              <a:t> яйця — вони </a:t>
            </a:r>
            <a:r>
              <a:rPr lang="ru-RU" sz="2000" dirty="0" err="1"/>
              <a:t>мають</a:t>
            </a:r>
            <a:r>
              <a:rPr lang="ru-RU" sz="2000" dirty="0"/>
              <a:t> бути </a:t>
            </a:r>
            <a:r>
              <a:rPr lang="ru-RU" sz="2000" dirty="0" err="1"/>
              <a:t>свіжими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8" y="2174032"/>
            <a:ext cx="4166117" cy="277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29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2014123" y="87626"/>
            <a:ext cx="8418443" cy="39756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Порада для приготування омлету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6867331" y="1446245"/>
            <a:ext cx="4781330" cy="4984372"/>
          </a:xfrm>
          <a:prstGeom prst="round1Rect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Уважається, що омлет краще </a:t>
            </a:r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збивати вінчиком або виделкою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а не блендером і міксером, щоб не порушити структуру білків і жовтків. Такий омлет виходить особливо пишним. </a:t>
            </a:r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Також ще одна важлива умова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слід смажити омлет відразу ж, як збили яйця, інакше страва вийде щільною та пласкою.</a:t>
            </a:r>
            <a:endParaRPr lang="uk-U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23" y="1446245"/>
            <a:ext cx="3354348" cy="5059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44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0752" y="2004526"/>
            <a:ext cx="7445828" cy="103569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Для пишного омлету краще використовувати свіжі і холодні яйця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0752" y="3344955"/>
            <a:ext cx="7445828" cy="103569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Не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варто збивати яєчну масу занадто сильно, щоб не пошкодити бульбашки повітря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0752" y="4864359"/>
            <a:ext cx="7445828" cy="103569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Якщо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ви хочете, щоб омлет був ще пишніше, можна додати в нього трохи тертого сиру або збитих вершків.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931097" y="0"/>
            <a:ext cx="8418443" cy="39756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Порада для приготування омлету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3" y="2662853"/>
            <a:ext cx="3179309" cy="239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90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73320" y="810675"/>
            <a:ext cx="9484923" cy="687772"/>
          </a:xfrm>
          <a:prstGeom prst="roundRect">
            <a:avLst/>
          </a:prstGeom>
          <a:ln/>
          <a:effectLst>
            <a:softEdge rad="63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риготування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омлету складається з таких операцій:</a:t>
            </a:r>
            <a:endParaRPr lang="uk-UA" sz="2000" b="1" i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006559" y="-9960"/>
            <a:ext cx="8418443" cy="397566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Ознайомся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248478" y="3273619"/>
            <a:ext cx="3091070" cy="1411357"/>
          </a:xfrm>
          <a:prstGeom prst="foldedCorner">
            <a:avLst/>
          </a:prstGeom>
          <a:ln w="28575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ndara" panose="020E0502030303020204" pitchFamily="34" charset="0"/>
              </a:rPr>
              <a:t>Збивання яєць з молоком</a:t>
            </a:r>
            <a:endParaRPr lang="uk-UA" sz="2400" b="1" dirty="0">
              <a:latin typeface="Candara" panose="020E0502030303020204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4521160" y="2335027"/>
            <a:ext cx="3091070" cy="1411357"/>
          </a:xfrm>
          <a:prstGeom prst="foldedCorner">
            <a:avLst/>
          </a:prstGeom>
          <a:ln w="28575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ndara" panose="020E0502030303020204" pitchFamily="34" charset="0"/>
              </a:rPr>
              <a:t>Додавання солі, спецій</a:t>
            </a:r>
            <a:endParaRPr lang="uk-UA" sz="2400" b="1" dirty="0">
              <a:latin typeface="Candara" panose="020E0502030303020204" pitchFamily="34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8565242" y="3124533"/>
            <a:ext cx="3091070" cy="1411357"/>
          </a:xfrm>
          <a:prstGeom prst="foldedCorner">
            <a:avLst/>
          </a:prstGeom>
          <a:ln w="28575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ndara" panose="020E0502030303020204" pitchFamily="34" charset="0"/>
              </a:rPr>
              <a:t>Смаження</a:t>
            </a:r>
            <a:endParaRPr lang="uk-UA" sz="2400" b="1" dirty="0">
              <a:latin typeface="Candara" panose="020E0502030303020204" pitchFamily="34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4660308" y="5161721"/>
            <a:ext cx="3091070" cy="1411357"/>
          </a:xfrm>
          <a:prstGeom prst="foldedCorner">
            <a:avLst/>
          </a:prstGeom>
          <a:ln w="28575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ndara" panose="020E0502030303020204" pitchFamily="34" charset="0"/>
              </a:rPr>
              <a:t>Подавання до столу</a:t>
            </a:r>
            <a:endParaRPr lang="uk-UA" sz="2400" b="1" dirty="0">
              <a:latin typeface="Candara" panose="020E0502030303020204" pitchFamily="34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9842054">
            <a:off x="3115917" y="2654533"/>
            <a:ext cx="1400273" cy="361454"/>
          </a:xfrm>
          <a:prstGeom prst="curved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704205">
            <a:off x="7613915" y="2451795"/>
            <a:ext cx="1400273" cy="361454"/>
          </a:xfrm>
          <a:prstGeom prst="curved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8504886">
            <a:off x="7712948" y="4930556"/>
            <a:ext cx="1400273" cy="361454"/>
          </a:xfrm>
          <a:prstGeom prst="curved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r="13526" b="6812"/>
          <a:stretch/>
        </p:blipFill>
        <p:spPr>
          <a:xfrm>
            <a:off x="2704772" y="4772061"/>
            <a:ext cx="1545925" cy="196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77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59259E-6 L -0.18294 -0.04005 C -0.16901 -0.04908 -0.14805 -0.05394 -0.12604 -0.05394 C -0.10104 -0.05394 -0.08099 -0.04908 -0.06706 -0.04005 L 2.08333E-6 2.592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72 -0.21644 L -0.15156 -0.1963 C -0.13906 -0.19236 -0.12357 -0.18056 -0.10794 -0.16389 C -0.09049 -0.14514 -0.07721 -0.12639 -0.06992 -0.10926 L -0.03294 -0.02871 " pathEditMode="relative" rAng="1860000" ptsTypes="AAA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17 -0.09814 L 0.06589 -0.10717 C 0.05782 -0.10972 0.04779 -0.10578 0.03842 -0.09745 C 0.02813 -0.0875 0.02084 -0.07546 0.01784 -0.06157 L -3.54167E-6 -4.81481E-6 " pathEditMode="relative" rAng="9120000" ptsTypes="AAA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889855" y="163894"/>
            <a:ext cx="8418443" cy="397566"/>
          </a:xfrm>
          <a:prstGeom prst="round2SameRect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безпеки на уроці «Технологій»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57872" y="2425960"/>
            <a:ext cx="3804329" cy="25565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783772" y="2584580"/>
            <a:ext cx="30417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>
                <a:latin typeface="Carlito" panose="020F0502020204030204" pitchFamily="34" charset="0"/>
                <a:cs typeface="David Libre" panose="00000500000000000000" pitchFamily="2" charset="-79"/>
              </a:rPr>
              <a:t>Роботу розпочинати лише  з дозволу вчителя</a:t>
            </a:r>
            <a:endParaRPr lang="uk-UA" sz="3200" dirty="0">
              <a:latin typeface="Carlito" panose="020F0502020204030204" pitchFamily="34" charset="0"/>
              <a:cs typeface="David Libre" panose="00000500000000000000" pitchFamily="2" charset="-79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7641496" y="2652352"/>
            <a:ext cx="3804329" cy="25565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Використовувати інструмент тільки за призначенням</a:t>
            </a:r>
            <a:endParaRPr lang="uk-UA" sz="3200" dirty="0">
              <a:solidFill>
                <a:schemeClr val="tx1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63" y="1123755"/>
            <a:ext cx="4285138" cy="224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95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6348" y="1162878"/>
            <a:ext cx="6082748" cy="2773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endParaRPr lang="uk-UA"/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759226" y="238539"/>
            <a:ext cx="8418443" cy="39756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класу</a:t>
            </a:r>
            <a:endParaRPr lang="uk-UA" sz="20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948" y="1699591"/>
            <a:ext cx="5665304" cy="1766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9705" indent="450850" algn="ctr">
              <a:lnSpc>
                <a:spcPct val="115000"/>
              </a:lnSpc>
            </a:pPr>
            <a:r>
              <a:rPr lang="ru-RU" sz="2400" b="1" dirty="0"/>
              <a:t>Уже дзвінок нам дав сигнал:</a:t>
            </a:r>
          </a:p>
          <a:p>
            <a:pPr marR="179705" indent="450850" algn="ctr">
              <a:lnSpc>
                <a:spcPct val="115000"/>
              </a:lnSpc>
            </a:pPr>
            <a:r>
              <a:rPr lang="ru-RU" sz="2400" b="1" dirty="0"/>
              <a:t>        </a:t>
            </a:r>
            <a:r>
              <a:rPr lang="ru-RU" sz="2400" b="1" dirty="0" smtClean="0"/>
              <a:t>Працювати </a:t>
            </a:r>
            <a:r>
              <a:rPr lang="ru-RU" sz="2400" b="1" dirty="0"/>
              <a:t>час настав.</a:t>
            </a:r>
          </a:p>
          <a:p>
            <a:pPr marR="179705" indent="450850" algn="ctr">
              <a:lnSpc>
                <a:spcPct val="115000"/>
              </a:lnSpc>
            </a:pPr>
            <a:r>
              <a:rPr lang="ru-RU" sz="2400" b="1" dirty="0"/>
              <a:t>        Тож і ми часу не гаймо, </a:t>
            </a:r>
          </a:p>
          <a:p>
            <a:pPr marR="179705" indent="450850" algn="ctr">
              <a:lnSpc>
                <a:spcPct val="115000"/>
              </a:lnSpc>
            </a:pPr>
            <a:r>
              <a:rPr lang="ru-RU" sz="2400" b="1" dirty="0"/>
              <a:t>        Роботу швидше починаймо.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60" y="3329490"/>
            <a:ext cx="4328535" cy="274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734">
            <a:off x="1679861" y="425906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834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030272" y="2705878"/>
            <a:ext cx="3804329" cy="25565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dirty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Тримати своє робоче місце у належному порядку.</a:t>
            </a:r>
            <a:endParaRPr lang="ru-RU" sz="2800" dirty="0">
              <a:solidFill>
                <a:schemeClr val="tx1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889855" y="163894"/>
            <a:ext cx="8418443" cy="397566"/>
          </a:xfrm>
          <a:prstGeom prst="round2SameRect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безпеки на уроці «Технологій»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72476" y="2705878"/>
            <a:ext cx="3804329" cy="25565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dirty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Користуватися прийомами роботи з інструментами, як показав учитель.</a:t>
            </a:r>
            <a:endParaRPr lang="ru-RU" sz="2800" dirty="0">
              <a:solidFill>
                <a:schemeClr val="tx1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07" y="993127"/>
            <a:ext cx="4285138" cy="224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47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889855" y="163894"/>
            <a:ext cx="8418443" cy="397566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роботи над приготуванням омлету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o.remove.bg/downloads/047353d2-b55b-483a-86ed-0546fa9ce992/26647129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4"/>
          <a:stretch/>
        </p:blipFill>
        <p:spPr bwMode="auto">
          <a:xfrm>
            <a:off x="637198" y="877078"/>
            <a:ext cx="2066082" cy="543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57804" y="1362269"/>
            <a:ext cx="7501812" cy="153955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Підготовка інгредієнтів </a:t>
            </a: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Підготуй інгредієнти для приготуванням омлету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57804" y="3200401"/>
            <a:ext cx="7501812" cy="148512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Вибір рецепту</a:t>
            </a: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Обери рецепт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приготування омлету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57804" y="5172269"/>
            <a:ext cx="7501812" cy="141514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над стравою</a:t>
            </a:r>
          </a:p>
          <a:p>
            <a:pPr algn="ctr">
              <a:lnSpc>
                <a:spcPct val="150000"/>
              </a:lnSpc>
            </a:pP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Розпочни приготування омлету, відповідно до вибраного рецепту. </a:t>
            </a:r>
          </a:p>
        </p:txBody>
      </p:sp>
    </p:spTree>
    <p:extLst>
      <p:ext uri="{BB962C8B-B14F-4D97-AF65-F5344CB8AC3E}">
        <p14:creationId xmlns:p14="http://schemas.microsoft.com/office/powerpoint/2010/main" val="15833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889855" y="163894"/>
            <a:ext cx="8418443" cy="397566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роботи над приготуванням омлету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o.remove.bg/downloads/047353d2-b55b-483a-86ed-0546fa9ce992/26647129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4"/>
          <a:stretch/>
        </p:blipFill>
        <p:spPr bwMode="auto">
          <a:xfrm>
            <a:off x="637198" y="919326"/>
            <a:ext cx="2050018" cy="53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57804" y="1604865"/>
            <a:ext cx="7641772" cy="154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Оформлення і декорування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Додатково прикрась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приготовлений омлет.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57804" y="3984172"/>
            <a:ext cx="7641772" cy="16701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Завершення роботи та обговорення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Заверши роботу над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приготуванням омлету.</a:t>
            </a:r>
          </a:p>
          <a:p>
            <a:pPr algn="ctr">
              <a:lnSpc>
                <a:spcPct val="150000"/>
              </a:lnSpc>
            </a:pP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889855" y="163894"/>
            <a:ext cx="8418443" cy="397566"/>
          </a:xfrm>
          <a:prstGeom prst="round2Same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робота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75444" y="2062065"/>
            <a:ext cx="5141167" cy="30697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Приготуй омлет за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зразком, або запропонуй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свій варіант рецепту.</a:t>
            </a:r>
            <a:endParaRPr lang="uk-UA" sz="2400" dirty="0">
              <a:solidFill>
                <a:schemeClr val="tx1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79" y="1791476"/>
            <a:ext cx="4077478" cy="305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99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2216427" y="154563"/>
            <a:ext cx="8418443" cy="397566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Виконай завдання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064897" y="2183363"/>
            <a:ext cx="5262466" cy="2743200"/>
          </a:xfrm>
          <a:prstGeom prst="round2Diag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Представ свій омлет однокласникам/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однокласницям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Чи складно тобі було його готувати? Чому?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" y="1762125"/>
            <a:ext cx="53340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28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2216428" y="154563"/>
            <a:ext cx="8411140" cy="414604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«Мікрофон»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0" y="1050772"/>
            <a:ext cx="2886324" cy="466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лако 3"/>
          <p:cNvSpPr/>
          <p:nvPr/>
        </p:nvSpPr>
        <p:spPr>
          <a:xfrm rot="21028545">
            <a:off x="4058902" y="1391223"/>
            <a:ext cx="4297117" cy="218510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бувають види</a:t>
            </a:r>
          </a:p>
          <a:p>
            <a:pPr algn="ctr">
              <a:lnSpc>
                <a:spcPct val="150000"/>
              </a:lnSpc>
            </a:pP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омлетів?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лако 4"/>
          <p:cNvSpPr/>
          <p:nvPr/>
        </p:nvSpPr>
        <p:spPr>
          <a:xfrm rot="235074">
            <a:off x="7531135" y="3764273"/>
            <a:ext cx="4377217" cy="253483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потрібно враховувати під час приготування омлету?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81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2216427" y="154563"/>
            <a:ext cx="8495116" cy="507910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Рефлексія.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Оберіть </a:t>
            </a:r>
            <a:r>
              <a:rPr lang="uk-UA" sz="2000" b="1" dirty="0">
                <a:solidFill>
                  <a:schemeClr val="tx1"/>
                </a:solidFill>
              </a:rPr>
              <a:t>смайлика, який відповідає вашому настрою 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882"/>
          <a:stretch/>
        </p:blipFill>
        <p:spPr>
          <a:xfrm>
            <a:off x="434419" y="1496227"/>
            <a:ext cx="2921177" cy="2161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>
          <a:xfrm>
            <a:off x="4540857" y="1495557"/>
            <a:ext cx="2921177" cy="216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>
          <a:xfrm>
            <a:off x="8885424" y="1495557"/>
            <a:ext cx="2495097" cy="216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34419" y="4198776"/>
            <a:ext cx="2921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уроці мені було нецікаво.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5976" y="4077478"/>
            <a:ext cx="2806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все зрозумів(ла). Урок сподобався.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85380" y="4077478"/>
            <a:ext cx="2883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нічого не зрозумів(ла) і з нетерпінням чекав(ла) закінчення уроку.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546653"/>
            <a:ext cx="9283149" cy="5902690"/>
          </a:xfrm>
          <a:prstGeom prst="rect">
            <a:avLst/>
          </a:prstGeom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1898374" y="0"/>
            <a:ext cx="8418443" cy="39756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Повідомлення теми уроку</a:t>
            </a:r>
            <a:endParaRPr lang="uk-UA" sz="20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235" y="1033670"/>
            <a:ext cx="44427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Сьогодні на уроці ви виконаєте проєктну роботу </a:t>
            </a:r>
            <a:r>
              <a:rPr lang="uk-UA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«Готуємо разом»</a:t>
            </a:r>
          </a:p>
          <a:p>
            <a:r>
              <a:rPr lang="uk-UA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Будете готувати омлет з яєць.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1753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1759226" y="238539"/>
            <a:ext cx="8418443" cy="39756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Розгадайте ребус</a:t>
            </a:r>
            <a:endParaRPr lang="uk-UA" sz="20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/>
          <a:stretch/>
        </p:blipFill>
        <p:spPr>
          <a:xfrm>
            <a:off x="2335696" y="974267"/>
            <a:ext cx="8991935" cy="3424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9225" y="4283765"/>
            <a:ext cx="8418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Омлет</a:t>
            </a:r>
            <a:endParaRPr lang="uk-UA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025">
            <a:off x="307694" y="3028125"/>
            <a:ext cx="1225260" cy="197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5782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025">
            <a:off x="952246" y="952822"/>
            <a:ext cx="1895126" cy="305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1759226" y="238539"/>
            <a:ext cx="8418443" cy="39756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«Мікрофон»</a:t>
            </a:r>
            <a:endParaRPr lang="uk-UA" sz="20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 rot="21440657">
            <a:off x="3008507" y="884987"/>
            <a:ext cx="5211154" cy="2395098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Що таке омлет?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 rot="709427">
            <a:off x="6196161" y="3396647"/>
            <a:ext cx="5331893" cy="2774777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Чи доводилося тобі готувати омлет?</a:t>
            </a:r>
            <a:endParaRPr lang="uk-UA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805879" y="266531"/>
            <a:ext cx="8418443" cy="39756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із зображення. Яка подача омлету тобі подобається? Чому? 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-27808" r="2527" b="-28323"/>
          <a:stretch/>
        </p:blipFill>
        <p:spPr>
          <a:xfrm>
            <a:off x="267443" y="465314"/>
            <a:ext cx="5747657" cy="565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21" y="1703457"/>
            <a:ext cx="5016137" cy="3344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0172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56" y="221981"/>
            <a:ext cx="8431499" cy="573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7" y="1583287"/>
            <a:ext cx="4855806" cy="3641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24" y="1310950"/>
            <a:ext cx="4883022" cy="366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65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983160" y="247870"/>
            <a:ext cx="8418443" cy="39756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із зображення. Яка подача омлету тобі подобається? Чому? 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8" y="895739"/>
            <a:ext cx="4851918" cy="323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48" y="788437"/>
            <a:ext cx="4337957" cy="325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06" y="3604678"/>
            <a:ext cx="4265743" cy="285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9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1805879" y="266531"/>
            <a:ext cx="8418443" cy="39756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Гімнастика для очей 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Гімнастика для очей - Весела пташк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5494" y="1282958"/>
            <a:ext cx="9106678" cy="5122507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</p:spTree>
    <p:extLst>
      <p:ext uri="{BB962C8B-B14F-4D97-AF65-F5344CB8AC3E}">
        <p14:creationId xmlns:p14="http://schemas.microsoft.com/office/powerpoint/2010/main" val="39916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5366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904</TotalTime>
  <Words>681</Words>
  <Application>Microsoft Office PowerPoint</Application>
  <PresentationFormat>Широкоэкранный</PresentationFormat>
  <Paragraphs>82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Arial</vt:lpstr>
      <vt:lpstr>Arial Black</vt:lpstr>
      <vt:lpstr>Book Antiqua</vt:lpstr>
      <vt:lpstr>Bookman Old Style</vt:lpstr>
      <vt:lpstr>Caladea</vt:lpstr>
      <vt:lpstr>Cambria</vt:lpstr>
      <vt:lpstr>Candara</vt:lpstr>
      <vt:lpstr>Carlito</vt:lpstr>
      <vt:lpstr>David Libre</vt:lpstr>
      <vt:lpstr>Georgia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UkraineHouse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41</cp:revision>
  <dcterms:created xsi:type="dcterms:W3CDTF">2024-09-16T19:31:25Z</dcterms:created>
  <dcterms:modified xsi:type="dcterms:W3CDTF">2024-09-21T13:57:39Z</dcterms:modified>
</cp:coreProperties>
</file>