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18288000" cy="10287000"/>
  <p:notesSz cx="6858000" cy="9144000"/>
  <p:embeddedFontLst>
    <p:embeddedFont>
      <p:font typeface="Montserrat Extra-Bold" panose="020B0604020202020204" charset="-52"/>
      <p:regular r:id="rId24"/>
    </p:embeddedFont>
    <p:embeddedFont>
      <p:font typeface="Open Sans Bold Italics" panose="020B0604020202020204" charset="0"/>
      <p:regular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PT Serif Bold" panose="020B0604020202020204" charset="-52"/>
      <p:regular r:id="rId30"/>
    </p:embeddedFont>
    <p:embeddedFont>
      <p:font typeface="Open Sans" panose="020B0604020202020204" charset="0"/>
      <p:regular r:id="rId31"/>
    </p:embeddedFont>
    <p:embeddedFont>
      <p:font typeface="Open Sans Bold" panose="020B0604020202020204" charset="0"/>
      <p:regular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696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5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7482" b="-96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8700" y="709076"/>
            <a:ext cx="337343" cy="319624"/>
          </a:xfrm>
          <a:custGeom>
            <a:avLst/>
            <a:gdLst/>
            <a:ahLst/>
            <a:cxnLst/>
            <a:rect l="l" t="t" r="r" b="b"/>
            <a:pathLst>
              <a:path w="337343" h="319624">
                <a:moveTo>
                  <a:pt x="0" y="0"/>
                </a:moveTo>
                <a:lnTo>
                  <a:pt x="337343" y="0"/>
                </a:lnTo>
                <a:lnTo>
                  <a:pt x="337343" y="319624"/>
                </a:lnTo>
                <a:lnTo>
                  <a:pt x="0" y="3196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841963" y="7089904"/>
            <a:ext cx="1153016" cy="1153016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5EDB12">
                <a:alpha val="6667"/>
              </a:srgbClr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-485022" y="7912483"/>
            <a:ext cx="2615770" cy="2615770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5EDB12">
                <a:alpha val="6667"/>
              </a:srgbClr>
            </a:solidFill>
          </p:spPr>
        </p:sp>
      </p:grpSp>
      <p:grpSp>
        <p:nvGrpSpPr>
          <p:cNvPr id="8" name="Group 8"/>
          <p:cNvGrpSpPr/>
          <p:nvPr/>
        </p:nvGrpSpPr>
        <p:grpSpPr>
          <a:xfrm rot="-10800000">
            <a:off x="15293021" y="1385527"/>
            <a:ext cx="1153016" cy="1153016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5EDB12">
                <a:alpha val="6667"/>
              </a:srgbClr>
            </a:solidFill>
          </p:spPr>
        </p:sp>
      </p:grpSp>
      <p:grpSp>
        <p:nvGrpSpPr>
          <p:cNvPr id="10" name="Group 10"/>
          <p:cNvGrpSpPr/>
          <p:nvPr/>
        </p:nvGrpSpPr>
        <p:grpSpPr>
          <a:xfrm rot="-10800000">
            <a:off x="16157252" y="-899805"/>
            <a:ext cx="2615770" cy="2615770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5EDB12">
                <a:alpha val="6667"/>
              </a:srgbClr>
            </a:solidFill>
          </p:spPr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5461316" y="868888"/>
            <a:ext cx="8229600" cy="8229600"/>
            <a:chOff x="0" y="0"/>
            <a:chExt cx="1708150" cy="170815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708150" cy="1708150"/>
            </a:xfrm>
            <a:custGeom>
              <a:avLst/>
              <a:gdLst/>
              <a:ahLst/>
              <a:cxnLst/>
              <a:rect l="l" t="t" r="r" b="b"/>
              <a:pathLst>
                <a:path w="1708150" h="170815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solidFill>
              <a:srgbClr val="5EDB12">
                <a:alpha val="6667"/>
              </a:srgbClr>
            </a:solidFill>
          </p:spPr>
        </p:sp>
      </p:grpSp>
      <p:sp>
        <p:nvSpPr>
          <p:cNvPr id="14" name="TextBox 14"/>
          <p:cNvSpPr txBox="1"/>
          <p:nvPr/>
        </p:nvSpPr>
        <p:spPr>
          <a:xfrm>
            <a:off x="2130748" y="1800110"/>
            <a:ext cx="13703918" cy="5590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101"/>
              </a:lnSpc>
              <a:spcBef>
                <a:spcPct val="0"/>
              </a:spcBef>
            </a:pPr>
            <a:r>
              <a:rPr lang="en-US" sz="7929">
                <a:solidFill>
                  <a:srgbClr val="FFFFFF"/>
                </a:solidFill>
                <a:latin typeface="Montserrat Extra-Bold"/>
                <a:ea typeface="Montserrat Extra-Bold"/>
                <a:cs typeface="Montserrat Extra-Bold"/>
                <a:sym typeface="Montserrat Extra-Bold"/>
              </a:rPr>
              <a:t>ХАРЧОВІ ЗВ’ЯЗКИ, ПОТОКИ ЕНЕРГІЇ ТА КОЛООБІГ РЕЧОВИН В ЕКОСИСТЕМАХ.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176918" y="7294915"/>
            <a:ext cx="7734300" cy="2734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7279"/>
              </a:lnSpc>
            </a:pPr>
            <a:r>
              <a:rPr lang="en-US" sz="5199" b="1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Підготувала </a:t>
            </a:r>
          </a:p>
          <a:p>
            <a:pPr algn="r">
              <a:lnSpc>
                <a:spcPts val="7279"/>
              </a:lnSpc>
            </a:pPr>
            <a:r>
              <a:rPr lang="en-US" sz="5199" b="1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вчитель біології</a:t>
            </a:r>
          </a:p>
          <a:p>
            <a:pPr algn="r">
              <a:lnSpc>
                <a:spcPts val="7279"/>
              </a:lnSpc>
            </a:pPr>
            <a:r>
              <a:rPr lang="en-US" sz="5199" b="1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Чечул Богдана Юріївна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2E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709076"/>
            <a:ext cx="337343" cy="319624"/>
          </a:xfrm>
          <a:custGeom>
            <a:avLst/>
            <a:gdLst/>
            <a:ahLst/>
            <a:cxnLst/>
            <a:rect l="l" t="t" r="r" b="b"/>
            <a:pathLst>
              <a:path w="337343" h="319624">
                <a:moveTo>
                  <a:pt x="0" y="0"/>
                </a:moveTo>
                <a:lnTo>
                  <a:pt x="337343" y="0"/>
                </a:lnTo>
                <a:lnTo>
                  <a:pt x="337343" y="319624"/>
                </a:lnTo>
                <a:lnTo>
                  <a:pt x="0" y="3196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1721678" y="2644745"/>
            <a:ext cx="4595820" cy="4595820"/>
            <a:chOff x="0" y="0"/>
            <a:chExt cx="1913890" cy="191389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5EDB12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4175546" y="1028700"/>
            <a:ext cx="4112454" cy="5486400"/>
            <a:chOff x="0" y="0"/>
            <a:chExt cx="5483272" cy="7315200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/>
            <a:srcRect l="28918" r="28918"/>
            <a:stretch>
              <a:fillRect/>
            </a:stretch>
          </p:blipFill>
          <p:spPr>
            <a:xfrm>
              <a:off x="0" y="0"/>
              <a:ext cx="5483272" cy="7315200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>
            <a:off x="9759465" y="3771900"/>
            <a:ext cx="4112454" cy="5486400"/>
            <a:chOff x="0" y="0"/>
            <a:chExt cx="5483272" cy="7315200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5"/>
            <a:srcRect l="42647" r="7412"/>
            <a:stretch>
              <a:fillRect/>
            </a:stretch>
          </p:blipFill>
          <p:spPr>
            <a:xfrm>
              <a:off x="0" y="0"/>
              <a:ext cx="5483272" cy="7315200"/>
            </a:xfrm>
            <a:prstGeom prst="rect">
              <a:avLst/>
            </a:prstGeom>
          </p:spPr>
        </p:pic>
      </p:grpSp>
      <p:grpSp>
        <p:nvGrpSpPr>
          <p:cNvPr id="9" name="Group 9"/>
          <p:cNvGrpSpPr/>
          <p:nvPr/>
        </p:nvGrpSpPr>
        <p:grpSpPr>
          <a:xfrm rot="-10800000">
            <a:off x="9448814" y="3461249"/>
            <a:ext cx="621302" cy="621302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5EDB12">
                <a:alpha val="69804"/>
              </a:srgbClr>
            </a:solidFill>
          </p:spPr>
        </p:sp>
      </p:grpSp>
      <p:grpSp>
        <p:nvGrpSpPr>
          <p:cNvPr id="11" name="Group 11"/>
          <p:cNvGrpSpPr/>
          <p:nvPr/>
        </p:nvGrpSpPr>
        <p:grpSpPr>
          <a:xfrm rot="-10800000">
            <a:off x="13599038" y="452192"/>
            <a:ext cx="1153016" cy="1153016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5EDB12">
                <a:alpha val="69804"/>
              </a:srgbClr>
            </a:solidFill>
          </p:spPr>
        </p:sp>
      </p:grpSp>
      <p:sp>
        <p:nvSpPr>
          <p:cNvPr id="13" name="TextBox 13"/>
          <p:cNvSpPr txBox="1"/>
          <p:nvPr/>
        </p:nvSpPr>
        <p:spPr>
          <a:xfrm>
            <a:off x="1560357" y="734268"/>
            <a:ext cx="1725586" cy="240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60"/>
              </a:lnSpc>
              <a:spcBef>
                <a:spcPct val="0"/>
              </a:spcBef>
            </a:pPr>
            <a:r>
              <a:rPr lang="en-US" sz="1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Rimberio Co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5080359" y="9229725"/>
            <a:ext cx="2178941" cy="240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960"/>
              </a:lnSpc>
              <a:spcBef>
                <a:spcPct val="0"/>
              </a:spcBef>
            </a:pPr>
            <a:r>
              <a:rPr lang="en-US" sz="1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Presentation Design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366043" y="1519483"/>
            <a:ext cx="7385812" cy="844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99"/>
              </a:lnSpc>
              <a:spcBef>
                <a:spcPct val="0"/>
              </a:spcBef>
            </a:pPr>
            <a:r>
              <a:rPr lang="en-US" sz="4999">
                <a:solidFill>
                  <a:srgbClr val="FFFFFF"/>
                </a:solidFill>
                <a:latin typeface="Montserrat Extra-Bold"/>
                <a:ea typeface="Montserrat Extra-Bold"/>
                <a:cs typeface="Montserrat Extra-Bold"/>
                <a:sym typeface="Montserrat Extra-Bold"/>
              </a:rPr>
              <a:t>ПРОДУЦЕНТИ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28700" y="3022423"/>
            <a:ext cx="6380724" cy="62358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10"/>
              </a:lnSpc>
              <a:spcBef>
                <a:spcPct val="0"/>
              </a:spcBef>
            </a:pPr>
            <a:r>
              <a:rPr lang="en-US" sz="322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Це популяції автотрофних організмів, які можуть синтезувати органічні речовини з неорганічних.</a:t>
            </a:r>
          </a:p>
          <a:p>
            <a:pPr algn="ctr">
              <a:lnSpc>
                <a:spcPts val="4510"/>
              </a:lnSpc>
              <a:spcBef>
                <a:spcPct val="0"/>
              </a:spcBef>
            </a:pPr>
            <a:r>
              <a:rPr lang="en-US" sz="322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Це зелені рослини, ціанобактерії, фото- і хемосинтезуючі бактерії. У водних екосистемах основними продуцентами є водорості, а на суходолі — насінні рослини.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2E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709076"/>
            <a:ext cx="337343" cy="319624"/>
          </a:xfrm>
          <a:custGeom>
            <a:avLst/>
            <a:gdLst/>
            <a:ahLst/>
            <a:cxnLst/>
            <a:rect l="l" t="t" r="r" b="b"/>
            <a:pathLst>
              <a:path w="337343" h="319624">
                <a:moveTo>
                  <a:pt x="0" y="0"/>
                </a:moveTo>
                <a:lnTo>
                  <a:pt x="337343" y="0"/>
                </a:lnTo>
                <a:lnTo>
                  <a:pt x="337343" y="319624"/>
                </a:lnTo>
                <a:lnTo>
                  <a:pt x="0" y="3196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1721678" y="2644745"/>
            <a:ext cx="4595820" cy="4595820"/>
            <a:chOff x="0" y="0"/>
            <a:chExt cx="1913890" cy="191389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5EDB12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4019588" y="1028700"/>
            <a:ext cx="4268412" cy="6211865"/>
            <a:chOff x="0" y="0"/>
            <a:chExt cx="5691216" cy="8282486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/>
            <a:srcRect l="29548" r="18250"/>
            <a:stretch>
              <a:fillRect/>
            </a:stretch>
          </p:blipFill>
          <p:spPr>
            <a:xfrm>
              <a:off x="0" y="0"/>
              <a:ext cx="5691216" cy="8282486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>
            <a:off x="8914350" y="3771900"/>
            <a:ext cx="4957569" cy="6185806"/>
            <a:chOff x="0" y="0"/>
            <a:chExt cx="6610093" cy="8247741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5"/>
            <a:srcRect l="19945" r="19945"/>
            <a:stretch>
              <a:fillRect/>
            </a:stretch>
          </p:blipFill>
          <p:spPr>
            <a:xfrm>
              <a:off x="0" y="0"/>
              <a:ext cx="6610093" cy="8247741"/>
            </a:xfrm>
            <a:prstGeom prst="rect">
              <a:avLst/>
            </a:prstGeom>
          </p:spPr>
        </p:pic>
      </p:grpSp>
      <p:grpSp>
        <p:nvGrpSpPr>
          <p:cNvPr id="9" name="Group 9"/>
          <p:cNvGrpSpPr/>
          <p:nvPr/>
        </p:nvGrpSpPr>
        <p:grpSpPr>
          <a:xfrm rot="-10800000">
            <a:off x="9448814" y="3461249"/>
            <a:ext cx="621302" cy="621302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5EDB12">
                <a:alpha val="69804"/>
              </a:srgbClr>
            </a:solidFill>
          </p:spPr>
        </p:sp>
      </p:grpSp>
      <p:grpSp>
        <p:nvGrpSpPr>
          <p:cNvPr id="11" name="Group 11"/>
          <p:cNvGrpSpPr/>
          <p:nvPr/>
        </p:nvGrpSpPr>
        <p:grpSpPr>
          <a:xfrm rot="-10800000">
            <a:off x="13599038" y="452192"/>
            <a:ext cx="1153016" cy="1153016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5EDB12">
                <a:alpha val="69804"/>
              </a:srgbClr>
            </a:solidFill>
          </p:spPr>
        </p:sp>
      </p:grpSp>
      <p:sp>
        <p:nvSpPr>
          <p:cNvPr id="13" name="TextBox 13"/>
          <p:cNvSpPr txBox="1"/>
          <p:nvPr/>
        </p:nvSpPr>
        <p:spPr>
          <a:xfrm>
            <a:off x="15080359" y="9229725"/>
            <a:ext cx="2178941" cy="240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960"/>
              </a:lnSpc>
              <a:spcBef>
                <a:spcPct val="0"/>
              </a:spcBef>
            </a:pPr>
            <a:r>
              <a:rPr lang="en-US" sz="1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Presentation Design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197372" y="1519483"/>
            <a:ext cx="7385812" cy="844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99"/>
              </a:lnSpc>
              <a:spcBef>
                <a:spcPct val="0"/>
              </a:spcBef>
            </a:pPr>
            <a:r>
              <a:rPr lang="en-US" sz="4999">
                <a:solidFill>
                  <a:srgbClr val="FFFFFF"/>
                </a:solidFill>
                <a:latin typeface="Montserrat Extra-Bold"/>
                <a:ea typeface="Montserrat Extra-Bold"/>
                <a:cs typeface="Montserrat Extra-Bold"/>
                <a:sym typeface="Montserrat Extra-Bold"/>
              </a:rPr>
              <a:t>РЕДУЦЕНТИ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28700" y="2878383"/>
            <a:ext cx="7554484" cy="66047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5"/>
              </a:lnSpc>
              <a:spcBef>
                <a:spcPct val="0"/>
              </a:spcBef>
            </a:pPr>
            <a:r>
              <a:rPr lang="en-US" sz="3146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Це популяції гетеротрофних організмів, які в процесі життєдіяльності розкладають відмерлі органічні речовини до мінеральних, що їх потім використовують продуценти.</a:t>
            </a:r>
          </a:p>
          <a:p>
            <a:pPr algn="ctr">
              <a:lnSpc>
                <a:spcPts val="4405"/>
              </a:lnSpc>
              <a:spcBef>
                <a:spcPct val="0"/>
              </a:spcBef>
            </a:pPr>
            <a:r>
              <a:rPr lang="en-US" sz="3146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Це гетеротрофні сапрофітні організми — бактерії і гриби, які виділяють ферменти на органічні рештки і поглинають продукти їх розщеплення.</a:t>
            </a:r>
          </a:p>
          <a:p>
            <a:pPr algn="ctr">
              <a:lnSpc>
                <a:spcPts val="4405"/>
              </a:lnSpc>
              <a:spcBef>
                <a:spcPct val="0"/>
              </a:spcBef>
            </a:pPr>
            <a:r>
              <a:rPr lang="en-US" sz="3146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2E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709076"/>
            <a:ext cx="337343" cy="319624"/>
          </a:xfrm>
          <a:custGeom>
            <a:avLst/>
            <a:gdLst/>
            <a:ahLst/>
            <a:cxnLst/>
            <a:rect l="l" t="t" r="r" b="b"/>
            <a:pathLst>
              <a:path w="337343" h="319624">
                <a:moveTo>
                  <a:pt x="0" y="0"/>
                </a:moveTo>
                <a:lnTo>
                  <a:pt x="337343" y="0"/>
                </a:lnTo>
                <a:lnTo>
                  <a:pt x="337343" y="319624"/>
                </a:lnTo>
                <a:lnTo>
                  <a:pt x="0" y="3196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507544" y="3190231"/>
            <a:ext cx="4595820" cy="4595820"/>
            <a:chOff x="0" y="0"/>
            <a:chExt cx="1913890" cy="191389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5EDB12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3446848" y="0"/>
            <a:ext cx="4841152" cy="6380461"/>
            <a:chOff x="0" y="0"/>
            <a:chExt cx="6454869" cy="8507281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/>
            <a:srcRect l="38691" r="4475"/>
            <a:stretch>
              <a:fillRect/>
            </a:stretch>
          </p:blipFill>
          <p:spPr>
            <a:xfrm>
              <a:off x="0" y="0"/>
              <a:ext cx="6454869" cy="8507281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>
            <a:off x="7818116" y="4135901"/>
            <a:ext cx="5378856" cy="6151099"/>
            <a:chOff x="0" y="0"/>
            <a:chExt cx="7171808" cy="8201465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5"/>
            <a:srcRect l="24973" r="24973"/>
            <a:stretch>
              <a:fillRect/>
            </a:stretch>
          </p:blipFill>
          <p:spPr>
            <a:xfrm>
              <a:off x="0" y="0"/>
              <a:ext cx="7171808" cy="8201465"/>
            </a:xfrm>
            <a:prstGeom prst="rect">
              <a:avLst/>
            </a:prstGeom>
          </p:spPr>
        </p:pic>
      </p:grpSp>
      <p:grpSp>
        <p:nvGrpSpPr>
          <p:cNvPr id="9" name="Group 9"/>
          <p:cNvGrpSpPr/>
          <p:nvPr/>
        </p:nvGrpSpPr>
        <p:grpSpPr>
          <a:xfrm rot="-10800000">
            <a:off x="11746724" y="1183671"/>
            <a:ext cx="621302" cy="621302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5EDB12">
                <a:alpha val="69804"/>
              </a:srgbClr>
            </a:solidFill>
          </p:spPr>
        </p:sp>
      </p:grpSp>
      <p:grpSp>
        <p:nvGrpSpPr>
          <p:cNvPr id="11" name="Group 11"/>
          <p:cNvGrpSpPr/>
          <p:nvPr/>
        </p:nvGrpSpPr>
        <p:grpSpPr>
          <a:xfrm rot="-10800000">
            <a:off x="9182957" y="-443940"/>
            <a:ext cx="1153016" cy="1153016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5EDB12">
                <a:alpha val="69804"/>
              </a:srgbClr>
            </a:solidFill>
          </p:spPr>
        </p:sp>
      </p:grpSp>
      <p:sp>
        <p:nvSpPr>
          <p:cNvPr id="13" name="TextBox 13"/>
          <p:cNvSpPr txBox="1"/>
          <p:nvPr/>
        </p:nvSpPr>
        <p:spPr>
          <a:xfrm>
            <a:off x="15080359" y="9229725"/>
            <a:ext cx="2178941" cy="240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960"/>
              </a:lnSpc>
              <a:spcBef>
                <a:spcPct val="0"/>
              </a:spcBef>
            </a:pPr>
            <a:r>
              <a:rPr lang="en-US" sz="1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Presentation Design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91786" y="1339835"/>
            <a:ext cx="7385812" cy="844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99"/>
              </a:lnSpc>
              <a:spcBef>
                <a:spcPct val="0"/>
              </a:spcBef>
            </a:pPr>
            <a:r>
              <a:rPr lang="en-US" sz="4999">
                <a:solidFill>
                  <a:srgbClr val="FFFFFF"/>
                </a:solidFill>
                <a:latin typeface="Montserrat Extra-Bold"/>
                <a:ea typeface="Montserrat Extra-Bold"/>
                <a:cs typeface="Montserrat Extra-Bold"/>
                <a:sym typeface="Montserrat Extra-Bold"/>
              </a:rPr>
              <a:t>КОНСУМЕНТИ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51268" y="2514571"/>
            <a:ext cx="7266848" cy="69558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83"/>
              </a:lnSpc>
              <a:spcBef>
                <a:spcPct val="0"/>
              </a:spcBef>
            </a:pPr>
            <a:r>
              <a:rPr lang="en-US" sz="3273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Консументи — популяції гетеротрофних організмів, які живляться безпосередньо або через інші організми готовою органічною речовиною, синтезованою автотрофами.</a:t>
            </a:r>
          </a:p>
          <a:p>
            <a:pPr algn="ctr">
              <a:lnSpc>
                <a:spcPts val="4583"/>
              </a:lnSpc>
              <a:spcBef>
                <a:spcPct val="0"/>
              </a:spcBef>
            </a:pPr>
            <a:r>
              <a:rPr lang="en-US" sz="3273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Розрізняють консументи І порядку (гетеротрофні рослиноїдні організми, паразити рослин) та консументи ІІ і наступних порядків (хижаки, паразити тварин, а також сапрофаги).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9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26653" y="135903"/>
            <a:ext cx="15934146" cy="10151097"/>
          </a:xfrm>
          <a:custGeom>
            <a:avLst/>
            <a:gdLst/>
            <a:ahLst/>
            <a:cxnLst/>
            <a:rect l="l" t="t" r="r" b="b"/>
            <a:pathLst>
              <a:path w="15934146" h="10151097">
                <a:moveTo>
                  <a:pt x="0" y="0"/>
                </a:moveTo>
                <a:lnTo>
                  <a:pt x="15934146" y="0"/>
                </a:lnTo>
                <a:lnTo>
                  <a:pt x="15934146" y="10151097"/>
                </a:lnTo>
                <a:lnTo>
                  <a:pt x="0" y="101510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EDB1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55762"/>
            <a:ext cx="16230600" cy="10175475"/>
          </a:xfrm>
          <a:custGeom>
            <a:avLst/>
            <a:gdLst/>
            <a:ahLst/>
            <a:cxnLst/>
            <a:rect l="l" t="t" r="r" b="b"/>
            <a:pathLst>
              <a:path w="16230600" h="10175475">
                <a:moveTo>
                  <a:pt x="0" y="0"/>
                </a:moveTo>
                <a:lnTo>
                  <a:pt x="16230600" y="0"/>
                </a:lnTo>
                <a:lnTo>
                  <a:pt x="16230600" y="10175476"/>
                </a:lnTo>
                <a:lnTo>
                  <a:pt x="0" y="101754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2E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709076"/>
            <a:ext cx="337343" cy="319624"/>
          </a:xfrm>
          <a:custGeom>
            <a:avLst/>
            <a:gdLst/>
            <a:ahLst/>
            <a:cxnLst/>
            <a:rect l="l" t="t" r="r" b="b"/>
            <a:pathLst>
              <a:path w="337343" h="319624">
                <a:moveTo>
                  <a:pt x="0" y="0"/>
                </a:moveTo>
                <a:lnTo>
                  <a:pt x="337343" y="0"/>
                </a:lnTo>
                <a:lnTo>
                  <a:pt x="337343" y="319624"/>
                </a:lnTo>
                <a:lnTo>
                  <a:pt x="0" y="3196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560357" y="734268"/>
            <a:ext cx="1725586" cy="240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60"/>
              </a:lnSpc>
              <a:spcBef>
                <a:spcPct val="0"/>
              </a:spcBef>
            </a:pPr>
            <a:r>
              <a:rPr lang="en-US" sz="1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Rimberio Co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5080359" y="9229725"/>
            <a:ext cx="2178941" cy="240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960"/>
              </a:lnSpc>
              <a:spcBef>
                <a:spcPct val="0"/>
              </a:spcBef>
            </a:pPr>
            <a:r>
              <a:rPr lang="en-US" sz="1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Presentation Design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1344532"/>
            <a:ext cx="16230600" cy="844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99"/>
              </a:lnSpc>
              <a:spcBef>
                <a:spcPct val="0"/>
              </a:spcBef>
            </a:pPr>
            <a:r>
              <a:rPr lang="en-US" sz="4999">
                <a:solidFill>
                  <a:srgbClr val="FFFFFF"/>
                </a:solidFill>
                <a:latin typeface="Montserrat Extra-Bold"/>
                <a:ea typeface="Montserrat Extra-Bold"/>
                <a:cs typeface="Montserrat Extra-Bold"/>
                <a:sym typeface="Montserrat Extra-Bold"/>
              </a:rPr>
              <a:t>ЕКОЛОГІЧНА ПІРАМІДА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034577" y="2993944"/>
            <a:ext cx="3554444" cy="6134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  <a:spcBef>
                <a:spcPct val="0"/>
              </a:spcBef>
            </a:pPr>
            <a:r>
              <a:rPr lang="en-US" sz="3599">
                <a:solidFill>
                  <a:srgbClr val="5EDB12"/>
                </a:solidFill>
                <a:latin typeface="Open Sans"/>
                <a:ea typeface="Open Sans"/>
                <a:cs typeface="Open Sans"/>
                <a:sym typeface="Open Sans"/>
              </a:rPr>
              <a:t>Піраміда чисел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348213" y="2674857"/>
            <a:ext cx="3554444" cy="12515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  <a:spcBef>
                <a:spcPct val="0"/>
              </a:spcBef>
            </a:pPr>
            <a:r>
              <a:rPr lang="en-US" sz="3599">
                <a:solidFill>
                  <a:srgbClr val="5EDB12"/>
                </a:solidFill>
                <a:latin typeface="Open Sans"/>
                <a:ea typeface="Open Sans"/>
                <a:cs typeface="Open Sans"/>
                <a:sym typeface="Open Sans"/>
              </a:rPr>
              <a:t>Піраміда біомаси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639632" y="4429513"/>
            <a:ext cx="3591574" cy="52774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кількісне співвідношення органічної речовини; при цьому сумарна маса рослин виявляється більшою, ніж біомаса всіх травоїдних організмів, маса яких, у свою чергу, перевищує масу всіх хижаків;</a:t>
            </a:r>
          </a:p>
          <a:p>
            <a:pPr algn="ctr">
              <a:lnSpc>
                <a:spcPts val="3779"/>
              </a:lnSpc>
              <a:spcBef>
                <a:spcPct val="0"/>
              </a:spcBef>
            </a:pPr>
            <a:endParaRPr lang="en-US" sz="2499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3303137" y="2674857"/>
            <a:ext cx="3554444" cy="12515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  <a:spcBef>
                <a:spcPct val="0"/>
              </a:spcBef>
            </a:pPr>
            <a:r>
              <a:rPr lang="en-US" sz="3599">
                <a:solidFill>
                  <a:srgbClr val="5EDB12"/>
                </a:solidFill>
                <a:latin typeface="Open Sans"/>
                <a:ea typeface="Open Sans"/>
                <a:cs typeface="Open Sans"/>
                <a:sym typeface="Open Sans"/>
              </a:rPr>
              <a:t>Піраміда енергії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3022345" y="4570243"/>
            <a:ext cx="3937302" cy="4545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58"/>
              </a:lnSpc>
            </a:pPr>
            <a:r>
              <a:rPr lang="en-US" sz="2613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кількість енергії в харчах кожного рівня, причому на кожному попередньому трофічному рівні кількість біомаси, що утворюється за одиницю часу, більша, ніж на наступному. </a:t>
            </a:r>
          </a:p>
          <a:p>
            <a:pPr algn="ctr">
              <a:lnSpc>
                <a:spcPts val="3509"/>
              </a:lnSpc>
              <a:spcBef>
                <a:spcPct val="0"/>
              </a:spcBef>
            </a:pPr>
            <a:endParaRPr lang="en-US" sz="2613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366043" y="4419988"/>
            <a:ext cx="4891512" cy="41406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13"/>
              </a:lnSpc>
              <a:spcBef>
                <a:spcPct val="0"/>
              </a:spcBef>
            </a:pPr>
            <a:r>
              <a:rPr lang="en-US" sz="2938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показує чисельність окремих організмів на кожному рівні, причому загальне число особин, що беруть участь у ланцюгах живлення, з кожною ланкою зменшується;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265714" y="0"/>
            <a:ext cx="11756571" cy="10287000"/>
          </a:xfrm>
          <a:custGeom>
            <a:avLst/>
            <a:gdLst/>
            <a:ahLst/>
            <a:cxnLst/>
            <a:rect l="l" t="t" r="r" b="b"/>
            <a:pathLst>
              <a:path w="11756571" h="10287000">
                <a:moveTo>
                  <a:pt x="0" y="0"/>
                </a:moveTo>
                <a:lnTo>
                  <a:pt x="11756572" y="0"/>
                </a:lnTo>
                <a:lnTo>
                  <a:pt x="1175657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ED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66495" y="0"/>
            <a:ext cx="14555011" cy="10287000"/>
          </a:xfrm>
          <a:custGeom>
            <a:avLst/>
            <a:gdLst/>
            <a:ahLst/>
            <a:cxnLst/>
            <a:rect l="l" t="t" r="r" b="b"/>
            <a:pathLst>
              <a:path w="14555011" h="10287000">
                <a:moveTo>
                  <a:pt x="0" y="0"/>
                </a:moveTo>
                <a:lnTo>
                  <a:pt x="14555010" y="0"/>
                </a:lnTo>
                <a:lnTo>
                  <a:pt x="1455501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391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7165966" cy="7165966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EDB1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093334" y="1028700"/>
            <a:ext cx="7165966" cy="7165966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EDB12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2048667" y="1911241"/>
            <a:ext cx="5126033" cy="46469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19"/>
              </a:lnSpc>
              <a:spcBef>
                <a:spcPct val="0"/>
              </a:spcBef>
            </a:pPr>
            <a:r>
              <a:rPr lang="en-US" sz="3799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1.Трава,заєць, сапротрофні гриби, ягідний чагарник, вовк, жук гнойовик, рослиноїдні комахи, павук, горобець, яструб.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647030" y="2577992"/>
            <a:ext cx="6408277" cy="3313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20"/>
              </a:lnSpc>
              <a:spcBef>
                <a:spcPct val="0"/>
              </a:spcBef>
            </a:pPr>
            <a:r>
              <a:rPr lang="en-US" sz="38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2.Рись, вовк, заєць, лисиця, жаба, синиця, павук, вуж, їжак, метелик, мухи, вільноживучі кліщі, трава.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2E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709076"/>
            <a:ext cx="337343" cy="319624"/>
          </a:xfrm>
          <a:custGeom>
            <a:avLst/>
            <a:gdLst/>
            <a:ahLst/>
            <a:cxnLst/>
            <a:rect l="l" t="t" r="r" b="b"/>
            <a:pathLst>
              <a:path w="337343" h="319624">
                <a:moveTo>
                  <a:pt x="0" y="0"/>
                </a:moveTo>
                <a:lnTo>
                  <a:pt x="337343" y="0"/>
                </a:lnTo>
                <a:lnTo>
                  <a:pt x="337343" y="319624"/>
                </a:lnTo>
                <a:lnTo>
                  <a:pt x="0" y="3196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9374802" y="0"/>
            <a:ext cx="8913198" cy="8394459"/>
            <a:chOff x="0" y="0"/>
            <a:chExt cx="11884263" cy="11192612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/>
            <a:srcRect l="40274"/>
            <a:stretch>
              <a:fillRect/>
            </a:stretch>
          </p:blipFill>
          <p:spPr>
            <a:xfrm>
              <a:off x="0" y="0"/>
              <a:ext cx="11884263" cy="11192612"/>
            </a:xfrm>
            <a:prstGeom prst="rect">
              <a:avLst/>
            </a:prstGeom>
          </p:spPr>
        </p:pic>
      </p:grpSp>
      <p:sp>
        <p:nvSpPr>
          <p:cNvPr id="5" name="TextBox 5"/>
          <p:cNvSpPr txBox="1"/>
          <p:nvPr/>
        </p:nvSpPr>
        <p:spPr>
          <a:xfrm>
            <a:off x="1793492" y="403750"/>
            <a:ext cx="3311513" cy="844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99"/>
              </a:lnSpc>
              <a:spcBef>
                <a:spcPct val="0"/>
              </a:spcBef>
            </a:pPr>
            <a:r>
              <a:rPr lang="en-US" sz="4999">
                <a:solidFill>
                  <a:srgbClr val="FFFFFF"/>
                </a:solidFill>
                <a:latin typeface="Montserrat Extra-Bold"/>
                <a:ea typeface="Montserrat Extra-Bold"/>
                <a:cs typeface="Montserrat Extra-Bold"/>
                <a:sym typeface="Montserrat Extra-Bold"/>
              </a:rPr>
              <a:t>МЕТА: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40390" y="1494575"/>
            <a:ext cx="8345033" cy="79564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15228" lvl="1" indent="-307614" algn="l">
              <a:lnSpc>
                <a:spcPts val="3989"/>
              </a:lnSpc>
              <a:buFont typeface="Arial"/>
              <a:buChar char="•"/>
            </a:pPr>
            <a:r>
              <a:rPr lang="en-US" sz="2849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Навчитися знаходити зв’язки, які існують між компонентами екосистеми; дізнатися про роль в екосистемах продуцентів, консументів , редуцентів. Розглянути особливості кругообігу речовин і потоку енергії в екосистемах. Отримати вміння та навички складати харчові ланцюги, та трофічні сітки. Усвідомити провило екологічної піраміди біомаси. </a:t>
            </a:r>
          </a:p>
          <a:p>
            <a:pPr marL="615228" lvl="1" indent="-307614" algn="l">
              <a:lnSpc>
                <a:spcPts val="3989"/>
              </a:lnSpc>
              <a:buFont typeface="Arial"/>
              <a:buChar char="•"/>
            </a:pPr>
            <a:r>
              <a:rPr lang="en-US" sz="2849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Розвивати навички роботи в групі, дружність, працелюбність розвивати навички аналізу й синтезу інформації;</a:t>
            </a:r>
          </a:p>
          <a:p>
            <a:pPr marL="615228" lvl="1" indent="-307614" algn="l">
              <a:lnSpc>
                <a:spcPts val="3989"/>
              </a:lnSpc>
              <a:buFont typeface="Arial"/>
              <a:buChar char="•"/>
            </a:pPr>
            <a:r>
              <a:rPr lang="en-US" sz="2849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Виховувати розуміння єдності всього живого на нашій планеті, дбайливе ставлення до навколишнього середовища , розуміння що людина частина природи.</a:t>
            </a:r>
          </a:p>
        </p:txBody>
      </p:sp>
      <p:grpSp>
        <p:nvGrpSpPr>
          <p:cNvPr id="7" name="Group 7"/>
          <p:cNvGrpSpPr/>
          <p:nvPr/>
        </p:nvGrpSpPr>
        <p:grpSpPr>
          <a:xfrm rot="-10800000">
            <a:off x="9064151" y="1028700"/>
            <a:ext cx="621302" cy="621302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5EDB12">
                <a:alpha val="69804"/>
              </a:srgbClr>
            </a:solidFill>
          </p:spPr>
        </p:sp>
      </p:grpSp>
      <p:grpSp>
        <p:nvGrpSpPr>
          <p:cNvPr id="9" name="Group 9"/>
          <p:cNvGrpSpPr/>
          <p:nvPr/>
        </p:nvGrpSpPr>
        <p:grpSpPr>
          <a:xfrm rot="-10800000">
            <a:off x="12047210" y="7817951"/>
            <a:ext cx="1153016" cy="1153016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5EDB12">
                <a:alpha val="69804"/>
              </a:srgbClr>
            </a:solidFill>
          </p:spPr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391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586543" y="377018"/>
            <a:ext cx="13464616" cy="2095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000" b="1" i="1">
                <a:solidFill>
                  <a:srgbClr val="FFFFFF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Приклади типових задач з екології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0026418" y="2732667"/>
            <a:ext cx="7611726" cy="4821666"/>
            <a:chOff x="0" y="0"/>
            <a:chExt cx="2004735" cy="126990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004735" cy="1269904"/>
            </a:xfrm>
            <a:custGeom>
              <a:avLst/>
              <a:gdLst/>
              <a:ahLst/>
              <a:cxnLst/>
              <a:rect l="l" t="t" r="r" b="b"/>
              <a:pathLst>
                <a:path w="2004735" h="1269904">
                  <a:moveTo>
                    <a:pt x="51872" y="0"/>
                  </a:moveTo>
                  <a:lnTo>
                    <a:pt x="1952862" y="0"/>
                  </a:lnTo>
                  <a:cubicBezTo>
                    <a:pt x="1966620" y="0"/>
                    <a:pt x="1979814" y="5465"/>
                    <a:pt x="1989542" y="15193"/>
                  </a:cubicBezTo>
                  <a:cubicBezTo>
                    <a:pt x="1999269" y="24921"/>
                    <a:pt x="2004735" y="38115"/>
                    <a:pt x="2004735" y="51872"/>
                  </a:cubicBezTo>
                  <a:lnTo>
                    <a:pt x="2004735" y="1218032"/>
                  </a:lnTo>
                  <a:cubicBezTo>
                    <a:pt x="2004735" y="1246680"/>
                    <a:pt x="1981511" y="1269904"/>
                    <a:pt x="1952862" y="1269904"/>
                  </a:cubicBezTo>
                  <a:lnTo>
                    <a:pt x="51872" y="1269904"/>
                  </a:lnTo>
                  <a:cubicBezTo>
                    <a:pt x="23224" y="1269904"/>
                    <a:pt x="0" y="1246680"/>
                    <a:pt x="0" y="1218032"/>
                  </a:cubicBezTo>
                  <a:lnTo>
                    <a:pt x="0" y="51872"/>
                  </a:lnTo>
                  <a:cubicBezTo>
                    <a:pt x="0" y="23224"/>
                    <a:pt x="23224" y="0"/>
                    <a:pt x="51872" y="0"/>
                  </a:cubicBezTo>
                  <a:close/>
                </a:path>
              </a:pathLst>
            </a:custGeom>
            <a:solidFill>
              <a:srgbClr val="5EDB12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2004735" cy="12984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28700" y="4436634"/>
            <a:ext cx="7611726" cy="4821666"/>
            <a:chOff x="0" y="0"/>
            <a:chExt cx="2004735" cy="126990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004735" cy="1269904"/>
            </a:xfrm>
            <a:custGeom>
              <a:avLst/>
              <a:gdLst/>
              <a:ahLst/>
              <a:cxnLst/>
              <a:rect l="l" t="t" r="r" b="b"/>
              <a:pathLst>
                <a:path w="2004735" h="1269904">
                  <a:moveTo>
                    <a:pt x="51872" y="0"/>
                  </a:moveTo>
                  <a:lnTo>
                    <a:pt x="1952862" y="0"/>
                  </a:lnTo>
                  <a:cubicBezTo>
                    <a:pt x="1966620" y="0"/>
                    <a:pt x="1979814" y="5465"/>
                    <a:pt x="1989542" y="15193"/>
                  </a:cubicBezTo>
                  <a:cubicBezTo>
                    <a:pt x="1999269" y="24921"/>
                    <a:pt x="2004735" y="38115"/>
                    <a:pt x="2004735" y="51872"/>
                  </a:cubicBezTo>
                  <a:lnTo>
                    <a:pt x="2004735" y="1218032"/>
                  </a:lnTo>
                  <a:cubicBezTo>
                    <a:pt x="2004735" y="1246680"/>
                    <a:pt x="1981511" y="1269904"/>
                    <a:pt x="1952862" y="1269904"/>
                  </a:cubicBezTo>
                  <a:lnTo>
                    <a:pt x="51872" y="1269904"/>
                  </a:lnTo>
                  <a:cubicBezTo>
                    <a:pt x="23224" y="1269904"/>
                    <a:pt x="0" y="1246680"/>
                    <a:pt x="0" y="1218032"/>
                  </a:cubicBezTo>
                  <a:lnTo>
                    <a:pt x="0" y="51872"/>
                  </a:lnTo>
                  <a:cubicBezTo>
                    <a:pt x="0" y="23224"/>
                    <a:pt x="23224" y="0"/>
                    <a:pt x="51872" y="0"/>
                  </a:cubicBezTo>
                  <a:close/>
                </a:path>
              </a:pathLst>
            </a:custGeom>
            <a:solidFill>
              <a:srgbClr val="5EDB12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2004735" cy="12984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028700" y="4648779"/>
            <a:ext cx="7611726" cy="46469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19"/>
              </a:lnSpc>
              <a:spcBef>
                <a:spcPct val="0"/>
              </a:spcBef>
            </a:pPr>
            <a:r>
              <a:rPr lang="en-US" sz="3799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Задача № 1. За правилом екологічної піраміди визначте, скільки рослинної речовини необхідно для того, щоб у наведеному біоценозі могли існувати три рослиноїдні птахи масою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436076" y="2973472"/>
            <a:ext cx="6792411" cy="40368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45"/>
              </a:lnSpc>
              <a:spcBef>
                <a:spcPct val="0"/>
              </a:spcBef>
            </a:pPr>
            <a:r>
              <a:rPr lang="en-US" sz="3818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Задача № 2. Трофічний ланцюг складається з трьох рівнів. Вовк набрав 1 кг маси. Скільки для цього знадобилось рослинної речовини? 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2E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709076"/>
            <a:ext cx="337343" cy="319624"/>
          </a:xfrm>
          <a:custGeom>
            <a:avLst/>
            <a:gdLst/>
            <a:ahLst/>
            <a:cxnLst/>
            <a:rect l="l" t="t" r="r" b="b"/>
            <a:pathLst>
              <a:path w="337343" h="319624">
                <a:moveTo>
                  <a:pt x="0" y="0"/>
                </a:moveTo>
                <a:lnTo>
                  <a:pt x="337343" y="0"/>
                </a:lnTo>
                <a:lnTo>
                  <a:pt x="337343" y="319624"/>
                </a:lnTo>
                <a:lnTo>
                  <a:pt x="0" y="3196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560357" y="734268"/>
            <a:ext cx="1725586" cy="240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60"/>
              </a:lnSpc>
              <a:spcBef>
                <a:spcPct val="0"/>
              </a:spcBef>
            </a:pPr>
            <a:r>
              <a:rPr lang="en-US" sz="1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Rimberio Co</a:t>
            </a:r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3211373" y="0"/>
            <a:ext cx="11865253" cy="5932627"/>
            <a:chOff x="0" y="0"/>
            <a:chExt cx="6662420" cy="333121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662420" cy="3331210"/>
            </a:xfrm>
            <a:custGeom>
              <a:avLst/>
              <a:gdLst/>
              <a:ahLst/>
              <a:cxnLst/>
              <a:rect l="l" t="t" r="r" b="b"/>
              <a:pathLst>
                <a:path w="6662420" h="3331210">
                  <a:moveTo>
                    <a:pt x="3331210" y="0"/>
                  </a:moveTo>
                  <a:lnTo>
                    <a:pt x="6662420" y="0"/>
                  </a:lnTo>
                  <a:cubicBezTo>
                    <a:pt x="6662420" y="1840230"/>
                    <a:pt x="5171440" y="3331210"/>
                    <a:pt x="3331210" y="3331210"/>
                  </a:cubicBezTo>
                  <a:cubicBezTo>
                    <a:pt x="1490980" y="3331210"/>
                    <a:pt x="0" y="1840230"/>
                    <a:pt x="0" y="0"/>
                  </a:cubicBezTo>
                  <a:lnTo>
                    <a:pt x="3331210" y="0"/>
                  </a:lnTo>
                  <a:close/>
                </a:path>
              </a:pathLst>
            </a:custGeom>
            <a:blipFill>
              <a:blip r:embed="rId4"/>
              <a:stretch>
                <a:fillRect t="-33500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2795338" y="4797272"/>
            <a:ext cx="12697324" cy="12697324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5EDB12"/>
            </a:solidFill>
          </p:spPr>
        </p:sp>
      </p:grpSp>
      <p:grpSp>
        <p:nvGrpSpPr>
          <p:cNvPr id="8" name="Group 8"/>
          <p:cNvGrpSpPr/>
          <p:nvPr/>
        </p:nvGrpSpPr>
        <p:grpSpPr>
          <a:xfrm rot="-10800000">
            <a:off x="1843815" y="2966313"/>
            <a:ext cx="621302" cy="621302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5EDB12">
                <a:alpha val="69804"/>
              </a:srgbClr>
            </a:solidFill>
          </p:spPr>
        </p:sp>
      </p:grpSp>
      <p:grpSp>
        <p:nvGrpSpPr>
          <p:cNvPr id="10" name="Group 10"/>
          <p:cNvGrpSpPr/>
          <p:nvPr/>
        </p:nvGrpSpPr>
        <p:grpSpPr>
          <a:xfrm rot="-10800000">
            <a:off x="2507084" y="4566992"/>
            <a:ext cx="1153016" cy="1153016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5EDB12">
                <a:alpha val="69804"/>
              </a:srgbClr>
            </a:solidFill>
          </p:spPr>
        </p:sp>
      </p:grpSp>
      <p:grpSp>
        <p:nvGrpSpPr>
          <p:cNvPr id="12" name="Group 12"/>
          <p:cNvGrpSpPr/>
          <p:nvPr/>
        </p:nvGrpSpPr>
        <p:grpSpPr>
          <a:xfrm rot="-10800000">
            <a:off x="14627900" y="4566992"/>
            <a:ext cx="1153016" cy="1153016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5EDB12">
                <a:alpha val="69804"/>
              </a:srgbClr>
            </a:solidFill>
          </p:spPr>
        </p:sp>
      </p:grpSp>
      <p:grpSp>
        <p:nvGrpSpPr>
          <p:cNvPr id="14" name="Group 14"/>
          <p:cNvGrpSpPr/>
          <p:nvPr/>
        </p:nvGrpSpPr>
        <p:grpSpPr>
          <a:xfrm rot="-10800000">
            <a:off x="15822883" y="2966313"/>
            <a:ext cx="621302" cy="621302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5EDB12">
                <a:alpha val="69804"/>
              </a:srgbClr>
            </a:solidFill>
          </p:spPr>
        </p:sp>
      </p:grpSp>
      <p:sp>
        <p:nvSpPr>
          <p:cNvPr id="16" name="Freeform 16"/>
          <p:cNvSpPr/>
          <p:nvPr/>
        </p:nvSpPr>
        <p:spPr>
          <a:xfrm>
            <a:off x="3660100" y="9364345"/>
            <a:ext cx="776025" cy="535457"/>
          </a:xfrm>
          <a:custGeom>
            <a:avLst/>
            <a:gdLst/>
            <a:ahLst/>
            <a:cxnLst/>
            <a:rect l="l" t="t" r="r" b="b"/>
            <a:pathLst>
              <a:path w="776025" h="535457">
                <a:moveTo>
                  <a:pt x="0" y="0"/>
                </a:moveTo>
                <a:lnTo>
                  <a:pt x="776025" y="0"/>
                </a:lnTo>
                <a:lnTo>
                  <a:pt x="776025" y="535457"/>
                </a:lnTo>
                <a:lnTo>
                  <a:pt x="0" y="5354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15080359" y="9229725"/>
            <a:ext cx="2178941" cy="240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960"/>
              </a:lnSpc>
              <a:spcBef>
                <a:spcPct val="0"/>
              </a:spcBef>
            </a:pPr>
            <a:r>
              <a:rPr lang="en-US" sz="1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Presentation Design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4987156" y="5865952"/>
            <a:ext cx="8313688" cy="6455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70"/>
              </a:lnSpc>
              <a:spcBef>
                <a:spcPct val="0"/>
              </a:spcBef>
            </a:pPr>
            <a:r>
              <a:rPr lang="en-US" sz="3836" b="1" i="1">
                <a:solidFill>
                  <a:srgbClr val="172E08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Домашнє завдання</a:t>
            </a:r>
          </a:p>
        </p:txBody>
      </p:sp>
      <p:sp>
        <p:nvSpPr>
          <p:cNvPr id="19" name="Freeform 19"/>
          <p:cNvSpPr/>
          <p:nvPr/>
        </p:nvSpPr>
        <p:spPr>
          <a:xfrm flipH="1" flipV="1">
            <a:off x="11405695" y="5397169"/>
            <a:ext cx="776025" cy="535457"/>
          </a:xfrm>
          <a:custGeom>
            <a:avLst/>
            <a:gdLst/>
            <a:ahLst/>
            <a:cxnLst/>
            <a:rect l="l" t="t" r="r" b="b"/>
            <a:pathLst>
              <a:path w="776025" h="535457">
                <a:moveTo>
                  <a:pt x="776025" y="535458"/>
                </a:moveTo>
                <a:lnTo>
                  <a:pt x="0" y="535458"/>
                </a:lnTo>
                <a:lnTo>
                  <a:pt x="0" y="0"/>
                </a:lnTo>
                <a:lnTo>
                  <a:pt x="776025" y="0"/>
                </a:lnTo>
                <a:lnTo>
                  <a:pt x="776025" y="535458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5752507" y="6857746"/>
            <a:ext cx="6429212" cy="31661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  <a:spcBef>
                <a:spcPct val="0"/>
              </a:spcBef>
            </a:pPr>
            <a:r>
              <a:rPr lang="en-US" sz="35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Опрацювати параграф 49;</a:t>
            </a:r>
          </a:p>
          <a:p>
            <a:pPr algn="ctr">
              <a:lnSpc>
                <a:spcPts val="5039"/>
              </a:lnSpc>
              <a:spcBef>
                <a:spcPct val="0"/>
              </a:spcBef>
            </a:pPr>
            <a:r>
              <a:rPr lang="en-US" sz="35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*Проблемне запитання виконуємо письмово з рубрики «Поміркуйте» на ст. 208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333" b="-9333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8700" y="709076"/>
            <a:ext cx="337343" cy="319624"/>
          </a:xfrm>
          <a:custGeom>
            <a:avLst/>
            <a:gdLst/>
            <a:ahLst/>
            <a:cxnLst/>
            <a:rect l="l" t="t" r="r" b="b"/>
            <a:pathLst>
              <a:path w="337343" h="319624">
                <a:moveTo>
                  <a:pt x="0" y="0"/>
                </a:moveTo>
                <a:lnTo>
                  <a:pt x="337343" y="0"/>
                </a:lnTo>
                <a:lnTo>
                  <a:pt x="337343" y="319624"/>
                </a:lnTo>
                <a:lnTo>
                  <a:pt x="0" y="3196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841963" y="7089904"/>
            <a:ext cx="1153016" cy="1153016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5EDB12">
                <a:alpha val="6667"/>
              </a:srgbClr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-485022" y="7912483"/>
            <a:ext cx="2615770" cy="2615770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5EDB12">
                <a:alpha val="6667"/>
              </a:srgbClr>
            </a:solidFill>
          </p:spPr>
        </p:sp>
      </p:grpSp>
      <p:grpSp>
        <p:nvGrpSpPr>
          <p:cNvPr id="8" name="Group 8"/>
          <p:cNvGrpSpPr/>
          <p:nvPr/>
        </p:nvGrpSpPr>
        <p:grpSpPr>
          <a:xfrm rot="-10800000">
            <a:off x="15293021" y="1385527"/>
            <a:ext cx="1153016" cy="1153016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5EDB12">
                <a:alpha val="6667"/>
              </a:srgbClr>
            </a:solidFill>
          </p:spPr>
        </p:sp>
      </p:grpSp>
      <p:grpSp>
        <p:nvGrpSpPr>
          <p:cNvPr id="10" name="Group 10"/>
          <p:cNvGrpSpPr/>
          <p:nvPr/>
        </p:nvGrpSpPr>
        <p:grpSpPr>
          <a:xfrm rot="-10800000">
            <a:off x="16157252" y="-899805"/>
            <a:ext cx="2615770" cy="2615770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5EDB12">
                <a:alpha val="6667"/>
              </a:srgbClr>
            </a:solidFill>
          </p:spPr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4000500" y="-5143500"/>
            <a:ext cx="10287000" cy="10287000"/>
            <a:chOff x="0" y="0"/>
            <a:chExt cx="1708150" cy="170815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708150" cy="1708150"/>
            </a:xfrm>
            <a:custGeom>
              <a:avLst/>
              <a:gdLst/>
              <a:ahLst/>
              <a:cxnLst/>
              <a:rect l="l" t="t" r="r" b="b"/>
              <a:pathLst>
                <a:path w="1708150" h="170815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solidFill>
              <a:srgbClr val="5EDB12"/>
            </a:solidFill>
          </p:spPr>
        </p:sp>
      </p:grpSp>
      <p:sp>
        <p:nvSpPr>
          <p:cNvPr id="14" name="TextBox 14"/>
          <p:cNvSpPr txBox="1"/>
          <p:nvPr/>
        </p:nvSpPr>
        <p:spPr>
          <a:xfrm>
            <a:off x="1560357" y="734268"/>
            <a:ext cx="1725586" cy="240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60"/>
              </a:lnSpc>
              <a:spcBef>
                <a:spcPct val="0"/>
              </a:spcBef>
            </a:pPr>
            <a:r>
              <a:rPr lang="en-US" sz="1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Rimberio Co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5080359" y="9229725"/>
            <a:ext cx="2178941" cy="240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960"/>
              </a:lnSpc>
              <a:spcBef>
                <a:spcPct val="0"/>
              </a:spcBef>
            </a:pPr>
            <a:r>
              <a:rPr lang="en-US" sz="1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Presentation Design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28700" y="4867275"/>
            <a:ext cx="16230600" cy="5210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980"/>
              </a:lnSpc>
              <a:spcBef>
                <a:spcPct val="0"/>
              </a:spcBef>
            </a:pPr>
            <a:r>
              <a:rPr lang="en-US" sz="14986">
                <a:solidFill>
                  <a:srgbClr val="FFFFFF"/>
                </a:solidFill>
                <a:latin typeface="Montserrat Extra-Bold"/>
                <a:ea typeface="Montserrat Extra-Bold"/>
                <a:cs typeface="Montserrat Extra-Bold"/>
                <a:sym typeface="Montserrat Extra-Bold"/>
              </a:rPr>
              <a:t>ДЯКУЮ ЗА УВАГУ!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2E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709076"/>
            <a:ext cx="337343" cy="319624"/>
          </a:xfrm>
          <a:custGeom>
            <a:avLst/>
            <a:gdLst/>
            <a:ahLst/>
            <a:cxnLst/>
            <a:rect l="l" t="t" r="r" b="b"/>
            <a:pathLst>
              <a:path w="337343" h="319624">
                <a:moveTo>
                  <a:pt x="0" y="0"/>
                </a:moveTo>
                <a:lnTo>
                  <a:pt x="337343" y="0"/>
                </a:lnTo>
                <a:lnTo>
                  <a:pt x="337343" y="319624"/>
                </a:lnTo>
                <a:lnTo>
                  <a:pt x="0" y="3196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9144000" y="1490281"/>
            <a:ext cx="7306439" cy="7306439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655320" y="655320"/>
              <a:ext cx="5039360" cy="5039360"/>
            </a:xfrm>
            <a:custGeom>
              <a:avLst/>
              <a:gdLst/>
              <a:ahLst/>
              <a:cxnLst/>
              <a:rect l="l" t="t" r="r" b="b"/>
              <a:pathLst>
                <a:path w="5039360" h="5039360">
                  <a:moveTo>
                    <a:pt x="2519680" y="0"/>
                  </a:moveTo>
                  <a:cubicBezTo>
                    <a:pt x="1127760" y="0"/>
                    <a:pt x="0" y="1127760"/>
                    <a:pt x="0" y="2519680"/>
                  </a:cubicBezTo>
                  <a:cubicBezTo>
                    <a:pt x="0" y="3911600"/>
                    <a:pt x="1127760" y="5039360"/>
                    <a:pt x="2519680" y="5039360"/>
                  </a:cubicBezTo>
                  <a:cubicBezTo>
                    <a:pt x="3911600" y="5039360"/>
                    <a:pt x="5039360" y="3911600"/>
                    <a:pt x="5039360" y="2519680"/>
                  </a:cubicBezTo>
                  <a:cubicBezTo>
                    <a:pt x="5039360" y="1127760"/>
                    <a:pt x="3911600" y="0"/>
                    <a:pt x="2519680" y="0"/>
                  </a:cubicBezTo>
                  <a:close/>
                </a:path>
              </a:pathLst>
            </a:custGeom>
            <a:blipFill>
              <a:blip r:embed="rId4"/>
              <a:stretch>
                <a:fillRect l="-28458" r="-21635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3670" y="0"/>
                    <a:pt x="0" y="1424940"/>
                    <a:pt x="0" y="3175000"/>
                  </a:cubicBezTo>
                  <a:cubicBezTo>
                    <a:pt x="0" y="4925060"/>
                    <a:pt x="1423670" y="6350000"/>
                    <a:pt x="3175000" y="6350000"/>
                  </a:cubicBezTo>
                  <a:cubicBezTo>
                    <a:pt x="4925060" y="6350000"/>
                    <a:pt x="6350000" y="4926330"/>
                    <a:pt x="6350000" y="3175000"/>
                  </a:cubicBezTo>
                  <a:cubicBezTo>
                    <a:pt x="6350000" y="1424940"/>
                    <a:pt x="4926330" y="0"/>
                    <a:pt x="3175000" y="0"/>
                  </a:cubicBezTo>
                  <a:close/>
                  <a:moveTo>
                    <a:pt x="3175000" y="5833110"/>
                  </a:moveTo>
                  <a:cubicBezTo>
                    <a:pt x="1709420" y="5833110"/>
                    <a:pt x="516890" y="4640580"/>
                    <a:pt x="516890" y="3175000"/>
                  </a:cubicBezTo>
                  <a:cubicBezTo>
                    <a:pt x="516890" y="1709420"/>
                    <a:pt x="1709420" y="516890"/>
                    <a:pt x="3175000" y="516890"/>
                  </a:cubicBezTo>
                  <a:cubicBezTo>
                    <a:pt x="4640580" y="516890"/>
                    <a:pt x="5833110" y="1709420"/>
                    <a:pt x="5833110" y="3175000"/>
                  </a:cubicBezTo>
                  <a:cubicBezTo>
                    <a:pt x="5833110" y="4640580"/>
                    <a:pt x="4640580" y="5833110"/>
                    <a:pt x="3175000" y="5833110"/>
                  </a:cubicBezTo>
                  <a:close/>
                </a:path>
              </a:pathLst>
            </a:custGeom>
            <a:solidFill>
              <a:srgbClr val="5EDB12"/>
            </a:solidFill>
          </p:spPr>
        </p:sp>
      </p:grpSp>
      <p:grpSp>
        <p:nvGrpSpPr>
          <p:cNvPr id="6" name="Group 6"/>
          <p:cNvGrpSpPr/>
          <p:nvPr/>
        </p:nvGrpSpPr>
        <p:grpSpPr>
          <a:xfrm rot="-10800000">
            <a:off x="16169829" y="7560552"/>
            <a:ext cx="621302" cy="621302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5EDB12">
                <a:alpha val="69804"/>
              </a:srgbClr>
            </a:solidFill>
          </p:spPr>
        </p:sp>
      </p:grpSp>
      <p:grpSp>
        <p:nvGrpSpPr>
          <p:cNvPr id="8" name="Group 8"/>
          <p:cNvGrpSpPr/>
          <p:nvPr/>
        </p:nvGrpSpPr>
        <p:grpSpPr>
          <a:xfrm rot="-10800000">
            <a:off x="8567492" y="1262781"/>
            <a:ext cx="1153016" cy="1153016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5EDB12">
                <a:alpha val="69804"/>
              </a:srgbClr>
            </a:solidFill>
          </p:spPr>
        </p:sp>
      </p:grpSp>
      <p:graphicFrame>
        <p:nvGraphicFramePr>
          <p:cNvPr id="10" name="Table 10"/>
          <p:cNvGraphicFramePr>
            <a:graphicFrameLocks noGrp="1"/>
          </p:cNvGraphicFramePr>
          <p:nvPr/>
        </p:nvGraphicFramePr>
        <p:xfrm>
          <a:off x="1366043" y="2983865"/>
          <a:ext cx="7315200" cy="6486524"/>
        </p:xfrm>
        <a:graphic>
          <a:graphicData uri="http://schemas.openxmlformats.org/drawingml/2006/table">
            <a:tbl>
              <a:tblPr/>
              <a:tblGrid>
                <a:gridCol w="3657600"/>
                <a:gridCol w="3657600"/>
              </a:tblGrid>
              <a:tr h="2494817">
                <a:tc>
                  <a:txBody>
                    <a:bodyPr/>
                    <a:lstStyle/>
                    <a:p>
                      <a:pPr algn="ctr">
                        <a:lnSpc>
                          <a:spcPts val="3919"/>
                        </a:lnSpc>
                        <a:defRPr/>
                      </a:pPr>
                      <a:r>
                        <a:rPr lang="en-US" sz="2799">
                          <a:solidFill>
                            <a:srgbClr val="FFFFFF"/>
                          </a:solidFill>
                          <a:latin typeface="Montserrat Extra-Bold"/>
                          <a:ea typeface="Montserrat Extra-Bold"/>
                          <a:cs typeface="Montserrat Extra-Bold"/>
                          <a:sym typeface="Montserrat Extra-Bold"/>
                        </a:rPr>
                        <a:t>1)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476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919"/>
                        </a:lnSpc>
                        <a:defRPr/>
                      </a:pPr>
                      <a:r>
                        <a:rPr lang="en-US" sz="2799">
                          <a:solidFill>
                            <a:srgbClr val="FFFFFF"/>
                          </a:solidFill>
                          <a:latin typeface="Montserrat Extra-Bold"/>
                          <a:ea typeface="Montserrat Extra-Bold"/>
                          <a:cs typeface="Montserrat Extra-Bold"/>
                          <a:sym typeface="Montserrat Extra-Bold"/>
                        </a:rPr>
                        <a:t>Що таке автотрофи, наведіть приклад?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476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94817">
                <a:tc>
                  <a:txBody>
                    <a:bodyPr/>
                    <a:lstStyle/>
                    <a:p>
                      <a:pPr algn="ctr">
                        <a:lnSpc>
                          <a:spcPts val="3919"/>
                        </a:lnSpc>
                        <a:defRPr/>
                      </a:pPr>
                      <a:r>
                        <a:rPr lang="en-US" sz="2799">
                          <a:solidFill>
                            <a:srgbClr val="FFFFFF"/>
                          </a:solidFill>
                          <a:latin typeface="Montserrat Extra-Bold"/>
                          <a:ea typeface="Montserrat Extra-Bold"/>
                          <a:cs typeface="Montserrat Extra-Bold"/>
                          <a:sym typeface="Montserrat Extra-Bold"/>
                        </a:rPr>
                        <a:t>2)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476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919"/>
                        </a:lnSpc>
                        <a:defRPr/>
                      </a:pPr>
                      <a:r>
                        <a:rPr lang="en-US" sz="2799">
                          <a:solidFill>
                            <a:srgbClr val="FFFFFF"/>
                          </a:solidFill>
                          <a:latin typeface="Montserrat Extra-Bold"/>
                          <a:ea typeface="Montserrat Extra-Bold"/>
                          <a:cs typeface="Montserrat Extra-Bold"/>
                          <a:sym typeface="Montserrat Extra-Bold"/>
                        </a:rPr>
                        <a:t>Що таке гетеротрофи, наведіть приклад?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476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96890">
                <a:tc>
                  <a:txBody>
                    <a:bodyPr/>
                    <a:lstStyle/>
                    <a:p>
                      <a:pPr algn="ctr">
                        <a:lnSpc>
                          <a:spcPts val="3919"/>
                        </a:lnSpc>
                        <a:defRPr/>
                      </a:pPr>
                      <a:r>
                        <a:rPr lang="en-US" sz="2799">
                          <a:solidFill>
                            <a:srgbClr val="FFFFFF"/>
                          </a:solidFill>
                          <a:latin typeface="Montserrat Extra-Bold"/>
                          <a:ea typeface="Montserrat Extra-Bold"/>
                          <a:cs typeface="Montserrat Extra-Bold"/>
                          <a:sym typeface="Montserrat Extra-Bold"/>
                        </a:rPr>
                        <a:t>3)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476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919"/>
                        </a:lnSpc>
                        <a:defRPr/>
                      </a:pPr>
                      <a:r>
                        <a:rPr lang="en-US" sz="2799">
                          <a:solidFill>
                            <a:srgbClr val="FFFFFF"/>
                          </a:solidFill>
                          <a:latin typeface="Montserrat Extra-Bold"/>
                          <a:ea typeface="Montserrat Extra-Bold"/>
                          <a:cs typeface="Montserrat Extra-Bold"/>
                          <a:sym typeface="Montserrat Extra-Bold"/>
                        </a:rPr>
                        <a:t>Що таке паразитизм?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476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1" name="TextBox 11"/>
          <p:cNvSpPr txBox="1"/>
          <p:nvPr/>
        </p:nvSpPr>
        <p:spPr>
          <a:xfrm>
            <a:off x="15080359" y="9229725"/>
            <a:ext cx="2178941" cy="240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960"/>
              </a:lnSpc>
              <a:spcBef>
                <a:spcPct val="0"/>
              </a:spcBef>
            </a:pPr>
            <a:r>
              <a:rPr lang="en-US" sz="1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Presentation Design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07341" y="1374151"/>
            <a:ext cx="8160151" cy="844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99"/>
              </a:lnSpc>
              <a:spcBef>
                <a:spcPct val="0"/>
              </a:spcBef>
            </a:pPr>
            <a:r>
              <a:rPr lang="en-US" sz="4999">
                <a:solidFill>
                  <a:srgbClr val="FFFFFF"/>
                </a:solidFill>
                <a:latin typeface="Montserrat Extra-Bold"/>
                <a:ea typeface="Montserrat Extra-Bold"/>
                <a:cs typeface="Montserrat Extra-Bold"/>
                <a:sym typeface="Montserrat Extra-Bold"/>
              </a:rPr>
              <a:t>«МОЗКОВИЙ ШТУРМ»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2E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709076"/>
            <a:ext cx="337343" cy="319624"/>
          </a:xfrm>
          <a:custGeom>
            <a:avLst/>
            <a:gdLst/>
            <a:ahLst/>
            <a:cxnLst/>
            <a:rect l="l" t="t" r="r" b="b"/>
            <a:pathLst>
              <a:path w="337343" h="319624">
                <a:moveTo>
                  <a:pt x="0" y="0"/>
                </a:moveTo>
                <a:lnTo>
                  <a:pt x="337343" y="0"/>
                </a:lnTo>
                <a:lnTo>
                  <a:pt x="337343" y="319624"/>
                </a:lnTo>
                <a:lnTo>
                  <a:pt x="0" y="3196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983849" y="868888"/>
            <a:ext cx="10726645" cy="8203203"/>
            <a:chOff x="0" y="0"/>
            <a:chExt cx="14302193" cy="10937604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/>
            <a:srcRect l="6031" r="6031"/>
            <a:stretch>
              <a:fillRect/>
            </a:stretch>
          </p:blipFill>
          <p:spPr>
            <a:xfrm>
              <a:off x="0" y="0"/>
              <a:ext cx="14302193" cy="10937604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8556838" y="3048511"/>
            <a:ext cx="9850224" cy="6650669"/>
            <a:chOff x="0" y="0"/>
            <a:chExt cx="3084046" cy="208228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084046" cy="2082285"/>
            </a:xfrm>
            <a:custGeom>
              <a:avLst/>
              <a:gdLst/>
              <a:ahLst/>
              <a:cxnLst/>
              <a:rect l="l" t="t" r="r" b="b"/>
              <a:pathLst>
                <a:path w="3084046" h="2082285">
                  <a:moveTo>
                    <a:pt x="0" y="0"/>
                  </a:moveTo>
                  <a:lnTo>
                    <a:pt x="3084046" y="0"/>
                  </a:lnTo>
                  <a:lnTo>
                    <a:pt x="3084046" y="2082285"/>
                  </a:lnTo>
                  <a:lnTo>
                    <a:pt x="0" y="2082285"/>
                  </a:lnTo>
                  <a:close/>
                </a:path>
              </a:pathLst>
            </a:custGeom>
            <a:solidFill>
              <a:srgbClr val="5EDB12">
                <a:alpha val="94902"/>
              </a:srgbClr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15080359" y="9229725"/>
            <a:ext cx="2178941" cy="240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960"/>
              </a:lnSpc>
              <a:spcBef>
                <a:spcPct val="0"/>
              </a:spcBef>
            </a:pPr>
            <a:r>
              <a:rPr lang="en-US" sz="1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Presentation Design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072112" y="2962786"/>
            <a:ext cx="7187188" cy="1606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58"/>
              </a:lnSpc>
              <a:spcBef>
                <a:spcPct val="0"/>
              </a:spcBef>
            </a:pPr>
            <a:r>
              <a:rPr lang="en-US" sz="4613">
                <a:solidFill>
                  <a:srgbClr val="172E08"/>
                </a:solidFill>
                <a:latin typeface="Montserrat Extra-Bold"/>
                <a:ea typeface="Montserrat Extra-Bold"/>
                <a:cs typeface="Montserrat Extra-Bold"/>
                <a:sym typeface="Montserrat Extra-Bold"/>
              </a:rPr>
              <a:t>ВПРАВА «ДОПОВНІТЬ РЕЧЕННЯ»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924350" y="4581558"/>
            <a:ext cx="8993612" cy="57954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04"/>
              </a:lnSpc>
            </a:pPr>
            <a:r>
              <a:rPr lang="en-US" sz="3788">
                <a:solidFill>
                  <a:srgbClr val="172E08"/>
                </a:solidFill>
                <a:latin typeface="Open Sans"/>
                <a:ea typeface="Open Sans"/>
                <a:cs typeface="Open Sans"/>
                <a:sym typeface="Open Sans"/>
              </a:rPr>
              <a:t>1.    Екологія наука про... </a:t>
            </a:r>
          </a:p>
          <a:p>
            <a:pPr algn="l">
              <a:lnSpc>
                <a:spcPts val="5304"/>
              </a:lnSpc>
            </a:pPr>
            <a:r>
              <a:rPr lang="en-US" sz="3788">
                <a:solidFill>
                  <a:srgbClr val="172E08"/>
                </a:solidFill>
                <a:latin typeface="Open Sans"/>
                <a:ea typeface="Open Sans"/>
                <a:cs typeface="Open Sans"/>
                <a:sym typeface="Open Sans"/>
              </a:rPr>
              <a:t>2.     Екосистема- це...</a:t>
            </a:r>
          </a:p>
          <a:p>
            <a:pPr algn="l">
              <a:lnSpc>
                <a:spcPts val="5304"/>
              </a:lnSpc>
            </a:pPr>
            <a:r>
              <a:rPr lang="en-US" sz="3788">
                <a:solidFill>
                  <a:srgbClr val="172E08"/>
                </a:solidFill>
                <a:latin typeface="Open Sans"/>
                <a:ea typeface="Open Sans"/>
                <a:cs typeface="Open Sans"/>
                <a:sym typeface="Open Sans"/>
              </a:rPr>
              <a:t>3.    Екосистема складається з двох частин: ...</a:t>
            </a:r>
          </a:p>
          <a:p>
            <a:pPr algn="l">
              <a:lnSpc>
                <a:spcPts val="5304"/>
              </a:lnSpc>
            </a:pPr>
            <a:r>
              <a:rPr lang="en-US" sz="3788">
                <a:solidFill>
                  <a:srgbClr val="172E08"/>
                </a:solidFill>
                <a:latin typeface="Open Sans"/>
                <a:ea typeface="Open Sans"/>
                <a:cs typeface="Open Sans"/>
                <a:sym typeface="Open Sans"/>
              </a:rPr>
              <a:t>4.    Прикладами типових наземних екосистем є ...</a:t>
            </a:r>
          </a:p>
          <a:p>
            <a:pPr algn="l">
              <a:lnSpc>
                <a:spcPts val="5304"/>
              </a:lnSpc>
            </a:pPr>
            <a:r>
              <a:rPr lang="en-US" sz="3788">
                <a:solidFill>
                  <a:srgbClr val="172E08"/>
                </a:solidFill>
                <a:latin typeface="Open Sans"/>
                <a:ea typeface="Open Sans"/>
                <a:cs typeface="Open Sans"/>
                <a:sym typeface="Open Sans"/>
              </a:rPr>
              <a:t>5.    Прикладами штучних екосистем є ...</a:t>
            </a:r>
          </a:p>
          <a:p>
            <a:pPr algn="l">
              <a:lnSpc>
                <a:spcPts val="3676"/>
              </a:lnSpc>
              <a:spcBef>
                <a:spcPct val="0"/>
              </a:spcBef>
            </a:pPr>
            <a:endParaRPr lang="en-US" sz="3788">
              <a:solidFill>
                <a:srgbClr val="172E08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10" name="Group 10"/>
          <p:cNvGrpSpPr/>
          <p:nvPr/>
        </p:nvGrpSpPr>
        <p:grpSpPr>
          <a:xfrm rot="-10800000">
            <a:off x="17296660" y="247586"/>
            <a:ext cx="621302" cy="621302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5EDB12">
                <a:alpha val="69804"/>
              </a:srgbClr>
            </a:solidFill>
          </p:spPr>
        </p:sp>
      </p:grpSp>
      <p:grpSp>
        <p:nvGrpSpPr>
          <p:cNvPr id="12" name="Group 12"/>
          <p:cNvGrpSpPr/>
          <p:nvPr/>
        </p:nvGrpSpPr>
        <p:grpSpPr>
          <a:xfrm rot="-10800000">
            <a:off x="407341" y="7251622"/>
            <a:ext cx="1153016" cy="1153016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5EDB12">
                <a:alpha val="69804"/>
              </a:srgbClr>
            </a:solidFill>
          </p:spPr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2E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709076"/>
            <a:ext cx="337343" cy="319624"/>
          </a:xfrm>
          <a:custGeom>
            <a:avLst/>
            <a:gdLst/>
            <a:ahLst/>
            <a:cxnLst/>
            <a:rect l="l" t="t" r="r" b="b"/>
            <a:pathLst>
              <a:path w="337343" h="319624">
                <a:moveTo>
                  <a:pt x="0" y="0"/>
                </a:moveTo>
                <a:lnTo>
                  <a:pt x="337343" y="0"/>
                </a:lnTo>
                <a:lnTo>
                  <a:pt x="337343" y="319624"/>
                </a:lnTo>
                <a:lnTo>
                  <a:pt x="0" y="3196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560357" y="734268"/>
            <a:ext cx="1725586" cy="240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60"/>
              </a:lnSpc>
              <a:spcBef>
                <a:spcPct val="0"/>
              </a:spcBef>
            </a:pPr>
            <a:r>
              <a:rPr lang="en-US" sz="1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Rimberio Co</a:t>
            </a:r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3211373" y="0"/>
            <a:ext cx="11865253" cy="5932627"/>
            <a:chOff x="0" y="0"/>
            <a:chExt cx="6662420" cy="333121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662420" cy="3331210"/>
            </a:xfrm>
            <a:custGeom>
              <a:avLst/>
              <a:gdLst/>
              <a:ahLst/>
              <a:cxnLst/>
              <a:rect l="l" t="t" r="r" b="b"/>
              <a:pathLst>
                <a:path w="6662420" h="3331210">
                  <a:moveTo>
                    <a:pt x="3331210" y="0"/>
                  </a:moveTo>
                  <a:lnTo>
                    <a:pt x="6662420" y="0"/>
                  </a:lnTo>
                  <a:cubicBezTo>
                    <a:pt x="6662420" y="1840230"/>
                    <a:pt x="5171440" y="3331210"/>
                    <a:pt x="3331210" y="3331210"/>
                  </a:cubicBezTo>
                  <a:cubicBezTo>
                    <a:pt x="1490980" y="3331210"/>
                    <a:pt x="0" y="1840230"/>
                    <a:pt x="0" y="0"/>
                  </a:cubicBezTo>
                  <a:lnTo>
                    <a:pt x="3331210" y="0"/>
                  </a:lnTo>
                  <a:close/>
                </a:path>
              </a:pathLst>
            </a:custGeom>
            <a:blipFill>
              <a:blip r:embed="rId4"/>
              <a:stretch>
                <a:fillRect t="-33500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2795338" y="4797272"/>
            <a:ext cx="12697324" cy="12697324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5EDB12"/>
            </a:solidFill>
          </p:spPr>
        </p:sp>
      </p:grpSp>
      <p:grpSp>
        <p:nvGrpSpPr>
          <p:cNvPr id="8" name="Group 8"/>
          <p:cNvGrpSpPr/>
          <p:nvPr/>
        </p:nvGrpSpPr>
        <p:grpSpPr>
          <a:xfrm rot="-10800000">
            <a:off x="1843815" y="2966313"/>
            <a:ext cx="621302" cy="621302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5EDB12">
                <a:alpha val="69804"/>
              </a:srgbClr>
            </a:solidFill>
          </p:spPr>
        </p:sp>
      </p:grpSp>
      <p:grpSp>
        <p:nvGrpSpPr>
          <p:cNvPr id="10" name="Group 10"/>
          <p:cNvGrpSpPr/>
          <p:nvPr/>
        </p:nvGrpSpPr>
        <p:grpSpPr>
          <a:xfrm rot="-10800000">
            <a:off x="2507084" y="4566992"/>
            <a:ext cx="1153016" cy="1153016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5EDB12">
                <a:alpha val="69804"/>
              </a:srgbClr>
            </a:solidFill>
          </p:spPr>
        </p:sp>
      </p:grpSp>
      <p:grpSp>
        <p:nvGrpSpPr>
          <p:cNvPr id="12" name="Group 12"/>
          <p:cNvGrpSpPr/>
          <p:nvPr/>
        </p:nvGrpSpPr>
        <p:grpSpPr>
          <a:xfrm rot="-10800000">
            <a:off x="14627900" y="4566992"/>
            <a:ext cx="1153016" cy="1153016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5EDB12">
                <a:alpha val="69804"/>
              </a:srgbClr>
            </a:solidFill>
          </p:spPr>
        </p:sp>
      </p:grpSp>
      <p:grpSp>
        <p:nvGrpSpPr>
          <p:cNvPr id="14" name="Group 14"/>
          <p:cNvGrpSpPr/>
          <p:nvPr/>
        </p:nvGrpSpPr>
        <p:grpSpPr>
          <a:xfrm rot="-10800000">
            <a:off x="15822883" y="2966313"/>
            <a:ext cx="621302" cy="621302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5EDB12">
                <a:alpha val="69804"/>
              </a:srgbClr>
            </a:solidFill>
          </p:spPr>
        </p:sp>
      </p:grpSp>
      <p:sp>
        <p:nvSpPr>
          <p:cNvPr id="16" name="Freeform 16"/>
          <p:cNvSpPr/>
          <p:nvPr/>
        </p:nvSpPr>
        <p:spPr>
          <a:xfrm>
            <a:off x="8233639" y="6456375"/>
            <a:ext cx="776025" cy="535457"/>
          </a:xfrm>
          <a:custGeom>
            <a:avLst/>
            <a:gdLst/>
            <a:ahLst/>
            <a:cxnLst/>
            <a:rect l="l" t="t" r="r" b="b"/>
            <a:pathLst>
              <a:path w="776025" h="535457">
                <a:moveTo>
                  <a:pt x="0" y="0"/>
                </a:moveTo>
                <a:lnTo>
                  <a:pt x="776025" y="0"/>
                </a:lnTo>
                <a:lnTo>
                  <a:pt x="776025" y="535457"/>
                </a:lnTo>
                <a:lnTo>
                  <a:pt x="0" y="5354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15080359" y="9229725"/>
            <a:ext cx="2178941" cy="240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960"/>
              </a:lnSpc>
              <a:spcBef>
                <a:spcPct val="0"/>
              </a:spcBef>
            </a:pPr>
            <a:r>
              <a:rPr lang="en-US" sz="1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Presentation Design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4852820" y="5576533"/>
            <a:ext cx="8313688" cy="6455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70"/>
              </a:lnSpc>
              <a:spcBef>
                <a:spcPct val="0"/>
              </a:spcBef>
            </a:pPr>
            <a:r>
              <a:rPr lang="en-US" sz="3836" b="1">
                <a:solidFill>
                  <a:srgbClr val="172E08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Проблемне запитання </a:t>
            </a:r>
          </a:p>
        </p:txBody>
      </p:sp>
      <p:sp>
        <p:nvSpPr>
          <p:cNvPr id="19" name="Freeform 19"/>
          <p:cNvSpPr/>
          <p:nvPr/>
        </p:nvSpPr>
        <p:spPr>
          <a:xfrm flipH="1" flipV="1">
            <a:off x="9278336" y="6456375"/>
            <a:ext cx="776025" cy="535457"/>
          </a:xfrm>
          <a:custGeom>
            <a:avLst/>
            <a:gdLst/>
            <a:ahLst/>
            <a:cxnLst/>
            <a:rect l="l" t="t" r="r" b="b"/>
            <a:pathLst>
              <a:path w="776025" h="535457">
                <a:moveTo>
                  <a:pt x="776025" y="535457"/>
                </a:moveTo>
                <a:lnTo>
                  <a:pt x="0" y="535457"/>
                </a:lnTo>
                <a:lnTo>
                  <a:pt x="0" y="0"/>
                </a:lnTo>
                <a:lnTo>
                  <a:pt x="776025" y="0"/>
                </a:lnTo>
                <a:lnTo>
                  <a:pt x="776025" y="535457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4852820" y="7449032"/>
            <a:ext cx="8954809" cy="25163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79"/>
              </a:lnSpc>
              <a:spcBef>
                <a:spcPct val="0"/>
              </a:spcBef>
            </a:pPr>
            <a:r>
              <a:rPr lang="en-US" sz="3628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«Чи можуть організми в екосистемі існувати самостійно, не взаємодіючи один з одним?»</a:t>
            </a:r>
          </a:p>
          <a:p>
            <a:pPr algn="ctr">
              <a:lnSpc>
                <a:spcPts val="5079"/>
              </a:lnSpc>
              <a:spcBef>
                <a:spcPct val="0"/>
              </a:spcBef>
            </a:pPr>
            <a:r>
              <a:rPr lang="en-US" sz="3628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«Якщо можуть наведіть приклади?»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2E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709076"/>
            <a:ext cx="337343" cy="319624"/>
          </a:xfrm>
          <a:custGeom>
            <a:avLst/>
            <a:gdLst/>
            <a:ahLst/>
            <a:cxnLst/>
            <a:rect l="l" t="t" r="r" b="b"/>
            <a:pathLst>
              <a:path w="337343" h="319624">
                <a:moveTo>
                  <a:pt x="0" y="0"/>
                </a:moveTo>
                <a:lnTo>
                  <a:pt x="337343" y="0"/>
                </a:lnTo>
                <a:lnTo>
                  <a:pt x="337343" y="319624"/>
                </a:lnTo>
                <a:lnTo>
                  <a:pt x="0" y="3196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560357" y="734268"/>
            <a:ext cx="1725586" cy="240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60"/>
              </a:lnSpc>
              <a:spcBef>
                <a:spcPct val="0"/>
              </a:spcBef>
            </a:pPr>
            <a:r>
              <a:rPr lang="en-US" sz="1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Rimberio Co</a:t>
            </a:r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3211373" y="0"/>
            <a:ext cx="11865253" cy="5932627"/>
            <a:chOff x="0" y="0"/>
            <a:chExt cx="6662420" cy="333121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662420" cy="3331210"/>
            </a:xfrm>
            <a:custGeom>
              <a:avLst/>
              <a:gdLst/>
              <a:ahLst/>
              <a:cxnLst/>
              <a:rect l="l" t="t" r="r" b="b"/>
              <a:pathLst>
                <a:path w="6662420" h="3331210">
                  <a:moveTo>
                    <a:pt x="3331210" y="0"/>
                  </a:moveTo>
                  <a:lnTo>
                    <a:pt x="6662420" y="0"/>
                  </a:lnTo>
                  <a:cubicBezTo>
                    <a:pt x="6662420" y="1840230"/>
                    <a:pt x="5171440" y="3331210"/>
                    <a:pt x="3331210" y="3331210"/>
                  </a:cubicBezTo>
                  <a:cubicBezTo>
                    <a:pt x="1490980" y="3331210"/>
                    <a:pt x="0" y="1840230"/>
                    <a:pt x="0" y="0"/>
                  </a:cubicBezTo>
                  <a:lnTo>
                    <a:pt x="3331210" y="0"/>
                  </a:lnTo>
                  <a:close/>
                </a:path>
              </a:pathLst>
            </a:custGeom>
            <a:blipFill>
              <a:blip r:embed="rId4"/>
              <a:stretch>
                <a:fillRect t="-33500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2795338" y="4797272"/>
            <a:ext cx="12697324" cy="12697324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5EDB12"/>
            </a:solidFill>
          </p:spPr>
        </p:sp>
      </p:grpSp>
      <p:grpSp>
        <p:nvGrpSpPr>
          <p:cNvPr id="8" name="Group 8"/>
          <p:cNvGrpSpPr/>
          <p:nvPr/>
        </p:nvGrpSpPr>
        <p:grpSpPr>
          <a:xfrm rot="-10800000">
            <a:off x="1843815" y="2966313"/>
            <a:ext cx="621302" cy="621302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5EDB12">
                <a:alpha val="69804"/>
              </a:srgbClr>
            </a:solidFill>
          </p:spPr>
        </p:sp>
      </p:grpSp>
      <p:grpSp>
        <p:nvGrpSpPr>
          <p:cNvPr id="10" name="Group 10"/>
          <p:cNvGrpSpPr/>
          <p:nvPr/>
        </p:nvGrpSpPr>
        <p:grpSpPr>
          <a:xfrm rot="-10800000">
            <a:off x="2507084" y="4566992"/>
            <a:ext cx="1153016" cy="1153016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5EDB12">
                <a:alpha val="69804"/>
              </a:srgbClr>
            </a:solidFill>
          </p:spPr>
        </p:sp>
      </p:grpSp>
      <p:grpSp>
        <p:nvGrpSpPr>
          <p:cNvPr id="12" name="Group 12"/>
          <p:cNvGrpSpPr/>
          <p:nvPr/>
        </p:nvGrpSpPr>
        <p:grpSpPr>
          <a:xfrm rot="-10800000">
            <a:off x="14627900" y="4566992"/>
            <a:ext cx="1153016" cy="1153016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5EDB12">
                <a:alpha val="69804"/>
              </a:srgbClr>
            </a:solidFill>
          </p:spPr>
        </p:sp>
      </p:grpSp>
      <p:grpSp>
        <p:nvGrpSpPr>
          <p:cNvPr id="14" name="Group 14"/>
          <p:cNvGrpSpPr/>
          <p:nvPr/>
        </p:nvGrpSpPr>
        <p:grpSpPr>
          <a:xfrm rot="-10800000">
            <a:off x="15822883" y="2966313"/>
            <a:ext cx="621302" cy="621302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5EDB12">
                <a:alpha val="69804"/>
              </a:srgbClr>
            </a:solidFill>
          </p:spPr>
        </p:sp>
      </p:grpSp>
      <p:sp>
        <p:nvSpPr>
          <p:cNvPr id="16" name="Freeform 16"/>
          <p:cNvSpPr/>
          <p:nvPr/>
        </p:nvSpPr>
        <p:spPr>
          <a:xfrm>
            <a:off x="4104524" y="9751543"/>
            <a:ext cx="776025" cy="535457"/>
          </a:xfrm>
          <a:custGeom>
            <a:avLst/>
            <a:gdLst/>
            <a:ahLst/>
            <a:cxnLst/>
            <a:rect l="l" t="t" r="r" b="b"/>
            <a:pathLst>
              <a:path w="776025" h="535457">
                <a:moveTo>
                  <a:pt x="0" y="0"/>
                </a:moveTo>
                <a:lnTo>
                  <a:pt x="776025" y="0"/>
                </a:lnTo>
                <a:lnTo>
                  <a:pt x="776025" y="535457"/>
                </a:lnTo>
                <a:lnTo>
                  <a:pt x="0" y="5354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15080359" y="9229725"/>
            <a:ext cx="2178941" cy="240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960"/>
              </a:lnSpc>
              <a:spcBef>
                <a:spcPct val="0"/>
              </a:spcBef>
            </a:pPr>
            <a:r>
              <a:rPr lang="en-US" sz="1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Presentation Design</a:t>
            </a:r>
          </a:p>
        </p:txBody>
      </p:sp>
      <p:sp>
        <p:nvSpPr>
          <p:cNvPr id="18" name="Freeform 18"/>
          <p:cNvSpPr/>
          <p:nvPr/>
        </p:nvSpPr>
        <p:spPr>
          <a:xfrm flipH="1" flipV="1">
            <a:off x="12631426" y="5720008"/>
            <a:ext cx="776025" cy="535457"/>
          </a:xfrm>
          <a:custGeom>
            <a:avLst/>
            <a:gdLst/>
            <a:ahLst/>
            <a:cxnLst/>
            <a:rect l="l" t="t" r="r" b="b"/>
            <a:pathLst>
              <a:path w="776025" h="535457">
                <a:moveTo>
                  <a:pt x="776025" y="535457"/>
                </a:moveTo>
                <a:lnTo>
                  <a:pt x="0" y="535457"/>
                </a:lnTo>
                <a:lnTo>
                  <a:pt x="0" y="0"/>
                </a:lnTo>
                <a:lnTo>
                  <a:pt x="776025" y="0"/>
                </a:lnTo>
                <a:lnTo>
                  <a:pt x="776025" y="535457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4880549" y="5875477"/>
            <a:ext cx="8526902" cy="42268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90"/>
              </a:lnSpc>
              <a:spcBef>
                <a:spcPct val="0"/>
              </a:spcBef>
            </a:pPr>
            <a:r>
              <a:rPr lang="en-US" sz="2707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Жодний вид організмів не здатній жити самостійно. В природі все взаємопов’язано. Ми знаємо, що в будь-якій екосистемі існують складні зв’язки; організми одних видів використовують організми інших видів як джерело їжі. Зайці їдять траву а вовки їдять зайців; гусінь їсть листя , синиці їдять фрукти ;окунь живиться планктоном, щука їсть окуня, а людина щуку. В екосистемі все пов’язано.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2E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709076"/>
            <a:ext cx="337343" cy="319624"/>
          </a:xfrm>
          <a:custGeom>
            <a:avLst/>
            <a:gdLst/>
            <a:ahLst/>
            <a:cxnLst/>
            <a:rect l="l" t="t" r="r" b="b"/>
            <a:pathLst>
              <a:path w="337343" h="319624">
                <a:moveTo>
                  <a:pt x="0" y="0"/>
                </a:moveTo>
                <a:lnTo>
                  <a:pt x="337343" y="0"/>
                </a:lnTo>
                <a:lnTo>
                  <a:pt x="337343" y="319624"/>
                </a:lnTo>
                <a:lnTo>
                  <a:pt x="0" y="3196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9869379" y="0"/>
            <a:ext cx="8418621" cy="10287000"/>
            <a:chOff x="0" y="0"/>
            <a:chExt cx="11224828" cy="1371600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/>
            <a:srcRect l="12822" r="12822"/>
            <a:stretch>
              <a:fillRect/>
            </a:stretch>
          </p:blipFill>
          <p:spPr>
            <a:xfrm>
              <a:off x="0" y="0"/>
              <a:ext cx="11224828" cy="13716000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 rot="-10800000">
            <a:off x="9558728" y="7797992"/>
            <a:ext cx="621302" cy="621302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5EDB12">
                <a:alpha val="69804"/>
              </a:srgbClr>
            </a:solidFill>
          </p:spPr>
        </p:sp>
      </p:grpSp>
      <p:grpSp>
        <p:nvGrpSpPr>
          <p:cNvPr id="7" name="Group 7"/>
          <p:cNvGrpSpPr/>
          <p:nvPr/>
        </p:nvGrpSpPr>
        <p:grpSpPr>
          <a:xfrm rot="-10800000">
            <a:off x="8982220" y="292380"/>
            <a:ext cx="1153016" cy="1153016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5EDB12">
                <a:alpha val="69804"/>
              </a:srgbClr>
            </a:solidFill>
          </p:spPr>
        </p:sp>
      </p:grpSp>
      <p:sp>
        <p:nvSpPr>
          <p:cNvPr id="9" name="TextBox 9"/>
          <p:cNvSpPr txBox="1"/>
          <p:nvPr/>
        </p:nvSpPr>
        <p:spPr>
          <a:xfrm>
            <a:off x="1560357" y="734268"/>
            <a:ext cx="1725586" cy="240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60"/>
              </a:lnSpc>
              <a:spcBef>
                <a:spcPct val="0"/>
              </a:spcBef>
            </a:pPr>
            <a:r>
              <a:rPr lang="en-US" sz="1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Rimberio Co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92032" y="972821"/>
            <a:ext cx="8351968" cy="93141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20"/>
              </a:lnSpc>
            </a:pPr>
            <a:r>
              <a:rPr lang="en-US" sz="3800">
                <a:solidFill>
                  <a:srgbClr val="FFFFFF"/>
                </a:solidFill>
                <a:latin typeface="Montserrat Extra-Bold"/>
                <a:ea typeface="Montserrat Extra-Bold"/>
                <a:cs typeface="Montserrat Extra-Bold"/>
                <a:sym typeface="Montserrat Extra-Bold"/>
              </a:rPr>
              <a:t>ЕКОСИСТЕМА - ЦЕ СУКУПНІСТЬ ОРГАНІЗМІВ РІЗНИХ ВИДІВ, ЯКІ ВЗАЄМОДІЮТЬ МІЖ СОБОЮ І З ФІЗИЧНИМ СЕРЕДОВИЩЕМ ТАКИМ ЧИНОМ, ЩО В ВСЕРЕДИНІ СИСТЕМИ ВІДБУВАЮТЬСЯ ПОТОКИ ЕНЕРГІЇ ТА КОЛООБІГУ РЕЧОВИН, ЯКІ ЗАБЕЗПЕЧУЮТЬ ЇЇ ВИДОВЕ РІЗНОМАНІТТЯ ТА СТВОРЮЮТЬ ПЕВНУ ТРОФІЧНУ СТРУКТУРУ.</a:t>
            </a:r>
          </a:p>
          <a:p>
            <a:pPr algn="ctr">
              <a:lnSpc>
                <a:spcPts val="5320"/>
              </a:lnSpc>
              <a:spcBef>
                <a:spcPct val="0"/>
              </a:spcBef>
            </a:pPr>
            <a:endParaRPr lang="en-US" sz="3800">
              <a:solidFill>
                <a:srgbClr val="FFFFFF"/>
              </a:solidFill>
              <a:latin typeface="Montserrat Extra-Bold"/>
              <a:ea typeface="Montserrat Extra-Bold"/>
              <a:cs typeface="Montserrat Extra-Bold"/>
              <a:sym typeface="Montserrat Extra-Bold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2E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709076"/>
            <a:ext cx="337343" cy="319624"/>
          </a:xfrm>
          <a:custGeom>
            <a:avLst/>
            <a:gdLst/>
            <a:ahLst/>
            <a:cxnLst/>
            <a:rect l="l" t="t" r="r" b="b"/>
            <a:pathLst>
              <a:path w="337343" h="319624">
                <a:moveTo>
                  <a:pt x="0" y="0"/>
                </a:moveTo>
                <a:lnTo>
                  <a:pt x="337343" y="0"/>
                </a:lnTo>
                <a:lnTo>
                  <a:pt x="337343" y="319624"/>
                </a:lnTo>
                <a:lnTo>
                  <a:pt x="0" y="3196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9869379" y="0"/>
            <a:ext cx="8418621" cy="10287000"/>
            <a:chOff x="0" y="0"/>
            <a:chExt cx="11224828" cy="1371600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/>
            <a:srcRect l="30755" r="27892"/>
            <a:stretch>
              <a:fillRect/>
            </a:stretch>
          </p:blipFill>
          <p:spPr>
            <a:xfrm>
              <a:off x="0" y="0"/>
              <a:ext cx="11224828" cy="13716000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 rot="-10800000">
            <a:off x="9558728" y="7797992"/>
            <a:ext cx="621302" cy="621302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5EDB12">
                <a:alpha val="69804"/>
              </a:srgbClr>
            </a:solidFill>
          </p:spPr>
        </p:sp>
      </p:grpSp>
      <p:grpSp>
        <p:nvGrpSpPr>
          <p:cNvPr id="7" name="Group 7"/>
          <p:cNvGrpSpPr/>
          <p:nvPr/>
        </p:nvGrpSpPr>
        <p:grpSpPr>
          <a:xfrm rot="-10800000">
            <a:off x="9292871" y="1503537"/>
            <a:ext cx="1153016" cy="1153016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5EDB12">
                <a:alpha val="69804"/>
              </a:srgbClr>
            </a:solidFill>
          </p:spPr>
        </p:sp>
      </p:grpSp>
      <p:sp>
        <p:nvSpPr>
          <p:cNvPr id="9" name="TextBox 9"/>
          <p:cNvSpPr txBox="1"/>
          <p:nvPr/>
        </p:nvSpPr>
        <p:spPr>
          <a:xfrm>
            <a:off x="1560357" y="734268"/>
            <a:ext cx="1725586" cy="240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60"/>
              </a:lnSpc>
              <a:spcBef>
                <a:spcPct val="0"/>
              </a:spcBef>
            </a:pPr>
            <a:r>
              <a:rPr lang="en-US" sz="1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Rimberio Co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700" y="1427337"/>
            <a:ext cx="7998371" cy="7520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60"/>
              </a:lnSpc>
              <a:spcBef>
                <a:spcPct val="0"/>
              </a:spcBef>
            </a:pPr>
            <a:r>
              <a:rPr lang="en-US" sz="3900">
                <a:solidFill>
                  <a:srgbClr val="FFFFFF"/>
                </a:solidFill>
                <a:latin typeface="Montserrat Extra-Bold"/>
                <a:ea typeface="Montserrat Extra-Bold"/>
                <a:cs typeface="Montserrat Extra-Bold"/>
                <a:sym typeface="Montserrat Extra-Bold"/>
              </a:rPr>
              <a:t>БІОГЕЦЕНОЗ - ЦЕ ПЕВНА ТЕРИТОРІЯ З БІЛЬШ-МЕНШ ОДНОРІДНИМИ УМОВАМИ ІСНУВАННЯ, НАСЕЛЕНА ВЗАЄМОПОВ’ЯЗАНИМИ ПОПУЛЯЦІЯМИ РІЗНИХ ВИДІВ, ЯКІ ОБ’ЄДНАНІ МІЖ СОБОЮ ТА З ФІЗИЧНИМ СЕРЕДОВИЩЕМ ЖИТТЯ КОЛООБІГОМ РЕЧОВИН І ПОТОКОМ ЕНЕРГІЇ.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C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709076"/>
            <a:ext cx="337343" cy="319624"/>
          </a:xfrm>
          <a:custGeom>
            <a:avLst/>
            <a:gdLst/>
            <a:ahLst/>
            <a:cxnLst/>
            <a:rect l="l" t="t" r="r" b="b"/>
            <a:pathLst>
              <a:path w="337343" h="319624">
                <a:moveTo>
                  <a:pt x="0" y="0"/>
                </a:moveTo>
                <a:lnTo>
                  <a:pt x="337343" y="0"/>
                </a:lnTo>
                <a:lnTo>
                  <a:pt x="337343" y="319624"/>
                </a:lnTo>
                <a:lnTo>
                  <a:pt x="0" y="3196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 rot="-10800000">
            <a:off x="232253" y="7665405"/>
            <a:ext cx="1592895" cy="1592895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5EDB12">
                <a:alpha val="69804"/>
              </a:srgbClr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1197372" y="1715492"/>
            <a:ext cx="15832718" cy="8065100"/>
          </a:xfrm>
          <a:custGeom>
            <a:avLst/>
            <a:gdLst/>
            <a:ahLst/>
            <a:cxnLst/>
            <a:rect l="l" t="t" r="r" b="b"/>
            <a:pathLst>
              <a:path w="15832718" h="8065100">
                <a:moveTo>
                  <a:pt x="0" y="0"/>
                </a:moveTo>
                <a:lnTo>
                  <a:pt x="15832717" y="0"/>
                </a:lnTo>
                <a:lnTo>
                  <a:pt x="15832717" y="8065101"/>
                </a:lnTo>
                <a:lnTo>
                  <a:pt x="0" y="80651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989836" y="623351"/>
            <a:ext cx="12069163" cy="844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99"/>
              </a:lnSpc>
              <a:spcBef>
                <a:spcPct val="0"/>
              </a:spcBef>
            </a:pPr>
            <a:r>
              <a:rPr lang="en-US" sz="4999">
                <a:solidFill>
                  <a:srgbClr val="1C1A23"/>
                </a:solidFill>
                <a:latin typeface="Montserrat Extra-Bold"/>
                <a:ea typeface="Montserrat Extra-Bold"/>
                <a:cs typeface="Montserrat Extra-Bold"/>
                <a:sym typeface="Montserrat Extra-Bold"/>
              </a:rPr>
              <a:t>БУДОВА ЕКОСИСТЕМИ</a:t>
            </a:r>
          </a:p>
        </p:txBody>
      </p:sp>
      <p:grpSp>
        <p:nvGrpSpPr>
          <p:cNvPr id="7" name="Group 7"/>
          <p:cNvGrpSpPr/>
          <p:nvPr/>
        </p:nvGrpSpPr>
        <p:grpSpPr>
          <a:xfrm rot="-10800000">
            <a:off x="16207786" y="36975"/>
            <a:ext cx="2103028" cy="2103028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5EDB12">
                <a:alpha val="69804"/>
              </a:srgbClr>
            </a:solidFill>
          </p:spPr>
        </p:sp>
      </p:grpSp>
      <p:grpSp>
        <p:nvGrpSpPr>
          <p:cNvPr id="9" name="Group 9"/>
          <p:cNvGrpSpPr/>
          <p:nvPr/>
        </p:nvGrpSpPr>
        <p:grpSpPr>
          <a:xfrm rot="-10800000">
            <a:off x="400924" y="1715492"/>
            <a:ext cx="1592895" cy="1592895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5EDB12">
                <a:alpha val="69804"/>
              </a:srgbClr>
            </a:solidFill>
          </p:spPr>
        </p:sp>
      </p:grpSp>
      <p:grpSp>
        <p:nvGrpSpPr>
          <p:cNvPr id="11" name="Group 11"/>
          <p:cNvGrpSpPr/>
          <p:nvPr/>
        </p:nvGrpSpPr>
        <p:grpSpPr>
          <a:xfrm rot="-10800000">
            <a:off x="16971953" y="9258300"/>
            <a:ext cx="1316047" cy="1167250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5EDB12">
                <a:alpha val="69804"/>
              </a:srgbClr>
            </a:solidFill>
          </p:spPr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730</Words>
  <Application>Microsoft Office PowerPoint</Application>
  <PresentationFormat>Произвольный</PresentationFormat>
  <Paragraphs>72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30" baseType="lpstr">
      <vt:lpstr>Arial</vt:lpstr>
      <vt:lpstr>Montserrat Extra-Bold</vt:lpstr>
      <vt:lpstr>Open Sans Bold Italics</vt:lpstr>
      <vt:lpstr>Calibri</vt:lpstr>
      <vt:lpstr>PT Serif Bold</vt:lpstr>
      <vt:lpstr>Open Sans</vt:lpstr>
      <vt:lpstr>Open Sans Bold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Харчові зв'язки 9 клас</dc:title>
  <dc:creator>lenovo</dc:creator>
  <cp:lastModifiedBy>Пользователь Windows</cp:lastModifiedBy>
  <cp:revision>2</cp:revision>
  <dcterms:created xsi:type="dcterms:W3CDTF">2006-08-16T00:00:00Z</dcterms:created>
  <dcterms:modified xsi:type="dcterms:W3CDTF">2024-09-10T20:36:11Z</dcterms:modified>
  <dc:identifier>DAFgkvlI9b4</dc:identifier>
</cp:coreProperties>
</file>