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Montserrat Extra-Bold" panose="020B0604020202020204" charset="-52"/>
      <p:regular r:id="rId17"/>
    </p:embeddedFont>
    <p:embeddedFont>
      <p:font typeface="Poppins Light Bold" panose="020B0604020202020204" charset="0"/>
      <p:regular r:id="rId18"/>
    </p:embeddedFont>
    <p:embeddedFont>
      <p:font typeface="Montserrat Extra-Bold Bold Italics" panose="020B0604020202020204" charset="-52"/>
      <p:regular r:id="rId19"/>
    </p:embeddedFont>
    <p:embeddedFont>
      <p:font typeface="Poppins Light" panose="020B0604020202020204" charset="0"/>
      <p:regular r:id="rId20"/>
    </p:embeddedFont>
    <p:embeddedFont>
      <p:font typeface="Poppins Mediu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 Bold" panose="020B0604020202020204" charset="0"/>
      <p:regular r:id="rId26"/>
    </p:embeddedFont>
    <p:embeddedFont>
      <p:font typeface="Montserrat Extra-Bold Italics" panose="020B0604020202020204" charset="-5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70298" y="6800927"/>
            <a:ext cx="2791588" cy="0"/>
          </a:xfrm>
          <a:prstGeom prst="line">
            <a:avLst/>
          </a:prstGeom>
          <a:ln w="47625" cap="rnd">
            <a:solidFill>
              <a:srgbClr val="6FA82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1280099" y="0"/>
            <a:ext cx="3916719" cy="10287000"/>
            <a:chOff x="0" y="0"/>
            <a:chExt cx="132491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4915" cy="3479800"/>
            </a:xfrm>
            <a:custGeom>
              <a:avLst/>
              <a:gdLst/>
              <a:ahLst/>
              <a:cxnLst/>
              <a:rect l="l" t="t" r="r" b="b"/>
              <a:pathLst>
                <a:path w="1324915" h="3479800">
                  <a:moveTo>
                    <a:pt x="0" y="0"/>
                  </a:moveTo>
                  <a:lnTo>
                    <a:pt x="1324915" y="0"/>
                  </a:lnTo>
                  <a:lnTo>
                    <a:pt x="13249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37091" y="1442132"/>
            <a:ext cx="7402735" cy="74027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8899" r="-2889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91143" y="6296584"/>
            <a:ext cx="5379154" cy="1008686"/>
            <a:chOff x="0" y="0"/>
            <a:chExt cx="5169901" cy="9694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69901" cy="969447"/>
            </a:xfrm>
            <a:custGeom>
              <a:avLst/>
              <a:gdLst/>
              <a:ahLst/>
              <a:cxnLst/>
              <a:rect l="l" t="t" r="r" b="b"/>
              <a:pathLst>
                <a:path w="5169901" h="969447">
                  <a:moveTo>
                    <a:pt x="5045441" y="969447"/>
                  </a:moveTo>
                  <a:lnTo>
                    <a:pt x="124460" y="969447"/>
                  </a:lnTo>
                  <a:cubicBezTo>
                    <a:pt x="55880" y="969447"/>
                    <a:pt x="0" y="913567"/>
                    <a:pt x="0" y="8449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45441" y="0"/>
                  </a:lnTo>
                  <a:cubicBezTo>
                    <a:pt x="5114021" y="0"/>
                    <a:pt x="5169901" y="55880"/>
                    <a:pt x="5169901" y="124460"/>
                  </a:cubicBezTo>
                  <a:lnTo>
                    <a:pt x="5169901" y="844987"/>
                  </a:lnTo>
                  <a:cubicBezTo>
                    <a:pt x="5169901" y="913567"/>
                    <a:pt x="5114021" y="969447"/>
                    <a:pt x="5045441" y="969447"/>
                  </a:cubicBezTo>
                  <a:close/>
                </a:path>
              </a:pathLst>
            </a:custGeom>
            <a:solidFill>
              <a:srgbClr val="6FA82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823066" y="7671586"/>
            <a:ext cx="6538819" cy="15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spc="45" dirty="0">
                <a:solidFill>
                  <a:srgbClr val="008037"/>
                </a:solidFill>
                <a:latin typeface="Poppins Bold"/>
                <a:ea typeface="Poppins Bold"/>
                <a:cs typeface="Poppins Bold"/>
                <a:sym typeface="Poppins Bold"/>
              </a:rPr>
              <a:t>ПІДГОТУВАЛА  ВЧИТЕЛЬ БІОЛОГІЇ КИСЕЛИЦЬКОГО </a:t>
            </a:r>
            <a:r>
              <a:rPr lang="en-US" sz="3000" spc="45" dirty="0" smtClean="0">
                <a:solidFill>
                  <a:srgbClr val="008037"/>
                </a:solidFill>
                <a:latin typeface="Poppins Bold"/>
                <a:ea typeface="Poppins Bold"/>
                <a:cs typeface="Poppins Bold"/>
                <a:sym typeface="Poppins Bold"/>
              </a:rPr>
              <a:t>ЛІЦЕЮ</a:t>
            </a:r>
            <a:endParaRPr lang="uk-UA" sz="3000" spc="45" smtClean="0">
              <a:solidFill>
                <a:srgbClr val="008037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r">
              <a:lnSpc>
                <a:spcPts val="4200"/>
              </a:lnSpc>
            </a:pPr>
            <a:r>
              <a:rPr lang="en-US" sz="3000" spc="45" smtClean="0">
                <a:solidFill>
                  <a:srgbClr val="00803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 spc="45">
                <a:solidFill>
                  <a:srgbClr val="008037"/>
                </a:solidFill>
                <a:latin typeface="Poppins Bold"/>
                <a:ea typeface="Poppins Bold"/>
                <a:cs typeface="Poppins Bold"/>
                <a:sym typeface="Poppins Bold"/>
              </a:rPr>
              <a:t>ЧЕЧУЛ БОГДАНА ЮРІЇВНА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236" y="662277"/>
            <a:ext cx="8967764" cy="6097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ТЕМА: ХАРЧОВІ ТА ЕНЕРГЕТИЧНІ ПОТРЕБИ ЛЮДИНИ.</a:t>
            </a:r>
          </a:p>
          <a:p>
            <a:pPr algn="l">
              <a:lnSpc>
                <a:spcPts val="12902"/>
              </a:lnSpc>
            </a:pPr>
            <a:endParaRPr lang="en-US" sz="6399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3111" y="1283970"/>
            <a:ext cx="11253159" cy="784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533" lvl="1" indent="-377767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008037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3499">
                <a:solidFill>
                  <a:srgbClr val="008037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Консерванти </a:t>
            </a:r>
            <a:r>
              <a:rPr lang="en-US" sz="3499">
                <a:solidFill>
                  <a:srgbClr val="008037"/>
                </a:solidFill>
                <a:latin typeface="Poppins Light"/>
                <a:ea typeface="Poppins Light"/>
                <a:cs typeface="Poppins Light"/>
                <a:sym typeface="Poppins Light"/>
              </a:rPr>
              <a:t>застосовують з метою довготривалого зберігання продуктів хар- чування. У певних дозах вони шкідливі для організму.</a:t>
            </a:r>
          </a:p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008037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755533" lvl="1" indent="-377767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008037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Емульгатори</a:t>
            </a:r>
            <a:r>
              <a:rPr lang="en-US" sz="3499">
                <a:solidFill>
                  <a:srgbClr val="008037"/>
                </a:solidFill>
                <a:latin typeface="Poppins Light"/>
                <a:ea typeface="Poppins Light"/>
                <a:cs typeface="Poppins Light"/>
                <a:sym typeface="Poppins Light"/>
              </a:rPr>
              <a:t> додають до продуктів харчування для збереження їхньої консистенції. </a:t>
            </a:r>
          </a:p>
          <a:p>
            <a:pPr algn="ctr">
              <a:lnSpc>
                <a:spcPts val="5249"/>
              </a:lnSpc>
            </a:pPr>
            <a:endParaRPr lang="en-US" sz="3499">
              <a:solidFill>
                <a:srgbClr val="00803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755533" lvl="1" indent="-377767" algn="l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008037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Стабілізатори</a:t>
            </a:r>
            <a:r>
              <a:rPr lang="en-US" sz="3499">
                <a:solidFill>
                  <a:srgbClr val="008037"/>
                </a:solidFill>
                <a:latin typeface="Poppins Light"/>
                <a:ea typeface="Poppins Light"/>
                <a:cs typeface="Poppins Light"/>
                <a:sym typeface="Poppins Light"/>
              </a:rPr>
              <a:t> – це желеподібні речовини. Їх додають для згущення консистенції продуктів.</a:t>
            </a:r>
            <a:r>
              <a:rPr lang="en-US" sz="3499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73737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428430" y="0"/>
            <a:ext cx="5859570" cy="10287000"/>
            <a:chOff x="0" y="0"/>
            <a:chExt cx="1982126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2126" cy="3479800"/>
            </a:xfrm>
            <a:custGeom>
              <a:avLst/>
              <a:gdLst/>
              <a:ahLst/>
              <a:cxnLst/>
              <a:rect l="l" t="t" r="r" b="b"/>
              <a:pathLst>
                <a:path w="1982126" h="3479800">
                  <a:moveTo>
                    <a:pt x="0" y="0"/>
                  </a:moveTo>
                  <a:lnTo>
                    <a:pt x="1982126" y="0"/>
                  </a:lnTo>
                  <a:lnTo>
                    <a:pt x="198212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706270" y="0"/>
            <a:ext cx="4385688" cy="4385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424" r="-2542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53111" y="1028700"/>
            <a:ext cx="11253159" cy="7851313"/>
            <a:chOff x="0" y="0"/>
            <a:chExt cx="13775901" cy="96114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75902" cy="9611427"/>
            </a:xfrm>
            <a:custGeom>
              <a:avLst/>
              <a:gdLst/>
              <a:ahLst/>
              <a:cxnLst/>
              <a:rect l="l" t="t" r="r" b="b"/>
              <a:pathLst>
                <a:path w="13775902" h="9611427">
                  <a:moveTo>
                    <a:pt x="13651441" y="59690"/>
                  </a:moveTo>
                  <a:cubicBezTo>
                    <a:pt x="13687002" y="59690"/>
                    <a:pt x="13716211" y="88900"/>
                    <a:pt x="13716211" y="124460"/>
                  </a:cubicBezTo>
                  <a:lnTo>
                    <a:pt x="13716211" y="9486967"/>
                  </a:lnTo>
                  <a:cubicBezTo>
                    <a:pt x="13716211" y="9522527"/>
                    <a:pt x="13687002" y="9551736"/>
                    <a:pt x="13651441" y="9551736"/>
                  </a:cubicBezTo>
                  <a:lnTo>
                    <a:pt x="124460" y="9551736"/>
                  </a:lnTo>
                  <a:cubicBezTo>
                    <a:pt x="88900" y="9551736"/>
                    <a:pt x="59690" y="9522527"/>
                    <a:pt x="59690" y="94869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651441" y="59690"/>
                  </a:lnTo>
                  <a:moveTo>
                    <a:pt x="136514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486967"/>
                  </a:lnTo>
                  <a:cubicBezTo>
                    <a:pt x="0" y="9555547"/>
                    <a:pt x="55880" y="9611427"/>
                    <a:pt x="124460" y="9611427"/>
                  </a:cubicBezTo>
                  <a:lnTo>
                    <a:pt x="13651441" y="9611427"/>
                  </a:lnTo>
                  <a:cubicBezTo>
                    <a:pt x="13720021" y="9611427"/>
                    <a:pt x="13775902" y="9555547"/>
                    <a:pt x="13775902" y="9486967"/>
                  </a:cubicBezTo>
                  <a:lnTo>
                    <a:pt x="13775902" y="124460"/>
                  </a:lnTo>
                  <a:cubicBezTo>
                    <a:pt x="13775902" y="55880"/>
                    <a:pt x="13720021" y="0"/>
                    <a:pt x="1365144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899114" y="5901312"/>
            <a:ext cx="4385688" cy="438568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424" r="-2542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5589" y="0"/>
            <a:ext cx="13860270" cy="10395202"/>
          </a:xfrm>
          <a:custGeom>
            <a:avLst/>
            <a:gdLst/>
            <a:ahLst/>
            <a:cxnLst/>
            <a:rect l="l" t="t" r="r" b="b"/>
            <a:pathLst>
              <a:path w="13860270" h="10395202">
                <a:moveTo>
                  <a:pt x="0" y="0"/>
                </a:moveTo>
                <a:lnTo>
                  <a:pt x="13860270" y="0"/>
                </a:lnTo>
                <a:lnTo>
                  <a:pt x="13860270" y="10395202"/>
                </a:lnTo>
                <a:lnTo>
                  <a:pt x="0" y="10395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5" y="-1581"/>
            <a:ext cx="5269079" cy="10288581"/>
            <a:chOff x="0" y="0"/>
            <a:chExt cx="1782380" cy="3480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380" cy="3480335"/>
            </a:xfrm>
            <a:custGeom>
              <a:avLst/>
              <a:gdLst/>
              <a:ahLst/>
              <a:cxnLst/>
              <a:rect l="l" t="t" r="r" b="b"/>
              <a:pathLst>
                <a:path w="1782380" h="3480335">
                  <a:moveTo>
                    <a:pt x="0" y="0"/>
                  </a:moveTo>
                  <a:lnTo>
                    <a:pt x="1782380" y="0"/>
                  </a:lnTo>
                  <a:lnTo>
                    <a:pt x="1782380" y="3480335"/>
                  </a:lnTo>
                  <a:lnTo>
                    <a:pt x="0" y="348033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91074" y="1936311"/>
            <a:ext cx="7145753" cy="714575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145695" y="2111225"/>
            <a:ext cx="9812969" cy="6795925"/>
            <a:chOff x="0" y="0"/>
            <a:chExt cx="8965763" cy="62091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65763" cy="6209197"/>
            </a:xfrm>
            <a:custGeom>
              <a:avLst/>
              <a:gdLst/>
              <a:ahLst/>
              <a:cxnLst/>
              <a:rect l="l" t="t" r="r" b="b"/>
              <a:pathLst>
                <a:path w="8965763" h="6209197">
                  <a:moveTo>
                    <a:pt x="8841303" y="59690"/>
                  </a:moveTo>
                  <a:cubicBezTo>
                    <a:pt x="8876863" y="59690"/>
                    <a:pt x="8906073" y="88900"/>
                    <a:pt x="8906073" y="124460"/>
                  </a:cubicBezTo>
                  <a:lnTo>
                    <a:pt x="8906073" y="6084737"/>
                  </a:lnTo>
                  <a:cubicBezTo>
                    <a:pt x="8906073" y="6120297"/>
                    <a:pt x="8876863" y="6149507"/>
                    <a:pt x="8841303" y="6149507"/>
                  </a:cubicBezTo>
                  <a:lnTo>
                    <a:pt x="124460" y="6149507"/>
                  </a:lnTo>
                  <a:cubicBezTo>
                    <a:pt x="88900" y="6149507"/>
                    <a:pt x="59690" y="6120297"/>
                    <a:pt x="59690" y="608473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841303" y="59690"/>
                  </a:lnTo>
                  <a:moveTo>
                    <a:pt x="88413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84737"/>
                  </a:lnTo>
                  <a:cubicBezTo>
                    <a:pt x="0" y="6153317"/>
                    <a:pt x="55880" y="6209197"/>
                    <a:pt x="124460" y="6209197"/>
                  </a:cubicBezTo>
                  <a:lnTo>
                    <a:pt x="8841303" y="6209197"/>
                  </a:lnTo>
                  <a:cubicBezTo>
                    <a:pt x="8909883" y="6209197"/>
                    <a:pt x="8965763" y="6153317"/>
                    <a:pt x="8965763" y="6084737"/>
                  </a:cubicBezTo>
                  <a:lnTo>
                    <a:pt x="8965763" y="124460"/>
                  </a:lnTo>
                  <a:cubicBezTo>
                    <a:pt x="8965763" y="55880"/>
                    <a:pt x="8909883" y="0"/>
                    <a:pt x="8841303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285441" y="236492"/>
            <a:ext cx="9435879" cy="105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4"/>
              </a:lnSpc>
            </a:pPr>
            <a:r>
              <a:rPr lang="en-US" sz="6174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"МОЗКОВИЙ ШТУРМ"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36827" y="2461265"/>
            <a:ext cx="10084493" cy="725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3" lvl="1" indent="-496571" algn="just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ЯКІ ОСНОВНІ НЕДОЛІКИ ХАРЧУВАННЯ ЛЮДЕЙ НА СУЧАСНОМУ ЕТАПІ? </a:t>
            </a:r>
          </a:p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</a:t>
            </a:r>
          </a:p>
          <a:p>
            <a:pPr marL="993143" lvl="1" indent="-496571" algn="just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ЯКИМ ОСНОВНИМ ГІГІЄНІЧНИМ ВИМОГАМ ПОВИННА ВІДПОВІДАТИ ЇЖА?</a:t>
            </a:r>
          </a:p>
          <a:p>
            <a:pPr algn="ctr">
              <a:lnSpc>
                <a:spcPts val="6440"/>
              </a:lnSpc>
              <a:spcBef>
                <a:spcPct val="0"/>
              </a:spcBef>
            </a:pPr>
            <a:endParaRPr lang="en-US" sz="46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8430" y="0"/>
            <a:ext cx="5859570" cy="10287000"/>
            <a:chOff x="0" y="0"/>
            <a:chExt cx="198212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2126" cy="3479800"/>
            </a:xfrm>
            <a:custGeom>
              <a:avLst/>
              <a:gdLst/>
              <a:ahLst/>
              <a:cxnLst/>
              <a:rect l="l" t="t" r="r" b="b"/>
              <a:pathLst>
                <a:path w="1982126" h="3479800">
                  <a:moveTo>
                    <a:pt x="0" y="0"/>
                  </a:moveTo>
                  <a:lnTo>
                    <a:pt x="1982126" y="0"/>
                  </a:lnTo>
                  <a:lnTo>
                    <a:pt x="198212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99146" y="262356"/>
            <a:ext cx="4385688" cy="438568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0" r="-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99146" y="5143500"/>
            <a:ext cx="12308313" cy="4617269"/>
            <a:chOff x="0" y="0"/>
            <a:chExt cx="15067600" cy="56523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600" cy="5652372"/>
            </a:xfrm>
            <a:custGeom>
              <a:avLst/>
              <a:gdLst/>
              <a:ahLst/>
              <a:cxnLst/>
              <a:rect l="l" t="t" r="r" b="b"/>
              <a:pathLst>
                <a:path w="15067600" h="5652372">
                  <a:moveTo>
                    <a:pt x="14943141" y="59690"/>
                  </a:moveTo>
                  <a:cubicBezTo>
                    <a:pt x="14978700" y="59690"/>
                    <a:pt x="15007910" y="88900"/>
                    <a:pt x="15007910" y="124460"/>
                  </a:cubicBezTo>
                  <a:lnTo>
                    <a:pt x="15007910" y="5527912"/>
                  </a:lnTo>
                  <a:cubicBezTo>
                    <a:pt x="15007910" y="5563472"/>
                    <a:pt x="14978700" y="5592682"/>
                    <a:pt x="14943141" y="5592682"/>
                  </a:cubicBezTo>
                  <a:lnTo>
                    <a:pt x="124460" y="5592682"/>
                  </a:lnTo>
                  <a:cubicBezTo>
                    <a:pt x="88900" y="5592682"/>
                    <a:pt x="59690" y="5563472"/>
                    <a:pt x="59690" y="552791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943141" y="59690"/>
                  </a:lnTo>
                  <a:moveTo>
                    <a:pt x="149431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527912"/>
                  </a:lnTo>
                  <a:cubicBezTo>
                    <a:pt x="0" y="5596492"/>
                    <a:pt x="55880" y="5652372"/>
                    <a:pt x="124460" y="5652372"/>
                  </a:cubicBezTo>
                  <a:lnTo>
                    <a:pt x="14943141" y="5652372"/>
                  </a:lnTo>
                  <a:cubicBezTo>
                    <a:pt x="15011719" y="5652372"/>
                    <a:pt x="15067600" y="5596492"/>
                    <a:pt x="15067600" y="5527912"/>
                  </a:cubicBezTo>
                  <a:lnTo>
                    <a:pt x="15067600" y="124460"/>
                  </a:lnTo>
                  <a:cubicBezTo>
                    <a:pt x="15067600" y="55880"/>
                    <a:pt x="15011719" y="0"/>
                    <a:pt x="1494314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677299" y="2090303"/>
            <a:ext cx="5361832" cy="536183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964110" y="933450"/>
            <a:ext cx="7185045" cy="264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</a:pPr>
            <a:r>
              <a:rPr lang="en-US" sz="5082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ПРОЙДІТЬ ТЕСТИ ДЛЯ ПРЕВІРКИ ЗНАНЬ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59923" y="5494131"/>
            <a:ext cx="13370270" cy="46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3"/>
              </a:lnSpc>
            </a:pPr>
            <a:r>
              <a:rPr lang="en-US" sz="6552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HTTP://JOIN.NAUROK.UA/</a:t>
            </a:r>
          </a:p>
          <a:p>
            <a:pPr algn="ctr">
              <a:lnSpc>
                <a:spcPts val="9173"/>
              </a:lnSpc>
            </a:pPr>
            <a:r>
              <a:rPr lang="en-US" sz="6552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КОД ВІД ВЧИТЕЛЯ: </a:t>
            </a:r>
          </a:p>
          <a:p>
            <a:pPr algn="ctr">
              <a:lnSpc>
                <a:spcPts val="9173"/>
              </a:lnSpc>
            </a:pPr>
            <a:r>
              <a:rPr lang="en-US" sz="6552" u="sng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4511284</a:t>
            </a:r>
          </a:p>
          <a:p>
            <a:pPr algn="l">
              <a:lnSpc>
                <a:spcPts val="9173"/>
              </a:lnSpc>
              <a:spcBef>
                <a:spcPct val="0"/>
              </a:spcBef>
            </a:pPr>
            <a:r>
              <a:rPr lang="en-US" sz="6552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96458"/>
            <a:ext cx="18288000" cy="4445911"/>
            <a:chOff x="0" y="0"/>
            <a:chExt cx="6186311" cy="1503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03925"/>
            </a:xfrm>
            <a:custGeom>
              <a:avLst/>
              <a:gdLst/>
              <a:ahLst/>
              <a:cxnLst/>
              <a:rect l="l" t="t" r="r" b="b"/>
              <a:pathLst>
                <a:path w="6186311" h="1503925">
                  <a:moveTo>
                    <a:pt x="0" y="0"/>
                  </a:moveTo>
                  <a:lnTo>
                    <a:pt x="6186311" y="0"/>
                  </a:lnTo>
                  <a:lnTo>
                    <a:pt x="6186311" y="1503925"/>
                  </a:lnTo>
                  <a:lnTo>
                    <a:pt x="0" y="150392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0" y="3950227"/>
            <a:ext cx="14088852" cy="482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ОПРАЦЮВАТИ ТА ЗАКОНСПЕКТУВАТИ  ПАРАГРАФ 13.  </a:t>
            </a:r>
          </a:p>
          <a:p>
            <a:pPr marL="993143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ВИКОНАТИ. ЗАВДАННЯ НА СТОРІНЦІ 59 (ТЕСТИ І ВІДКРИТІ ЗАПИТАННЯ ПИСЬМОВО).</a:t>
            </a:r>
          </a:p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2355692" y="-251866"/>
            <a:ext cx="5580217" cy="4048324"/>
          </a:xfrm>
          <a:custGeom>
            <a:avLst/>
            <a:gdLst/>
            <a:ahLst/>
            <a:cxnLst/>
            <a:rect l="l" t="t" r="r" b="b"/>
            <a:pathLst>
              <a:path w="5580217" h="4048324">
                <a:moveTo>
                  <a:pt x="0" y="0"/>
                </a:moveTo>
                <a:lnTo>
                  <a:pt x="5580217" y="0"/>
                </a:lnTo>
                <a:lnTo>
                  <a:pt x="5580217" y="4048324"/>
                </a:lnTo>
                <a:lnTo>
                  <a:pt x="0" y="4048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02666" y="2184760"/>
            <a:ext cx="7554360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ДОМАШНЄ ЗАВДАННЯ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35967" y="-443457"/>
            <a:ext cx="19559933" cy="11173914"/>
            <a:chOff x="0" y="0"/>
            <a:chExt cx="6339713" cy="362165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12713" cy="3494659"/>
            </a:xfrm>
            <a:custGeom>
              <a:avLst/>
              <a:gdLst/>
              <a:ahLst/>
              <a:cxnLst/>
              <a:rect l="l" t="t" r="r" b="b"/>
              <a:pathLst>
                <a:path w="6212713" h="3494659">
                  <a:moveTo>
                    <a:pt x="6212713" y="0"/>
                  </a:moveTo>
                  <a:lnTo>
                    <a:pt x="6212713" y="3494659"/>
                  </a:lnTo>
                  <a:lnTo>
                    <a:pt x="0" y="3494659"/>
                  </a:lnTo>
                  <a:lnTo>
                    <a:pt x="0" y="0"/>
                  </a:lnTo>
                  <a:lnTo>
                    <a:pt x="6212713" y="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39713" cy="3621659"/>
            </a:xfrm>
            <a:custGeom>
              <a:avLst/>
              <a:gdLst/>
              <a:ahLst/>
              <a:cxnLst/>
              <a:rect l="l" t="t" r="r" b="b"/>
              <a:pathLst>
                <a:path w="6339713" h="3621659">
                  <a:moveTo>
                    <a:pt x="6339713" y="0"/>
                  </a:moveTo>
                  <a:lnTo>
                    <a:pt x="6339713" y="3621659"/>
                  </a:lnTo>
                  <a:lnTo>
                    <a:pt x="0" y="3621659"/>
                  </a:lnTo>
                  <a:lnTo>
                    <a:pt x="0" y="0"/>
                  </a:lnTo>
                  <a:lnTo>
                    <a:pt x="6339713" y="0"/>
                  </a:lnTo>
                  <a:close/>
                </a:path>
              </a:pathLst>
            </a:custGeom>
            <a:blipFill>
              <a:blip r:embed="rId3"/>
              <a:stretch>
                <a:fillRect l="-1" r="-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16638" y="0"/>
            <a:ext cx="6054725" cy="10287000"/>
            <a:chOff x="0" y="0"/>
            <a:chExt cx="2048142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8141" cy="3479800"/>
            </a:xfrm>
            <a:custGeom>
              <a:avLst/>
              <a:gdLst/>
              <a:ahLst/>
              <a:cxnLst/>
              <a:rect l="l" t="t" r="r" b="b"/>
              <a:pathLst>
                <a:path w="2048141" h="3479800">
                  <a:moveTo>
                    <a:pt x="0" y="0"/>
                  </a:moveTo>
                  <a:lnTo>
                    <a:pt x="2048141" y="0"/>
                  </a:lnTo>
                  <a:lnTo>
                    <a:pt x="204814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55345" y="1487845"/>
            <a:ext cx="11077047" cy="6230761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220602" y="2056408"/>
            <a:ext cx="10911790" cy="6174185"/>
            <a:chOff x="0" y="0"/>
            <a:chExt cx="17824089" cy="100853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24090" cy="10085350"/>
            </a:xfrm>
            <a:custGeom>
              <a:avLst/>
              <a:gdLst/>
              <a:ahLst/>
              <a:cxnLst/>
              <a:rect l="l" t="t" r="r" b="b"/>
              <a:pathLst>
                <a:path w="17824090" h="10085350">
                  <a:moveTo>
                    <a:pt x="17699630" y="59690"/>
                  </a:moveTo>
                  <a:cubicBezTo>
                    <a:pt x="17735189" y="59690"/>
                    <a:pt x="17764399" y="88900"/>
                    <a:pt x="17764399" y="124460"/>
                  </a:cubicBezTo>
                  <a:lnTo>
                    <a:pt x="17764399" y="9960890"/>
                  </a:lnTo>
                  <a:cubicBezTo>
                    <a:pt x="17764399" y="9996450"/>
                    <a:pt x="17735189" y="10025660"/>
                    <a:pt x="17699630" y="10025660"/>
                  </a:cubicBezTo>
                  <a:lnTo>
                    <a:pt x="124460" y="10025660"/>
                  </a:lnTo>
                  <a:cubicBezTo>
                    <a:pt x="88900" y="10025660"/>
                    <a:pt x="59690" y="9996450"/>
                    <a:pt x="59690" y="99608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699630" y="59690"/>
                  </a:lnTo>
                  <a:moveTo>
                    <a:pt x="17699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960890"/>
                  </a:lnTo>
                  <a:cubicBezTo>
                    <a:pt x="0" y="10029470"/>
                    <a:pt x="55880" y="10085350"/>
                    <a:pt x="124460" y="10085350"/>
                  </a:cubicBezTo>
                  <a:lnTo>
                    <a:pt x="17699630" y="10085350"/>
                  </a:lnTo>
                  <a:cubicBezTo>
                    <a:pt x="17768210" y="10085350"/>
                    <a:pt x="17824090" y="10029470"/>
                    <a:pt x="17824090" y="9960890"/>
                  </a:cubicBezTo>
                  <a:lnTo>
                    <a:pt x="17824090" y="124460"/>
                  </a:lnTo>
                  <a:cubicBezTo>
                    <a:pt x="17824089" y="55880"/>
                    <a:pt x="17768210" y="0"/>
                    <a:pt x="1769963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55174" y="3263677"/>
            <a:ext cx="7777651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FFFFF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39115"/>
            <a:ext cx="18288000" cy="3247885"/>
            <a:chOff x="0" y="0"/>
            <a:chExt cx="6186311" cy="1098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098667"/>
            </a:xfrm>
            <a:custGeom>
              <a:avLst/>
              <a:gdLst/>
              <a:ahLst/>
              <a:cxnLst/>
              <a:rect l="l" t="t" r="r" b="b"/>
              <a:pathLst>
                <a:path w="6186311" h="1098667">
                  <a:moveTo>
                    <a:pt x="0" y="0"/>
                  </a:moveTo>
                  <a:lnTo>
                    <a:pt x="6186311" y="0"/>
                  </a:lnTo>
                  <a:lnTo>
                    <a:pt x="6186311" y="1098667"/>
                  </a:lnTo>
                  <a:lnTo>
                    <a:pt x="0" y="1098667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34742" y="502445"/>
            <a:ext cx="8209258" cy="94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6"/>
              </a:lnSpc>
            </a:pPr>
            <a:r>
              <a:rPr lang="en-US" sz="5597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Мета уроку: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67487" y="1691788"/>
            <a:ext cx="17392752" cy="5763077"/>
            <a:chOff x="0" y="0"/>
            <a:chExt cx="20601592" cy="6826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01592" cy="6826324"/>
            </a:xfrm>
            <a:custGeom>
              <a:avLst/>
              <a:gdLst/>
              <a:ahLst/>
              <a:cxnLst/>
              <a:rect l="l" t="t" r="r" b="b"/>
              <a:pathLst>
                <a:path w="20601592" h="6826324">
                  <a:moveTo>
                    <a:pt x="20477131" y="59690"/>
                  </a:moveTo>
                  <a:cubicBezTo>
                    <a:pt x="20512692" y="59690"/>
                    <a:pt x="20541901" y="88900"/>
                    <a:pt x="20541901" y="124460"/>
                  </a:cubicBezTo>
                  <a:lnTo>
                    <a:pt x="20541901" y="6701865"/>
                  </a:lnTo>
                  <a:cubicBezTo>
                    <a:pt x="20541901" y="6737424"/>
                    <a:pt x="20512692" y="6766634"/>
                    <a:pt x="20477131" y="6766634"/>
                  </a:cubicBezTo>
                  <a:lnTo>
                    <a:pt x="124460" y="6766634"/>
                  </a:lnTo>
                  <a:cubicBezTo>
                    <a:pt x="88900" y="6766634"/>
                    <a:pt x="59690" y="6737424"/>
                    <a:pt x="59690" y="670186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477131" y="59690"/>
                  </a:lnTo>
                  <a:moveTo>
                    <a:pt x="2047713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01865"/>
                  </a:lnTo>
                  <a:cubicBezTo>
                    <a:pt x="0" y="6770444"/>
                    <a:pt x="55880" y="6826324"/>
                    <a:pt x="124460" y="6826324"/>
                  </a:cubicBezTo>
                  <a:lnTo>
                    <a:pt x="20477131" y="6826324"/>
                  </a:lnTo>
                  <a:cubicBezTo>
                    <a:pt x="20545712" y="6826324"/>
                    <a:pt x="20601592" y="6770444"/>
                    <a:pt x="20601592" y="6701865"/>
                  </a:cubicBezTo>
                  <a:lnTo>
                    <a:pt x="20601592" y="124460"/>
                  </a:lnTo>
                  <a:cubicBezTo>
                    <a:pt x="20601592" y="55880"/>
                    <a:pt x="20545712" y="0"/>
                    <a:pt x="20477131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71843" y="1775289"/>
            <a:ext cx="17788396" cy="783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ФОРМУВАТИ В УЧНІВ ПОНЯТТЯ ПРО РАЦІОНАЛЬНЕ ХАРЧУВАННЯ; ПОЯСНИТИ ВПЛИВ ЗБАЛАНСОВАНОГО (РАЦІОНАЛЬНОГО) ХАРЧУВАННЯ НА ЗДОРОВ’Я ЛЮДИНИ;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РОЗВИВАТИ ВМІННЯ ВИКОРИСТОВУВАТИ ЗНАННЯ З ІНШИХ ПРЕДМЕТІВ; ВДОСКОНАЛИТИ НАВИЧКИ АНАЛІЗУ, ВМІННЯ ПРАЦЮВАТИ В ГРУПАХ, ОЦІНЮВАТИ ІНФОРМАЦІЮ РІЗНИХ ДЖЕРЕЛ; 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СПРИЯТИ АКТИВНОМУ УСВІДОМЛЕННЮ НЕОБХІДНОСТІ БЕРЕГТИ ЗДОРОВ'Я.</a:t>
            </a:r>
          </a:p>
          <a:p>
            <a:pPr algn="l">
              <a:lnSpc>
                <a:spcPts val="6804"/>
              </a:lnSpc>
            </a:pPr>
            <a:endParaRPr lang="en-US" sz="36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12916"/>
            <a:ext cx="18288000" cy="1524075"/>
            <a:chOff x="0" y="0"/>
            <a:chExt cx="6186311" cy="515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15551"/>
            </a:xfrm>
            <a:custGeom>
              <a:avLst/>
              <a:gdLst/>
              <a:ahLst/>
              <a:cxnLst/>
              <a:rect l="l" t="t" r="r" b="b"/>
              <a:pathLst>
                <a:path w="6186311" h="515551">
                  <a:moveTo>
                    <a:pt x="0" y="0"/>
                  </a:moveTo>
                  <a:lnTo>
                    <a:pt x="6186311" y="0"/>
                  </a:lnTo>
                  <a:lnTo>
                    <a:pt x="6186311" y="515551"/>
                  </a:lnTo>
                  <a:lnTo>
                    <a:pt x="0" y="515551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54883" y="4989930"/>
            <a:ext cx="3270341" cy="3370048"/>
            <a:chOff x="0" y="0"/>
            <a:chExt cx="3955908" cy="4076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5908" cy="4076516"/>
            </a:xfrm>
            <a:custGeom>
              <a:avLst/>
              <a:gdLst/>
              <a:ahLst/>
              <a:cxnLst/>
              <a:rect l="l" t="t" r="r" b="b"/>
              <a:pathLst>
                <a:path w="3955908" h="4076516">
                  <a:moveTo>
                    <a:pt x="365110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3651108" y="4076516"/>
                  </a:lnTo>
                  <a:cubicBezTo>
                    <a:pt x="3820018" y="4076516"/>
                    <a:pt x="3955908" y="3940626"/>
                    <a:pt x="3955908" y="3771716"/>
                  </a:cubicBezTo>
                  <a:lnTo>
                    <a:pt x="3955908" y="304800"/>
                  </a:lnTo>
                  <a:cubicBezTo>
                    <a:pt x="3955908" y="135890"/>
                    <a:pt x="3820018" y="0"/>
                    <a:pt x="3651108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156072" y="4942305"/>
            <a:ext cx="3270341" cy="3370048"/>
            <a:chOff x="0" y="0"/>
            <a:chExt cx="3955908" cy="4076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55908" cy="4076516"/>
            </a:xfrm>
            <a:custGeom>
              <a:avLst/>
              <a:gdLst/>
              <a:ahLst/>
              <a:cxnLst/>
              <a:rect l="l" t="t" r="r" b="b"/>
              <a:pathLst>
                <a:path w="3955908" h="4076516">
                  <a:moveTo>
                    <a:pt x="365110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3651108" y="4076516"/>
                  </a:lnTo>
                  <a:cubicBezTo>
                    <a:pt x="3820018" y="4076516"/>
                    <a:pt x="3955908" y="3940626"/>
                    <a:pt x="3955908" y="3771716"/>
                  </a:cubicBezTo>
                  <a:lnTo>
                    <a:pt x="3955908" y="304800"/>
                  </a:lnTo>
                  <a:cubicBezTo>
                    <a:pt x="3955908" y="135890"/>
                    <a:pt x="3820018" y="0"/>
                    <a:pt x="3651108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78938" y="4859475"/>
            <a:ext cx="3270341" cy="3370048"/>
            <a:chOff x="0" y="0"/>
            <a:chExt cx="3955908" cy="40765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55908" cy="4076516"/>
            </a:xfrm>
            <a:custGeom>
              <a:avLst/>
              <a:gdLst/>
              <a:ahLst/>
              <a:cxnLst/>
              <a:rect l="l" t="t" r="r" b="b"/>
              <a:pathLst>
                <a:path w="3955908" h="4076516">
                  <a:moveTo>
                    <a:pt x="365110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3651108" y="4076516"/>
                  </a:lnTo>
                  <a:cubicBezTo>
                    <a:pt x="3820018" y="4076516"/>
                    <a:pt x="3955908" y="3940626"/>
                    <a:pt x="3955908" y="3771716"/>
                  </a:cubicBezTo>
                  <a:lnTo>
                    <a:pt x="3955908" y="304800"/>
                  </a:lnTo>
                  <a:cubicBezTo>
                    <a:pt x="3955908" y="135890"/>
                    <a:pt x="3820018" y="0"/>
                    <a:pt x="3651108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148436" y="4942305"/>
            <a:ext cx="3270341" cy="3370048"/>
            <a:chOff x="0" y="0"/>
            <a:chExt cx="3955908" cy="40765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55908" cy="4076516"/>
            </a:xfrm>
            <a:custGeom>
              <a:avLst/>
              <a:gdLst/>
              <a:ahLst/>
              <a:cxnLst/>
              <a:rect l="l" t="t" r="r" b="b"/>
              <a:pathLst>
                <a:path w="3955908" h="4076516">
                  <a:moveTo>
                    <a:pt x="365110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3651108" y="4076516"/>
                  </a:lnTo>
                  <a:cubicBezTo>
                    <a:pt x="3820018" y="4076516"/>
                    <a:pt x="3955908" y="3940626"/>
                    <a:pt x="3955908" y="3771716"/>
                  </a:cubicBezTo>
                  <a:lnTo>
                    <a:pt x="3955908" y="304800"/>
                  </a:lnTo>
                  <a:cubicBezTo>
                    <a:pt x="3955908" y="135890"/>
                    <a:pt x="3820018" y="0"/>
                    <a:pt x="3651108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5232509" y="1409534"/>
            <a:ext cx="2830227" cy="3188346"/>
          </a:xfrm>
          <a:custGeom>
            <a:avLst/>
            <a:gdLst/>
            <a:ahLst/>
            <a:cxnLst/>
            <a:rect l="l" t="t" r="r" b="b"/>
            <a:pathLst>
              <a:path w="2830227" h="3188346">
                <a:moveTo>
                  <a:pt x="0" y="0"/>
                </a:moveTo>
                <a:lnTo>
                  <a:pt x="2830227" y="0"/>
                </a:lnTo>
                <a:lnTo>
                  <a:pt x="2830227" y="3188346"/>
                </a:lnTo>
                <a:lnTo>
                  <a:pt x="0" y="3188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26" r="-372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00605" y="5048250"/>
            <a:ext cx="3578898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Лягай натщесерце – прокидайся бадьорим.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73013" y="5237669"/>
            <a:ext cx="3153400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Розподіли свій обід – залишиться й на вечерю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78938" y="5367338"/>
            <a:ext cx="3578898" cy="188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Шлунок вже наївся, а очі – ще ні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605" y="472674"/>
            <a:ext cx="16961711" cy="240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6"/>
              </a:lnSpc>
            </a:pPr>
            <a:r>
              <a:rPr lang="en-US" sz="4618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ПОЯСНІТЬ ЗМІСТ ПРИКАЗОК РІЗНИХ НАРОДІВ ПРО ЗДОРОВЕ ХАРЧУВАННЯ:</a:t>
            </a:r>
          </a:p>
          <a:p>
            <a:pPr algn="ctr">
              <a:lnSpc>
                <a:spcPts val="6466"/>
              </a:lnSpc>
              <a:spcBef>
                <a:spcPct val="0"/>
              </a:spcBef>
            </a:pPr>
            <a:endParaRPr lang="en-US" sz="4618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845499" y="5405437"/>
            <a:ext cx="3876216" cy="144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  <a:spcBef>
                <a:spcPct val="0"/>
              </a:spcBef>
            </a:pPr>
            <a:r>
              <a:rPr lang="en-US" sz="2778" spc="4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СВОЮ ХВОРОБУ ШУКАЙ НА ДНІ ТАРІЛКИ</a:t>
            </a:r>
            <a:r>
              <a:rPr lang="en-US" sz="2778" b="1" spc="4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96458"/>
            <a:ext cx="18288000" cy="4445911"/>
            <a:chOff x="0" y="0"/>
            <a:chExt cx="6186311" cy="1503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03925"/>
            </a:xfrm>
            <a:custGeom>
              <a:avLst/>
              <a:gdLst/>
              <a:ahLst/>
              <a:cxnLst/>
              <a:rect l="l" t="t" r="r" b="b"/>
              <a:pathLst>
                <a:path w="6186311" h="1503925">
                  <a:moveTo>
                    <a:pt x="0" y="0"/>
                  </a:moveTo>
                  <a:lnTo>
                    <a:pt x="6186311" y="0"/>
                  </a:lnTo>
                  <a:lnTo>
                    <a:pt x="6186311" y="1503925"/>
                  </a:lnTo>
                  <a:lnTo>
                    <a:pt x="0" y="150392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668655"/>
            <a:ext cx="16230600" cy="253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2"/>
              </a:lnSpc>
            </a:pPr>
            <a:r>
              <a:rPr lang="en-US" sz="3637" spc="54">
                <a:solidFill>
                  <a:srgbClr val="014920"/>
                </a:solidFill>
                <a:latin typeface="Poppins Bold"/>
                <a:ea typeface="Poppins Bold"/>
                <a:cs typeface="Poppins Bold"/>
                <a:sym typeface="Poppins Bold"/>
              </a:rPr>
              <a:t>ПОТРЕБА КОЖНОЇ ЛЮДИНИ В ХАРЧОВИХ РЕЧОВИНАХ ТА ЕНЕРГІЇ НАЛЕЖИТЬ ДО ОСНОВНИХ ФІЗІОЛОГІЧНИХ ПОТРЕБ. ПРОТЕ ПОТРЕБА В КІЛЬКОСТІ ХАРЧОВИХ РЕЧОВИН У КОЖНОЇ ЛЮДИНИ Є РІЗНОЮ ТА ЗАЛЕЖИТЬ ВІД БАГАТЬОХ ЧИННИКІВ.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52519" y="358613"/>
            <a:ext cx="17121131" cy="3219666"/>
            <a:chOff x="0" y="0"/>
            <a:chExt cx="20959360" cy="3941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59359" cy="3941454"/>
            </a:xfrm>
            <a:custGeom>
              <a:avLst/>
              <a:gdLst/>
              <a:ahLst/>
              <a:cxnLst/>
              <a:rect l="l" t="t" r="r" b="b"/>
              <a:pathLst>
                <a:path w="20959359" h="3941454">
                  <a:moveTo>
                    <a:pt x="20834899" y="59690"/>
                  </a:moveTo>
                  <a:cubicBezTo>
                    <a:pt x="20870459" y="59690"/>
                    <a:pt x="20899670" y="88900"/>
                    <a:pt x="20899670" y="124460"/>
                  </a:cubicBezTo>
                  <a:lnTo>
                    <a:pt x="20899670" y="3816993"/>
                  </a:lnTo>
                  <a:cubicBezTo>
                    <a:pt x="20899670" y="3852554"/>
                    <a:pt x="20870459" y="3881763"/>
                    <a:pt x="20834899" y="3881763"/>
                  </a:cubicBezTo>
                  <a:lnTo>
                    <a:pt x="124460" y="3881763"/>
                  </a:lnTo>
                  <a:cubicBezTo>
                    <a:pt x="88900" y="3881763"/>
                    <a:pt x="59690" y="3852554"/>
                    <a:pt x="59690" y="381699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834899" y="59690"/>
                  </a:lnTo>
                  <a:moveTo>
                    <a:pt x="208348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16993"/>
                  </a:lnTo>
                  <a:cubicBezTo>
                    <a:pt x="0" y="3885573"/>
                    <a:pt x="55880" y="3941454"/>
                    <a:pt x="124460" y="3941454"/>
                  </a:cubicBezTo>
                  <a:lnTo>
                    <a:pt x="20834900" y="3941454"/>
                  </a:lnTo>
                  <a:cubicBezTo>
                    <a:pt x="20903479" y="3941454"/>
                    <a:pt x="20959359" y="3885573"/>
                    <a:pt x="20959359" y="3816993"/>
                  </a:cubicBezTo>
                  <a:lnTo>
                    <a:pt x="20959359" y="124460"/>
                  </a:lnTo>
                  <a:cubicBezTo>
                    <a:pt x="20959359" y="55880"/>
                    <a:pt x="20903479" y="0"/>
                    <a:pt x="20834899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583434" y="3750334"/>
            <a:ext cx="17259300" cy="4538160"/>
          </a:xfrm>
          <a:custGeom>
            <a:avLst/>
            <a:gdLst/>
            <a:ahLst/>
            <a:cxnLst/>
            <a:rect l="l" t="t" r="r" b="b"/>
            <a:pathLst>
              <a:path w="17259300" h="4538160">
                <a:moveTo>
                  <a:pt x="0" y="0"/>
                </a:moveTo>
                <a:lnTo>
                  <a:pt x="17259300" y="0"/>
                </a:lnTo>
                <a:lnTo>
                  <a:pt x="17259300" y="4538159"/>
                </a:lnTo>
                <a:lnTo>
                  <a:pt x="0" y="4538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96458"/>
            <a:ext cx="18288000" cy="4445911"/>
            <a:chOff x="0" y="0"/>
            <a:chExt cx="6186311" cy="1503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03925"/>
            </a:xfrm>
            <a:custGeom>
              <a:avLst/>
              <a:gdLst/>
              <a:ahLst/>
              <a:cxnLst/>
              <a:rect l="l" t="t" r="r" b="b"/>
              <a:pathLst>
                <a:path w="6186311" h="1503925">
                  <a:moveTo>
                    <a:pt x="0" y="0"/>
                  </a:moveTo>
                  <a:lnTo>
                    <a:pt x="6186311" y="0"/>
                  </a:lnTo>
                  <a:lnTo>
                    <a:pt x="6186311" y="1503925"/>
                  </a:lnTo>
                  <a:lnTo>
                    <a:pt x="0" y="1503925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459212" y="458212"/>
            <a:ext cx="9828788" cy="982878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0366" r="-2243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4060133"/>
            <a:ext cx="8476963" cy="383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</a:pPr>
            <a:r>
              <a:rPr lang="en-US" sz="4350" spc="65">
                <a:solidFill>
                  <a:srgbClr val="014920"/>
                </a:solidFill>
                <a:latin typeface="Poppins Bold"/>
                <a:ea typeface="Poppins Bold"/>
                <a:cs typeface="Poppins Bold"/>
                <a:sym typeface="Poppins Bold"/>
              </a:rPr>
              <a:t>ЗВЕРНІТЬ УВАГУ! </a:t>
            </a:r>
          </a:p>
          <a:p>
            <a:pPr algn="ctr">
              <a:lnSpc>
                <a:spcPts val="6091"/>
              </a:lnSpc>
            </a:pPr>
            <a:endParaRPr lang="en-US" sz="4350" spc="65">
              <a:solidFill>
                <a:srgbClr val="01492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091"/>
              </a:lnSpc>
            </a:pPr>
            <a:r>
              <a:rPr lang="en-US" sz="4350" spc="65">
                <a:solidFill>
                  <a:srgbClr val="FF1616"/>
                </a:solidFill>
                <a:latin typeface="Poppins Bold"/>
                <a:ea typeface="Poppins Bold"/>
                <a:cs typeface="Poppins Bold"/>
                <a:sym typeface="Poppins Bold"/>
              </a:rPr>
              <a:t>ЩО МЕНШЕ ВІК, ТО БІЛЬШЕ БІЛКІВ ПОТРІБНО НА 1 КГ МАСИ ТІЛА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5793" y="5391800"/>
            <a:ext cx="8171170" cy="2850569"/>
            <a:chOff x="0" y="0"/>
            <a:chExt cx="32295974" cy="112666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295973" cy="11266675"/>
            </a:xfrm>
            <a:custGeom>
              <a:avLst/>
              <a:gdLst/>
              <a:ahLst/>
              <a:cxnLst/>
              <a:rect l="l" t="t" r="r" b="b"/>
              <a:pathLst>
                <a:path w="32295973" h="11266675">
                  <a:moveTo>
                    <a:pt x="32171515" y="59690"/>
                  </a:moveTo>
                  <a:cubicBezTo>
                    <a:pt x="32207073" y="59690"/>
                    <a:pt x="32236283" y="88900"/>
                    <a:pt x="32236283" y="124460"/>
                  </a:cubicBezTo>
                  <a:lnTo>
                    <a:pt x="32236283" y="11142214"/>
                  </a:lnTo>
                  <a:cubicBezTo>
                    <a:pt x="32236283" y="11177775"/>
                    <a:pt x="32207073" y="11206985"/>
                    <a:pt x="32171515" y="11206985"/>
                  </a:cubicBezTo>
                  <a:lnTo>
                    <a:pt x="124460" y="11206985"/>
                  </a:lnTo>
                  <a:cubicBezTo>
                    <a:pt x="88900" y="11206985"/>
                    <a:pt x="59690" y="11177775"/>
                    <a:pt x="59690" y="11142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2171515" y="59690"/>
                  </a:lnTo>
                  <a:moveTo>
                    <a:pt x="3217151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42214"/>
                  </a:lnTo>
                  <a:cubicBezTo>
                    <a:pt x="0" y="11210795"/>
                    <a:pt x="55880" y="11266675"/>
                    <a:pt x="124460" y="11266675"/>
                  </a:cubicBezTo>
                  <a:lnTo>
                    <a:pt x="32171515" y="11266675"/>
                  </a:lnTo>
                  <a:cubicBezTo>
                    <a:pt x="32240094" y="11266675"/>
                    <a:pt x="32295973" y="11210795"/>
                    <a:pt x="32295973" y="11142214"/>
                  </a:cubicBezTo>
                  <a:lnTo>
                    <a:pt x="32295973" y="124460"/>
                  </a:lnTo>
                  <a:cubicBezTo>
                    <a:pt x="32295973" y="55880"/>
                    <a:pt x="32240094" y="0"/>
                    <a:pt x="32171515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75557" y="559378"/>
            <a:ext cx="7804269" cy="304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4080">
                <a:solidFill>
                  <a:srgbClr val="014920"/>
                </a:solidFill>
                <a:latin typeface="Poppins Light"/>
                <a:ea typeface="Poppins Light"/>
                <a:cs typeface="Poppins Light"/>
                <a:sym typeface="Poppins Light"/>
              </a:rPr>
              <a:t>Розглянемо діаграму добової потреби організму людини в білках (на 1 кг маси тіла залежно від віку)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8973" y="0"/>
            <a:ext cx="5156376" cy="10287000"/>
            <a:chOff x="0" y="0"/>
            <a:chExt cx="174425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4256" cy="3479800"/>
            </a:xfrm>
            <a:custGeom>
              <a:avLst/>
              <a:gdLst/>
              <a:ahLst/>
              <a:cxnLst/>
              <a:rect l="l" t="t" r="r" b="b"/>
              <a:pathLst>
                <a:path w="1744256" h="3479800">
                  <a:moveTo>
                    <a:pt x="0" y="0"/>
                  </a:moveTo>
                  <a:lnTo>
                    <a:pt x="1744256" y="0"/>
                  </a:lnTo>
                  <a:lnTo>
                    <a:pt x="17442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5323" y="224767"/>
            <a:ext cx="18012677" cy="5748560"/>
            <a:chOff x="0" y="0"/>
            <a:chExt cx="48169365" cy="15372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9364" cy="15372755"/>
            </a:xfrm>
            <a:custGeom>
              <a:avLst/>
              <a:gdLst/>
              <a:ahLst/>
              <a:cxnLst/>
              <a:rect l="l" t="t" r="r" b="b"/>
              <a:pathLst>
                <a:path w="48169364" h="15372755">
                  <a:moveTo>
                    <a:pt x="48044906" y="59690"/>
                  </a:moveTo>
                  <a:cubicBezTo>
                    <a:pt x="48080464" y="59690"/>
                    <a:pt x="48109674" y="88900"/>
                    <a:pt x="48109674" y="124460"/>
                  </a:cubicBezTo>
                  <a:lnTo>
                    <a:pt x="48109674" y="15248294"/>
                  </a:lnTo>
                  <a:cubicBezTo>
                    <a:pt x="48109674" y="15283855"/>
                    <a:pt x="48080464" y="15313064"/>
                    <a:pt x="48044906" y="15313064"/>
                  </a:cubicBezTo>
                  <a:lnTo>
                    <a:pt x="124460" y="15313064"/>
                  </a:lnTo>
                  <a:cubicBezTo>
                    <a:pt x="88900" y="15313064"/>
                    <a:pt x="59690" y="15283855"/>
                    <a:pt x="59690" y="1524829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8044906" y="59690"/>
                  </a:lnTo>
                  <a:moveTo>
                    <a:pt x="4804490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248294"/>
                  </a:lnTo>
                  <a:cubicBezTo>
                    <a:pt x="0" y="15316874"/>
                    <a:pt x="55880" y="15372755"/>
                    <a:pt x="124460" y="15372755"/>
                  </a:cubicBezTo>
                  <a:lnTo>
                    <a:pt x="48044906" y="15372755"/>
                  </a:lnTo>
                  <a:cubicBezTo>
                    <a:pt x="48113485" y="15372755"/>
                    <a:pt x="48169364" y="15316874"/>
                    <a:pt x="48169364" y="15248294"/>
                  </a:cubicBezTo>
                  <a:lnTo>
                    <a:pt x="48169364" y="124460"/>
                  </a:lnTo>
                  <a:cubicBezTo>
                    <a:pt x="48169364" y="55880"/>
                    <a:pt x="48113485" y="0"/>
                    <a:pt x="48044906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75323" y="224767"/>
            <a:ext cx="18288000" cy="5748560"/>
          </a:xfrm>
          <a:custGeom>
            <a:avLst/>
            <a:gdLst/>
            <a:ahLst/>
            <a:cxnLst/>
            <a:rect l="l" t="t" r="r" b="b"/>
            <a:pathLst>
              <a:path w="18288000" h="5748560">
                <a:moveTo>
                  <a:pt x="0" y="0"/>
                </a:moveTo>
                <a:lnTo>
                  <a:pt x="18288000" y="0"/>
                </a:lnTo>
                <a:lnTo>
                  <a:pt x="18288000" y="5748559"/>
                </a:lnTo>
                <a:lnTo>
                  <a:pt x="0" y="5748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35009" y="6386851"/>
            <a:ext cx="16840245" cy="230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i="1">
                <a:solidFill>
                  <a:srgbClr val="000000"/>
                </a:solidFill>
                <a:latin typeface="Montserrat Extra-Bold Bold Italics"/>
                <a:ea typeface="Montserrat Extra-Bold Bold Italics"/>
                <a:cs typeface="Montserrat Extra-Bold Bold Italics"/>
                <a:sym typeface="Montserrat Extra-Bold Bold Italics"/>
              </a:rPr>
              <a:t>У ДОБОВОМУ РАЦІОНІ ДОРОСЛОЇ ЛЮДИНИ ДОЦІЛЬНО ВИКОРИСТОВУВАТИ БІЛКИ ЖИРИ І ВУГЛЕВОДИ У СПІВВІДНОШЕННІ </a:t>
            </a:r>
            <a:r>
              <a:rPr lang="en-US" sz="4400" b="1" i="1">
                <a:solidFill>
                  <a:srgbClr val="FF1616"/>
                </a:solidFill>
                <a:latin typeface="Montserrat Extra-Bold Bold Italics"/>
                <a:ea typeface="Montserrat Extra-Bold Bold Italics"/>
                <a:cs typeface="Montserrat Extra-Bold Bold Italics"/>
                <a:sym typeface="Montserrat Extra-Bold Bold Italics"/>
              </a:rPr>
              <a:t>1 : 1 : 4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4018"/>
            <a:ext cx="18288000" cy="1973179"/>
            <a:chOff x="0" y="0"/>
            <a:chExt cx="6186311" cy="667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667470"/>
            </a:xfrm>
            <a:custGeom>
              <a:avLst/>
              <a:gdLst/>
              <a:ahLst/>
              <a:cxnLst/>
              <a:rect l="l" t="t" r="r" b="b"/>
              <a:pathLst>
                <a:path w="6186311" h="667470">
                  <a:moveTo>
                    <a:pt x="0" y="0"/>
                  </a:moveTo>
                  <a:lnTo>
                    <a:pt x="6186311" y="0"/>
                  </a:lnTo>
                  <a:lnTo>
                    <a:pt x="6186311" y="667470"/>
                  </a:lnTo>
                  <a:lnTo>
                    <a:pt x="0" y="66747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26201" y="2762808"/>
            <a:ext cx="3835598" cy="383559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71359" y="2762808"/>
            <a:ext cx="3835598" cy="383559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5409" r="-2540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881043" y="2762808"/>
            <a:ext cx="3835598" cy="383559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195637" y="2740977"/>
            <a:ext cx="3866162" cy="4031065"/>
            <a:chOff x="0" y="0"/>
            <a:chExt cx="14137787" cy="14740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37787" cy="14740804"/>
            </a:xfrm>
            <a:custGeom>
              <a:avLst/>
              <a:gdLst/>
              <a:ahLst/>
              <a:cxnLst/>
              <a:rect l="l" t="t" r="r" b="b"/>
              <a:pathLst>
                <a:path w="14137787" h="14740804">
                  <a:moveTo>
                    <a:pt x="14013326" y="59690"/>
                  </a:moveTo>
                  <a:cubicBezTo>
                    <a:pt x="14048887" y="59690"/>
                    <a:pt x="14078097" y="88900"/>
                    <a:pt x="14078097" y="124460"/>
                  </a:cubicBezTo>
                  <a:lnTo>
                    <a:pt x="14078097" y="14616343"/>
                  </a:lnTo>
                  <a:cubicBezTo>
                    <a:pt x="14078097" y="14651904"/>
                    <a:pt x="14048887" y="14681115"/>
                    <a:pt x="14013326" y="14681115"/>
                  </a:cubicBezTo>
                  <a:lnTo>
                    <a:pt x="124460" y="14681115"/>
                  </a:lnTo>
                  <a:cubicBezTo>
                    <a:pt x="88900" y="14681115"/>
                    <a:pt x="59690" y="14651904"/>
                    <a:pt x="59690" y="146163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013326" y="59690"/>
                  </a:lnTo>
                  <a:moveTo>
                    <a:pt x="14013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16343"/>
                  </a:lnTo>
                  <a:cubicBezTo>
                    <a:pt x="0" y="14684924"/>
                    <a:pt x="55880" y="14740804"/>
                    <a:pt x="124460" y="14740804"/>
                  </a:cubicBezTo>
                  <a:lnTo>
                    <a:pt x="14013326" y="14740804"/>
                  </a:lnTo>
                  <a:cubicBezTo>
                    <a:pt x="14081906" y="14740804"/>
                    <a:pt x="14137787" y="14684924"/>
                    <a:pt x="14137787" y="14616343"/>
                  </a:cubicBezTo>
                  <a:lnTo>
                    <a:pt x="14137787" y="124460"/>
                  </a:lnTo>
                  <a:cubicBezTo>
                    <a:pt x="14137787" y="55880"/>
                    <a:pt x="14081906" y="0"/>
                    <a:pt x="14013326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58368" y="2552283"/>
            <a:ext cx="4061580" cy="4234818"/>
            <a:chOff x="0" y="0"/>
            <a:chExt cx="14137787" cy="147408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37787" cy="14740804"/>
            </a:xfrm>
            <a:custGeom>
              <a:avLst/>
              <a:gdLst/>
              <a:ahLst/>
              <a:cxnLst/>
              <a:rect l="l" t="t" r="r" b="b"/>
              <a:pathLst>
                <a:path w="14137787" h="14740804">
                  <a:moveTo>
                    <a:pt x="14013326" y="59690"/>
                  </a:moveTo>
                  <a:cubicBezTo>
                    <a:pt x="14048887" y="59690"/>
                    <a:pt x="14078097" y="88900"/>
                    <a:pt x="14078097" y="124460"/>
                  </a:cubicBezTo>
                  <a:lnTo>
                    <a:pt x="14078097" y="14616343"/>
                  </a:lnTo>
                  <a:cubicBezTo>
                    <a:pt x="14078097" y="14651904"/>
                    <a:pt x="14048887" y="14681115"/>
                    <a:pt x="14013326" y="14681115"/>
                  </a:cubicBezTo>
                  <a:lnTo>
                    <a:pt x="124460" y="14681115"/>
                  </a:lnTo>
                  <a:cubicBezTo>
                    <a:pt x="88900" y="14681115"/>
                    <a:pt x="59690" y="14651904"/>
                    <a:pt x="59690" y="146163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013326" y="59690"/>
                  </a:lnTo>
                  <a:moveTo>
                    <a:pt x="14013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16343"/>
                  </a:lnTo>
                  <a:cubicBezTo>
                    <a:pt x="0" y="14684924"/>
                    <a:pt x="55880" y="14740804"/>
                    <a:pt x="124460" y="14740804"/>
                  </a:cubicBezTo>
                  <a:lnTo>
                    <a:pt x="14013326" y="14740804"/>
                  </a:lnTo>
                  <a:cubicBezTo>
                    <a:pt x="14081906" y="14740804"/>
                    <a:pt x="14137787" y="14684924"/>
                    <a:pt x="14137787" y="14616343"/>
                  </a:cubicBezTo>
                  <a:lnTo>
                    <a:pt x="14137787" y="124460"/>
                  </a:lnTo>
                  <a:cubicBezTo>
                    <a:pt x="14137787" y="55880"/>
                    <a:pt x="14081906" y="0"/>
                    <a:pt x="14013326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881043" y="2740977"/>
            <a:ext cx="3835598" cy="3857430"/>
            <a:chOff x="0" y="0"/>
            <a:chExt cx="14657377" cy="147408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57377" cy="14740804"/>
            </a:xfrm>
            <a:custGeom>
              <a:avLst/>
              <a:gdLst/>
              <a:ahLst/>
              <a:cxnLst/>
              <a:rect l="l" t="t" r="r" b="b"/>
              <a:pathLst>
                <a:path w="14657377" h="14740804">
                  <a:moveTo>
                    <a:pt x="14532918" y="59690"/>
                  </a:moveTo>
                  <a:cubicBezTo>
                    <a:pt x="14568477" y="59690"/>
                    <a:pt x="14597687" y="88900"/>
                    <a:pt x="14597687" y="124460"/>
                  </a:cubicBezTo>
                  <a:lnTo>
                    <a:pt x="14597687" y="14616343"/>
                  </a:lnTo>
                  <a:cubicBezTo>
                    <a:pt x="14597687" y="14651904"/>
                    <a:pt x="14568477" y="14681115"/>
                    <a:pt x="14532918" y="14681115"/>
                  </a:cubicBezTo>
                  <a:lnTo>
                    <a:pt x="124460" y="14681115"/>
                  </a:lnTo>
                  <a:cubicBezTo>
                    <a:pt x="88900" y="14681115"/>
                    <a:pt x="59690" y="14651904"/>
                    <a:pt x="59690" y="146163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532918" y="59690"/>
                  </a:lnTo>
                  <a:moveTo>
                    <a:pt x="1453291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16343"/>
                  </a:lnTo>
                  <a:cubicBezTo>
                    <a:pt x="0" y="14684924"/>
                    <a:pt x="55880" y="14740804"/>
                    <a:pt x="124460" y="14740804"/>
                  </a:cubicBezTo>
                  <a:lnTo>
                    <a:pt x="14532918" y="14740804"/>
                  </a:lnTo>
                  <a:cubicBezTo>
                    <a:pt x="14601498" y="14740804"/>
                    <a:pt x="14657377" y="14684924"/>
                    <a:pt x="14657377" y="14616343"/>
                  </a:cubicBezTo>
                  <a:lnTo>
                    <a:pt x="14657377" y="124460"/>
                  </a:lnTo>
                  <a:cubicBezTo>
                    <a:pt x="14657377" y="55880"/>
                    <a:pt x="14601498" y="0"/>
                    <a:pt x="14532918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571359" y="6924441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Білків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1359" y="7676415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80-100 грам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26201" y="6924441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Жирів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26201" y="7676415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80-100 грам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81043" y="6924441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Вуглеводів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05849" y="7676415"/>
            <a:ext cx="3835598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350-400 грам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07015" y="412236"/>
            <a:ext cx="17073971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У СЕРЕДНЬОМУ ЗА ДОБУ ЛЮДИНА ПОВИННА СПОЖИВАТИ: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84533" y="8908732"/>
            <a:ext cx="13361909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 i="1">
                <a:solidFill>
                  <a:srgbClr val="014920"/>
                </a:solidFill>
                <a:latin typeface="Montserrat Extra-Bold Italics"/>
                <a:ea typeface="Montserrat Extra-Bold Italics"/>
                <a:cs typeface="Montserrat Extra-Bold Italics"/>
                <a:sym typeface="Montserrat Extra-Bold Italics"/>
              </a:rPr>
              <a:t>Ці норми потрібно корегувати залежно від умов праці</a:t>
            </a:r>
            <a:r>
              <a:rPr lang="en-US" sz="3399" b="1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0285" y="0"/>
            <a:ext cx="4353345" cy="10287000"/>
            <a:chOff x="0" y="0"/>
            <a:chExt cx="147261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2613" cy="3479800"/>
            </a:xfrm>
            <a:custGeom>
              <a:avLst/>
              <a:gdLst/>
              <a:ahLst/>
              <a:cxnLst/>
              <a:rect l="l" t="t" r="r" b="b"/>
              <a:pathLst>
                <a:path w="1472613" h="3479800">
                  <a:moveTo>
                    <a:pt x="0" y="0"/>
                  </a:moveTo>
                  <a:lnTo>
                    <a:pt x="1472613" y="0"/>
                  </a:lnTo>
                  <a:lnTo>
                    <a:pt x="147261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4646" y="322550"/>
            <a:ext cx="3900488" cy="5572125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1428" r="-2142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270798" y="477593"/>
            <a:ext cx="10017202" cy="187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1"/>
              </a:lnSpc>
            </a:pPr>
            <a:r>
              <a:rPr lang="en-US" sz="5057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«НЕЗАКІНЧЕНЕ РЕЧЕННЯ» </a:t>
            </a:r>
          </a:p>
          <a:p>
            <a:pPr algn="l">
              <a:lnSpc>
                <a:spcPts val="8061"/>
              </a:lnSpc>
            </a:pPr>
            <a:endParaRPr lang="en-US" sz="5057">
              <a:solidFill>
                <a:srgbClr val="000000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733630" y="3358906"/>
            <a:ext cx="10116357" cy="6326215"/>
            <a:chOff x="0" y="0"/>
            <a:chExt cx="15497701" cy="96914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97701" cy="9691412"/>
            </a:xfrm>
            <a:custGeom>
              <a:avLst/>
              <a:gdLst/>
              <a:ahLst/>
              <a:cxnLst/>
              <a:rect l="l" t="t" r="r" b="b"/>
              <a:pathLst>
                <a:path w="15497701" h="9691412">
                  <a:moveTo>
                    <a:pt x="15373240" y="59690"/>
                  </a:moveTo>
                  <a:cubicBezTo>
                    <a:pt x="15408801" y="59690"/>
                    <a:pt x="15438011" y="88900"/>
                    <a:pt x="15438011" y="124460"/>
                  </a:cubicBezTo>
                  <a:lnTo>
                    <a:pt x="15438011" y="9566952"/>
                  </a:lnTo>
                  <a:cubicBezTo>
                    <a:pt x="15438011" y="9602512"/>
                    <a:pt x="15408801" y="9631722"/>
                    <a:pt x="15373240" y="9631722"/>
                  </a:cubicBezTo>
                  <a:lnTo>
                    <a:pt x="124460" y="9631722"/>
                  </a:lnTo>
                  <a:cubicBezTo>
                    <a:pt x="88900" y="9631722"/>
                    <a:pt x="59690" y="9602512"/>
                    <a:pt x="59690" y="95669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73240" y="59690"/>
                  </a:lnTo>
                  <a:moveTo>
                    <a:pt x="153732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566952"/>
                  </a:lnTo>
                  <a:cubicBezTo>
                    <a:pt x="0" y="9635532"/>
                    <a:pt x="55880" y="9691412"/>
                    <a:pt x="124460" y="9691412"/>
                  </a:cubicBezTo>
                  <a:lnTo>
                    <a:pt x="15373241" y="9691412"/>
                  </a:lnTo>
                  <a:cubicBezTo>
                    <a:pt x="15441820" y="9691412"/>
                    <a:pt x="15497701" y="9635532"/>
                    <a:pt x="15497701" y="9566952"/>
                  </a:cubicBezTo>
                  <a:lnTo>
                    <a:pt x="15497701" y="124460"/>
                  </a:lnTo>
                  <a:cubicBezTo>
                    <a:pt x="15497701" y="55880"/>
                    <a:pt x="15441820" y="0"/>
                    <a:pt x="1537324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833142" y="4714875"/>
            <a:ext cx="3900488" cy="5572125"/>
            <a:chOff x="0" y="0"/>
            <a:chExt cx="4445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571" r="-3571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935621" y="1714650"/>
            <a:ext cx="9914366" cy="857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8"/>
              </a:lnSpc>
            </a:pPr>
            <a:r>
              <a:rPr lang="en-US" sz="7505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МИ ЇМО ЩОБ ....</a:t>
            </a:r>
          </a:p>
          <a:p>
            <a:pPr algn="ctr">
              <a:lnSpc>
                <a:spcPts val="5880"/>
              </a:lnSpc>
            </a:pPr>
            <a:endParaRPr lang="en-US" sz="7505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</a:t>
            </a:r>
            <a:r>
              <a:rPr lang="en-US" sz="4200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ЗАПИТАННЯ ДО УЧНІВ: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·А ЯКІ ЧИННИКИ ВПЛИВАЮТЬ НА ВИБІР ЇЖІ?</a:t>
            </a:r>
          </a:p>
          <a:p>
            <a:pPr algn="l">
              <a:lnSpc>
                <a:spcPts val="5880"/>
              </a:lnSpc>
            </a:pPr>
            <a:endParaRPr lang="en-US" sz="42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· ЧИ ІСНУЮТЬ У ВАШІЙ РОДИНІ ПЕВНІ СТЕРЕОТИПИ ХАРЧУВАННЯ?</a:t>
            </a:r>
          </a:p>
          <a:p>
            <a:pPr algn="l">
              <a:lnSpc>
                <a:spcPts val="10508"/>
              </a:lnSpc>
              <a:spcBef>
                <a:spcPct val="0"/>
              </a:spcBef>
            </a:pPr>
            <a:endParaRPr lang="en-US" sz="4200">
              <a:solidFill>
                <a:srgbClr val="008037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1482" y="0"/>
            <a:ext cx="5156376" cy="10287000"/>
            <a:chOff x="0" y="0"/>
            <a:chExt cx="174425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4256" cy="3479800"/>
            </a:xfrm>
            <a:custGeom>
              <a:avLst/>
              <a:gdLst/>
              <a:ahLst/>
              <a:cxnLst/>
              <a:rect l="l" t="t" r="r" b="b"/>
              <a:pathLst>
                <a:path w="1744256" h="3479800">
                  <a:moveTo>
                    <a:pt x="0" y="0"/>
                  </a:moveTo>
                  <a:lnTo>
                    <a:pt x="1744256" y="0"/>
                  </a:lnTo>
                  <a:lnTo>
                    <a:pt x="17442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FA82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805357" y="1988608"/>
            <a:ext cx="8453943" cy="6787596"/>
            <a:chOff x="0" y="0"/>
            <a:chExt cx="7467600" cy="59956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t="-9278" b="-927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65453" y="2410381"/>
            <a:ext cx="8111211" cy="5466239"/>
            <a:chOff x="0" y="0"/>
            <a:chExt cx="20443156" cy="137768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43155" cy="13776878"/>
            </a:xfrm>
            <a:custGeom>
              <a:avLst/>
              <a:gdLst/>
              <a:ahLst/>
              <a:cxnLst/>
              <a:rect l="l" t="t" r="r" b="b"/>
              <a:pathLst>
                <a:path w="20443155" h="13776878">
                  <a:moveTo>
                    <a:pt x="20318696" y="59690"/>
                  </a:moveTo>
                  <a:cubicBezTo>
                    <a:pt x="20354255" y="59690"/>
                    <a:pt x="20383466" y="88900"/>
                    <a:pt x="20383466" y="124460"/>
                  </a:cubicBezTo>
                  <a:lnTo>
                    <a:pt x="20383466" y="13652419"/>
                  </a:lnTo>
                  <a:cubicBezTo>
                    <a:pt x="20383466" y="13687978"/>
                    <a:pt x="20354255" y="13717189"/>
                    <a:pt x="20318696" y="13717189"/>
                  </a:cubicBezTo>
                  <a:lnTo>
                    <a:pt x="124460" y="13717189"/>
                  </a:lnTo>
                  <a:cubicBezTo>
                    <a:pt x="88900" y="13717189"/>
                    <a:pt x="59690" y="13687978"/>
                    <a:pt x="59690" y="136524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318696" y="59690"/>
                  </a:lnTo>
                  <a:moveTo>
                    <a:pt x="203186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652419"/>
                  </a:lnTo>
                  <a:cubicBezTo>
                    <a:pt x="0" y="13720998"/>
                    <a:pt x="55880" y="13776878"/>
                    <a:pt x="124460" y="13776878"/>
                  </a:cubicBezTo>
                  <a:lnTo>
                    <a:pt x="20318696" y="13776878"/>
                  </a:lnTo>
                  <a:cubicBezTo>
                    <a:pt x="20387275" y="13776878"/>
                    <a:pt x="20443155" y="13720998"/>
                    <a:pt x="20443155" y="13652419"/>
                  </a:cubicBezTo>
                  <a:lnTo>
                    <a:pt x="20443155" y="124460"/>
                  </a:lnTo>
                  <a:cubicBezTo>
                    <a:pt x="20443155" y="55880"/>
                    <a:pt x="20387275" y="0"/>
                    <a:pt x="20318696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269494" y="1182079"/>
            <a:ext cx="6503128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ХАРЧОВІ ДОБАВКИ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854" y="2667664"/>
            <a:ext cx="7943367" cy="478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  <a:spcBef>
                <a:spcPct val="0"/>
              </a:spcBef>
            </a:pPr>
            <a:r>
              <a:rPr lang="en-US" sz="3402" u="sng">
                <a:solidFill>
                  <a:srgbClr val="6FA82F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це природні сполуки або хімічні речовини, які самостійно, зазвичай, не споживаються, але у обмежених кількостях спеціально вводяться до складу інших продуктів харчування</a:t>
            </a:r>
            <a:r>
              <a:rPr lang="en-US" sz="3402" u="sng">
                <a:solidFill>
                  <a:srgbClr val="008037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Произвольный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Montserrat Extra-Bold</vt:lpstr>
      <vt:lpstr>Poppins Light Bold</vt:lpstr>
      <vt:lpstr>Montserrat Extra-Bold Bold Italics</vt:lpstr>
      <vt:lpstr>Poppins Light</vt:lpstr>
      <vt:lpstr>Poppins Medium</vt:lpstr>
      <vt:lpstr>Calibri</vt:lpstr>
      <vt:lpstr>Poppins Bold</vt:lpstr>
      <vt:lpstr>Montserrat Extra-Bold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Харчові та енергетичні потреби людини</dc:title>
  <dc:creator>lenovo</dc:creator>
  <cp:lastModifiedBy>Пользователь Windows</cp:lastModifiedBy>
  <cp:revision>2</cp:revision>
  <dcterms:created xsi:type="dcterms:W3CDTF">2006-08-16T00:00:00Z</dcterms:created>
  <dcterms:modified xsi:type="dcterms:W3CDTF">2024-09-10T19:56:19Z</dcterms:modified>
  <dc:identifier>DAFQ1OMx2a4</dc:identifier>
</cp:coreProperties>
</file>