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5" r:id="rId3"/>
    <p:sldId id="278" r:id="rId4"/>
    <p:sldId id="260" r:id="rId5"/>
    <p:sldId id="261" r:id="rId6"/>
    <p:sldId id="262" r:id="rId7"/>
    <p:sldId id="267" r:id="rId8"/>
    <p:sldId id="266" r:id="rId9"/>
    <p:sldId id="265" r:id="rId10"/>
    <p:sldId id="264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584DAA-E93C-43E8-898E-DBF7760FEC5C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7BFDB4-D1CC-42A4-987E-EC293FA81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5829" y="820511"/>
            <a:ext cx="6430967" cy="2616199"/>
          </a:xfrm>
        </p:spPr>
        <p:txBody>
          <a:bodyPr>
            <a:normAutofit/>
          </a:bodyPr>
          <a:lstStyle/>
          <a:p>
            <a:pPr fontAlgn="t"/>
            <a:r>
              <a:rPr lang="en-US" dirty="0" smtClean="0"/>
              <a:t>STEM-</a:t>
            </a:r>
            <a:r>
              <a:rPr lang="ru-RU" dirty="0" err="1" smtClean="0"/>
              <a:t>освіта</a:t>
            </a:r>
            <a:r>
              <a:rPr lang="ru-RU" dirty="0" smtClean="0"/>
              <a:t>: </a:t>
            </a:r>
            <a:r>
              <a:rPr lang="ru-RU" dirty="0" err="1" smtClean="0"/>
              <a:t>можливості</a:t>
            </a:r>
            <a:r>
              <a:rPr lang="ru-RU" dirty="0" smtClean="0"/>
              <a:t> та </a:t>
            </a:r>
            <a:r>
              <a:rPr lang="ru-RU" dirty="0" err="1" smtClean="0"/>
              <a:t>виклики</a:t>
            </a:r>
            <a:r>
              <a:rPr lang="ru-RU" dirty="0" smtClean="0"/>
              <a:t> </a:t>
            </a:r>
            <a:endParaRPr lang="ru-RU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386" y="3433285"/>
            <a:ext cx="2748799" cy="5820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8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5. </a:t>
            </a:r>
            <a:r>
              <a:rPr lang="ru-RU" b="1" dirty="0" err="1" smtClean="0">
                <a:solidFill>
                  <a:srgbClr val="7030A0"/>
                </a:solidFill>
              </a:rPr>
              <a:t>Розвиток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навичок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програмування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Кодування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фундаментальною </a:t>
            </a:r>
            <a:r>
              <a:rPr lang="ru-RU" dirty="0" err="1" smtClean="0"/>
              <a:t>навичкою</a:t>
            </a:r>
            <a:r>
              <a:rPr lang="ru-RU" dirty="0" smtClean="0"/>
              <a:t>, </a:t>
            </a:r>
            <a:r>
              <a:rPr lang="ru-RU" dirty="0" err="1" smtClean="0"/>
              <a:t>подібною</a:t>
            </a:r>
            <a:r>
              <a:rPr lang="ru-RU" dirty="0" smtClean="0"/>
              <a:t> до </a:t>
            </a:r>
            <a:r>
              <a:rPr lang="ru-RU" dirty="0" err="1" smtClean="0"/>
              <a:t>читання</a:t>
            </a:r>
            <a:r>
              <a:rPr lang="ru-RU" dirty="0" smtClean="0"/>
              <a:t> та письма, у </a:t>
            </a:r>
            <a:r>
              <a:rPr lang="ru-RU" dirty="0" err="1" smtClean="0"/>
              <a:t>нашому</a:t>
            </a:r>
            <a:r>
              <a:rPr lang="ru-RU" dirty="0" smtClean="0"/>
              <a:t> все </a:t>
            </a:r>
            <a:r>
              <a:rPr lang="ru-RU" dirty="0" err="1" smtClean="0"/>
              <a:t>більш</a:t>
            </a:r>
            <a:r>
              <a:rPr lang="ru-RU" dirty="0" smtClean="0"/>
              <a:t> цифровому </a:t>
            </a:r>
            <a:r>
              <a:rPr lang="ru-RU" dirty="0" err="1" smtClean="0"/>
              <a:t>світі</a:t>
            </a:r>
            <a:r>
              <a:rPr lang="ru-RU" dirty="0" smtClean="0"/>
              <a:t>. У 2024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очікується</a:t>
            </a:r>
            <a:r>
              <a:rPr lang="ru-RU" dirty="0" smtClean="0"/>
              <a:t> </a:t>
            </a:r>
            <a:r>
              <a:rPr lang="ru-RU" dirty="0" err="1" smtClean="0"/>
              <a:t>поглиблення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кодування</a:t>
            </a:r>
            <a:r>
              <a:rPr lang="ru-RU" dirty="0" smtClean="0"/>
              <a:t> в </a:t>
            </a:r>
            <a:r>
              <a:rPr lang="ru-RU" dirty="0" err="1" smtClean="0"/>
              <a:t>ранню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підкреслює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важливість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програмуванням</a:t>
            </a:r>
            <a:r>
              <a:rPr lang="ru-RU" dirty="0" smtClean="0"/>
              <a:t> у </a:t>
            </a:r>
            <a:r>
              <a:rPr lang="ru-RU" dirty="0" err="1" smtClean="0"/>
              <a:t>молодшому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знайомить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розвиває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проблем, </a:t>
            </a:r>
            <a:r>
              <a:rPr lang="ru-RU" dirty="0" err="1" smtClean="0"/>
              <a:t>логічне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 та </a:t>
            </a:r>
            <a:r>
              <a:rPr lang="ru-RU" dirty="0" err="1" smtClean="0"/>
              <a:t>творчі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6. </a:t>
            </a:r>
            <a:r>
              <a:rPr lang="ru-RU" b="1" dirty="0" err="1" smtClean="0">
                <a:solidFill>
                  <a:srgbClr val="7030A0"/>
                </a:solidFill>
              </a:rPr>
              <a:t>Доступність</a:t>
            </a:r>
            <a:r>
              <a:rPr lang="ru-RU" b="1" dirty="0" smtClean="0">
                <a:solidFill>
                  <a:srgbClr val="7030A0"/>
                </a:solidFill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</a:rPr>
              <a:t>інклюзія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 2024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доступність</a:t>
            </a:r>
            <a:r>
              <a:rPr lang="ru-RU" dirty="0" smtClean="0"/>
              <a:t> та </a:t>
            </a:r>
            <a:r>
              <a:rPr lang="ru-RU" dirty="0" err="1" smtClean="0"/>
              <a:t>інклюзивність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ключовими</a:t>
            </a:r>
            <a:r>
              <a:rPr lang="ru-RU" dirty="0" smtClean="0"/>
              <a:t> </a:t>
            </a:r>
            <a:r>
              <a:rPr lang="ru-RU" dirty="0" err="1" smtClean="0"/>
              <a:t>пріоритетами</a:t>
            </a:r>
            <a:r>
              <a:rPr lang="ru-RU" dirty="0" smtClean="0"/>
              <a:t> у </a:t>
            </a:r>
            <a:r>
              <a:rPr lang="en-US" dirty="0" smtClean="0"/>
              <a:t>STEM-</a:t>
            </a:r>
            <a:r>
              <a:rPr lang="ru-RU" dirty="0" err="1" smtClean="0"/>
              <a:t>освіті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соціально-економічного</a:t>
            </a:r>
            <a:r>
              <a:rPr lang="ru-RU" dirty="0" smtClean="0"/>
              <a:t> статусу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особливих</a:t>
            </a:r>
            <a:r>
              <a:rPr lang="ru-RU" dirty="0" smtClean="0"/>
              <a:t> </a:t>
            </a:r>
            <a:r>
              <a:rPr lang="ru-RU" dirty="0" err="1" smtClean="0"/>
              <a:t>освітніх</a:t>
            </a:r>
            <a:r>
              <a:rPr lang="ru-RU" dirty="0" smtClean="0"/>
              <a:t> потреб,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в </a:t>
            </a:r>
            <a:r>
              <a:rPr lang="en-US" dirty="0" smtClean="0"/>
              <a:t>STEM-</a:t>
            </a:r>
            <a:r>
              <a:rPr lang="ru-RU" dirty="0" err="1" smtClean="0"/>
              <a:t>галузях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Створенню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якісного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інклюзивного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середовища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сприяють</a:t>
            </a:r>
            <a:r>
              <a:rPr lang="ru-RU" dirty="0" smtClean="0">
                <a:solidFill>
                  <a:srgbClr val="FFC000"/>
                </a:solidFill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• </a:t>
            </a:r>
            <a:r>
              <a:rPr lang="ru-RU" dirty="0" err="1" smtClean="0"/>
              <a:t>доступність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школярів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наставництва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знайомлять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моделями для </a:t>
            </a:r>
            <a:r>
              <a:rPr lang="ru-RU" dirty="0" err="1" smtClean="0"/>
              <a:t>наслідування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професій</a:t>
            </a:r>
            <a:r>
              <a:rPr lang="ru-RU" dirty="0" smtClean="0"/>
              <a:t> у </a:t>
            </a:r>
            <a:r>
              <a:rPr lang="en-US" dirty="0" smtClean="0"/>
              <a:t>STEM-</a:t>
            </a:r>
            <a:r>
              <a:rPr lang="ru-RU" dirty="0" err="1" smtClean="0"/>
              <a:t>галузях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заохочення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групових</a:t>
            </a:r>
            <a:r>
              <a:rPr lang="ru-RU" dirty="0" smtClean="0"/>
              <a:t> </a:t>
            </a:r>
            <a:r>
              <a:rPr lang="ru-RU" dirty="0" err="1" smtClean="0"/>
              <a:t>проєктів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цінуються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та </a:t>
            </a:r>
            <a:r>
              <a:rPr lang="ru-RU" dirty="0" err="1" smtClean="0"/>
              <a:t>допомога</a:t>
            </a:r>
            <a:r>
              <a:rPr lang="ru-RU" dirty="0" smtClean="0"/>
              <a:t> один одному.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7. </a:t>
            </a:r>
            <a:r>
              <a:rPr lang="ru-RU" b="1" dirty="0" err="1" smtClean="0">
                <a:solidFill>
                  <a:srgbClr val="7030A0"/>
                </a:solidFill>
              </a:rPr>
              <a:t>Цифрова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грамотність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Цифрові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ефективними</a:t>
            </a:r>
            <a:r>
              <a:rPr lang="ru-RU" dirty="0" smtClean="0"/>
              <a:t> </a:t>
            </a:r>
            <a:r>
              <a:rPr lang="ru-RU" dirty="0" err="1" smtClean="0"/>
              <a:t>інструментами</a:t>
            </a:r>
            <a:r>
              <a:rPr lang="ru-RU" dirty="0" smtClean="0"/>
              <a:t> для </a:t>
            </a:r>
            <a:r>
              <a:rPr lang="ru-RU" dirty="0" err="1" smtClean="0"/>
              <a:t>навчання</a:t>
            </a:r>
            <a:r>
              <a:rPr lang="ru-RU" dirty="0" smtClean="0"/>
              <a:t> та </a:t>
            </a:r>
            <a:r>
              <a:rPr lang="ru-RU" dirty="0" err="1" smtClean="0"/>
              <a:t>дослідження</a:t>
            </a:r>
            <a:r>
              <a:rPr lang="ru-RU" dirty="0" smtClean="0"/>
              <a:t>, а </a:t>
            </a:r>
            <a:r>
              <a:rPr lang="ru-RU" dirty="0" err="1" smtClean="0"/>
              <a:t>по-друге</a:t>
            </a:r>
            <a:r>
              <a:rPr lang="ru-RU" dirty="0" smtClean="0"/>
              <a:t>, вони </a:t>
            </a:r>
            <a:r>
              <a:rPr lang="ru-RU" dirty="0" err="1" smtClean="0"/>
              <a:t>змінюють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ми </a:t>
            </a:r>
            <a:r>
              <a:rPr lang="ru-RU" dirty="0" err="1" smtClean="0"/>
              <a:t>працюємо</a:t>
            </a:r>
            <a:r>
              <a:rPr lang="ru-RU" dirty="0" smtClean="0"/>
              <a:t> та </a:t>
            </a:r>
            <a:r>
              <a:rPr lang="ru-RU" dirty="0" err="1" smtClean="0"/>
              <a:t>взаємодіємо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навколишнім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. Ось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порад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допоможуть</a:t>
            </a:r>
            <a:r>
              <a:rPr lang="ru-RU" dirty="0" smtClean="0"/>
              <a:t> </a:t>
            </a:r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</a:t>
            </a:r>
            <a:r>
              <a:rPr lang="ru-RU" dirty="0" err="1" smtClean="0"/>
              <a:t>навичку</a:t>
            </a:r>
            <a:r>
              <a:rPr lang="ru-RU" dirty="0" smtClean="0"/>
              <a:t> у </a:t>
            </a:r>
            <a:r>
              <a:rPr lang="ru-RU" dirty="0" err="1" smtClean="0"/>
              <a:t>школярів</a:t>
            </a:r>
            <a:r>
              <a:rPr lang="ru-RU" dirty="0" smtClean="0"/>
              <a:t>: </a:t>
            </a:r>
            <a:r>
              <a:rPr lang="ru-RU" dirty="0" err="1" smtClean="0"/>
              <a:t>заохочуйте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до критичного </a:t>
            </a:r>
            <a:r>
              <a:rPr lang="ru-RU" dirty="0" err="1" smtClean="0"/>
              <a:t>мислення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, надавайте </a:t>
            </a:r>
            <a:r>
              <a:rPr lang="ru-RU" dirty="0" err="1" smtClean="0"/>
              <a:t>учням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навчання</a:t>
            </a:r>
            <a:r>
              <a:rPr lang="ru-RU" dirty="0" smtClean="0"/>
              <a:t> в реальному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  <a:r>
              <a:rPr lang="ru-RU" dirty="0" err="1" smtClean="0"/>
              <a:t>екскурсії</a:t>
            </a:r>
            <a:r>
              <a:rPr lang="ru-RU" dirty="0" smtClean="0"/>
              <a:t> до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цифрові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стануть</a:t>
            </a:r>
            <a:r>
              <a:rPr lang="ru-RU" dirty="0" smtClean="0"/>
              <a:t> у </a:t>
            </a:r>
            <a:r>
              <a:rPr lang="ru-RU" dirty="0" err="1" smtClean="0"/>
              <a:t>пригоді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повсякденному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8. </a:t>
            </a:r>
            <a:r>
              <a:rPr lang="ru-RU" b="1" dirty="0" err="1" smtClean="0">
                <a:solidFill>
                  <a:srgbClr val="7030A0"/>
                </a:solidFill>
              </a:rPr>
              <a:t>Практичне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навчання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часто </a:t>
            </a:r>
            <a:r>
              <a:rPr lang="ru-RU" dirty="0" err="1" smtClean="0"/>
              <a:t>є</a:t>
            </a:r>
            <a:r>
              <a:rPr lang="ru-RU" dirty="0" smtClean="0"/>
              <a:t> не </a:t>
            </a:r>
            <a:r>
              <a:rPr lang="ru-RU" dirty="0" err="1" smtClean="0"/>
              <a:t>ефективними</a:t>
            </a:r>
            <a:r>
              <a:rPr lang="ru-RU" dirty="0" smtClean="0"/>
              <a:t> для </a:t>
            </a:r>
            <a:r>
              <a:rPr lang="ru-RU" dirty="0" err="1" smtClean="0"/>
              <a:t>STEM-дисциплін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лабораторні</a:t>
            </a:r>
            <a:r>
              <a:rPr lang="ru-RU" dirty="0" smtClean="0"/>
              <a:t> </a:t>
            </a:r>
            <a:r>
              <a:rPr lang="ru-RU" dirty="0" err="1" smtClean="0"/>
              <a:t>експерименти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проєкти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8449" t="-387" r="17485"/>
          <a:stretch/>
        </p:blipFill>
        <p:spPr>
          <a:xfrm>
            <a:off x="4143372" y="4357694"/>
            <a:ext cx="3262066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9. </a:t>
            </a:r>
            <a:r>
              <a:rPr lang="ru-RU" b="1" dirty="0" err="1" smtClean="0">
                <a:solidFill>
                  <a:srgbClr val="7030A0"/>
                </a:solidFill>
              </a:rPr>
              <a:t>Спільне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навчання</a:t>
            </a:r>
            <a:r>
              <a:rPr lang="ru-RU" b="1" dirty="0" smtClean="0">
                <a:solidFill>
                  <a:srgbClr val="7030A0"/>
                </a:solidFill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</a:rPr>
              <a:t>командна</a:t>
            </a:r>
            <a:r>
              <a:rPr lang="ru-RU" b="1" dirty="0" smtClean="0">
                <a:solidFill>
                  <a:srgbClr val="7030A0"/>
                </a:solidFill>
              </a:rPr>
              <a:t>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Колишня</a:t>
            </a:r>
            <a:r>
              <a:rPr lang="ru-RU" dirty="0" smtClean="0"/>
              <a:t> </a:t>
            </a:r>
            <a:r>
              <a:rPr lang="ru-RU" dirty="0" err="1" smtClean="0"/>
              <a:t>традиція</a:t>
            </a:r>
            <a:r>
              <a:rPr lang="ru-RU" dirty="0" smtClean="0"/>
              <a:t>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поступається</a:t>
            </a:r>
            <a:r>
              <a:rPr lang="ru-RU" dirty="0" smtClean="0"/>
              <a:t> </a:t>
            </a:r>
            <a:r>
              <a:rPr lang="ru-RU" dirty="0" err="1" smtClean="0"/>
              <a:t>пріоритетним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груповій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та </a:t>
            </a:r>
            <a:r>
              <a:rPr lang="ru-RU" dirty="0" err="1" smtClean="0"/>
              <a:t>командним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. Цей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у сферах </a:t>
            </a:r>
            <a:r>
              <a:rPr lang="en-US" dirty="0" smtClean="0"/>
              <a:t>STEM, </a:t>
            </a:r>
            <a:r>
              <a:rPr lang="ru-RU" dirty="0" smtClean="0"/>
              <a:t>де </a:t>
            </a:r>
            <a:r>
              <a:rPr lang="ru-RU" dirty="0" err="1" smtClean="0"/>
              <a:t>командна</a:t>
            </a:r>
            <a:r>
              <a:rPr lang="ru-RU" dirty="0" smtClean="0"/>
              <a:t> робота та </a:t>
            </a:r>
            <a:r>
              <a:rPr lang="ru-RU" dirty="0" err="1" smtClean="0"/>
              <a:t>співпраця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. </a:t>
            </a:r>
            <a:r>
              <a:rPr lang="ru-RU" dirty="0" err="1" smtClean="0"/>
              <a:t>Середовище</a:t>
            </a:r>
            <a:r>
              <a:rPr lang="ru-RU" dirty="0" smtClean="0"/>
              <a:t>, де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разом, </a:t>
            </a:r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 smtClean="0"/>
              <a:t>вирішувати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обмінюватися</a:t>
            </a:r>
            <a:r>
              <a:rPr lang="ru-RU" dirty="0" smtClean="0"/>
              <a:t> </a:t>
            </a:r>
            <a:r>
              <a:rPr lang="ru-RU" dirty="0" err="1" smtClean="0"/>
              <a:t>ідеями</a:t>
            </a:r>
            <a:r>
              <a:rPr lang="ru-RU" dirty="0" smtClean="0"/>
              <a:t> та </a:t>
            </a:r>
            <a:r>
              <a:rPr lang="ru-RU" dirty="0" err="1" smtClean="0"/>
              <a:t>навчатися</a:t>
            </a:r>
            <a:r>
              <a:rPr lang="ru-RU" dirty="0" smtClean="0"/>
              <a:t> один в одного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покращує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проблем,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розвиває</a:t>
            </a:r>
            <a:r>
              <a:rPr lang="ru-RU" dirty="0" smtClean="0"/>
              <a:t> </a:t>
            </a:r>
            <a:r>
              <a:rPr lang="ru-RU" dirty="0" err="1" smtClean="0"/>
              <a:t>комунікативні</a:t>
            </a:r>
            <a:r>
              <a:rPr lang="ru-RU" dirty="0" smtClean="0"/>
              <a:t> та </a:t>
            </a:r>
            <a:r>
              <a:rPr lang="ru-RU" dirty="0" err="1" smtClean="0"/>
              <a:t>міжособистісні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, </a:t>
            </a:r>
            <a:r>
              <a:rPr lang="ru-RU" dirty="0" err="1" smtClean="0"/>
              <a:t>готуючи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майбутньої</a:t>
            </a:r>
            <a:r>
              <a:rPr lang="ru-RU" dirty="0" smtClean="0"/>
              <a:t> </a:t>
            </a:r>
            <a:r>
              <a:rPr lang="ru-RU" dirty="0" err="1" smtClean="0"/>
              <a:t>кар'єри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10. </a:t>
            </a:r>
            <a:r>
              <a:rPr lang="ru-RU" b="1" dirty="0" err="1" smtClean="0">
                <a:solidFill>
                  <a:srgbClr val="7030A0"/>
                </a:solidFill>
              </a:rPr>
              <a:t>Поєднання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різних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форматів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навчання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Гнучке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форматів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важливою</a:t>
            </a:r>
            <a:r>
              <a:rPr lang="ru-RU" sz="2400" dirty="0" smtClean="0"/>
              <a:t> </a:t>
            </a:r>
            <a:r>
              <a:rPr lang="ru-RU" sz="2400" dirty="0" err="1" smtClean="0"/>
              <a:t>тенденцією</a:t>
            </a:r>
            <a:r>
              <a:rPr lang="ru-RU" sz="2400" dirty="0" smtClean="0"/>
              <a:t> в </a:t>
            </a:r>
            <a:r>
              <a:rPr lang="en-US" sz="2400" dirty="0" smtClean="0"/>
              <a:t>STEM-</a:t>
            </a:r>
            <a:r>
              <a:rPr lang="ru-RU" sz="2400" dirty="0" err="1" smtClean="0"/>
              <a:t>освіті</a:t>
            </a:r>
            <a:r>
              <a:rPr lang="ru-RU" sz="2400" dirty="0" smtClean="0"/>
              <a:t>. Цей </a:t>
            </a:r>
            <a:r>
              <a:rPr lang="ru-RU" sz="2400" dirty="0" err="1" smtClean="0"/>
              <a:t>підхід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спрямований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можливостей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їхнім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індивідуальним</a:t>
            </a:r>
            <a:r>
              <a:rPr lang="ru-RU" sz="2400" dirty="0" smtClean="0"/>
              <a:t> потребам </a:t>
            </a:r>
            <a:r>
              <a:rPr lang="ru-RU" sz="2400" dirty="0" err="1" smtClean="0"/>
              <a:t>і</a:t>
            </a:r>
            <a:r>
              <a:rPr lang="ru-RU" sz="2400" dirty="0" smtClean="0"/>
              <a:t> стилям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навчатися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зручний</a:t>
            </a:r>
            <a:r>
              <a:rPr lang="ru-RU" sz="2400" dirty="0" smtClean="0"/>
              <a:t> для них час, </a:t>
            </a:r>
            <a:r>
              <a:rPr lang="ru-RU" sz="2400" dirty="0" err="1" smtClean="0"/>
              <a:t>самостійно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темп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обирати</a:t>
            </a:r>
            <a:r>
              <a:rPr lang="ru-RU" sz="2400" dirty="0" smtClean="0"/>
              <a:t> теми,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цікавлять</a:t>
            </a:r>
            <a:r>
              <a:rPr lang="ru-RU" sz="2400" dirty="0" smtClean="0"/>
              <a:t> та оперативно </a:t>
            </a:r>
            <a:r>
              <a:rPr lang="ru-RU" sz="2400" dirty="0" err="1" smtClean="0"/>
              <a:t>отримувати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підтримку</a:t>
            </a:r>
            <a:r>
              <a:rPr lang="ru-RU" sz="2400" dirty="0" smtClean="0"/>
              <a:t>  </a:t>
            </a:r>
            <a:r>
              <a:rPr lang="ru-RU" sz="2400" dirty="0" err="1" smtClean="0"/>
              <a:t>з</a:t>
            </a:r>
            <a:r>
              <a:rPr lang="ru-RU" sz="2400" dirty="0" smtClean="0"/>
              <a:t> боку </a:t>
            </a:r>
            <a:r>
              <a:rPr lang="ru-RU" sz="2400" dirty="0" err="1" smtClean="0"/>
              <a:t>викладачів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однокласників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потреби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5072074"/>
            <a:ext cx="5929354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           Дякую за увагу.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73048" y="2954958"/>
            <a:ext cx="7632854" cy="17862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10 </a:t>
            </a:r>
            <a:r>
              <a:rPr lang="ru-RU" dirty="0" err="1" smtClean="0"/>
              <a:t>актуальних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 </a:t>
            </a:r>
            <a:r>
              <a:rPr lang="ru-RU" dirty="0" err="1" smtClean="0"/>
              <a:t>STEM-освіти</a:t>
            </a:r>
            <a:r>
              <a:rPr lang="ru-RU" dirty="0" smtClean="0"/>
              <a:t> у 2024 </a:t>
            </a:r>
            <a:r>
              <a:rPr lang="ru-RU" dirty="0" err="1" smtClean="0"/>
              <a:t>році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1.    </a:t>
            </a:r>
            <a:r>
              <a:rPr lang="en-US" dirty="0" smtClean="0"/>
              <a:t>https://znayshov.com/News/Details/10_aktualnykh_tendentsii_stemosvity_u_2024_rotsi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</a:rPr>
              <a:t>STEM-освіта</a:t>
            </a:r>
            <a:r>
              <a:rPr lang="ru-RU" sz="3200" dirty="0" smtClean="0">
                <a:solidFill>
                  <a:srgbClr val="C00000"/>
                </a:solidFill>
              </a:rPr>
              <a:t>: </a:t>
            </a:r>
            <a:r>
              <a:rPr lang="ru-RU" sz="3200" dirty="0" err="1" smtClean="0">
                <a:solidFill>
                  <a:srgbClr val="C00000"/>
                </a:solidFill>
              </a:rPr>
              <a:t>перспективи</a:t>
            </a:r>
            <a:r>
              <a:rPr lang="ru-RU" sz="3200" dirty="0" smtClean="0">
                <a:solidFill>
                  <a:srgbClr val="C00000"/>
                </a:solidFill>
              </a:rPr>
              <a:t> та </a:t>
            </a:r>
            <a:r>
              <a:rPr lang="ru-RU" sz="3200" dirty="0" err="1" smtClean="0">
                <a:solidFill>
                  <a:srgbClr val="C00000"/>
                </a:solidFill>
              </a:rPr>
              <a:t>можливості</a:t>
            </a:r>
            <a:r>
              <a:rPr lang="ru-RU" sz="3200" dirty="0" smtClean="0">
                <a:solidFill>
                  <a:srgbClr val="C00000"/>
                </a:solidFill>
              </a:rPr>
              <a:t> для </a:t>
            </a:r>
            <a:r>
              <a:rPr lang="ru-RU" sz="3200" dirty="0" err="1" smtClean="0">
                <a:solidFill>
                  <a:srgbClr val="C00000"/>
                </a:solidFill>
              </a:rPr>
              <a:t>ефективного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навчання</a:t>
            </a:r>
            <a:r>
              <a:rPr lang="ru-RU" sz="3200" dirty="0" smtClean="0">
                <a:solidFill>
                  <a:srgbClr val="C00000"/>
                </a:solidFill>
              </a:rPr>
              <a:t>».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32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сучасному світі учні потребують сучасних методик викладання, тому впровадження  </a:t>
            </a:r>
            <a:r>
              <a:rPr lang="ru-RU" sz="32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STEAM </a:t>
            </a:r>
            <a:r>
              <a:rPr lang="uk-UA" sz="32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освіти є пріоритетним, цікавим, новим способом викладання </a:t>
            </a:r>
            <a:r>
              <a:rPr lang="uk-UA" sz="32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навчального </a:t>
            </a:r>
            <a:r>
              <a:rPr lang="uk-UA" sz="32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матеріалу.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4429132"/>
            <a:ext cx="3189033" cy="4186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7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Open Sans"/>
              </a:rPr>
              <a:t>Чому</a:t>
            </a:r>
            <a:r>
              <a:rPr lang="ru-RU" dirty="0" smtClean="0">
                <a:solidFill>
                  <a:srgbClr val="7030A0"/>
                </a:solidFill>
                <a:latin typeface="Open Sans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Open Sans"/>
              </a:rPr>
              <a:t>STEM-</a:t>
            </a:r>
            <a:r>
              <a:rPr lang="ru-RU" dirty="0" err="1" smtClean="0">
                <a:solidFill>
                  <a:srgbClr val="7030A0"/>
                </a:solidFill>
                <a:latin typeface="Open Sans"/>
              </a:rPr>
              <a:t>освіта</a:t>
            </a:r>
            <a:r>
              <a:rPr lang="ru-RU" dirty="0" smtClean="0">
                <a:solidFill>
                  <a:srgbClr val="7030A0"/>
                </a:solidFill>
                <a:latin typeface="Open Sans"/>
              </a:rPr>
              <a:t> так актуальна?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Стрімка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еволюція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технологій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веде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до того,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що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незабаром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найбільш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популярними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та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перспективними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на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планеті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фахівцями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стануть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програмісти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IT-фахівці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інженери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професіонали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в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галузі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високих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технологій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т.д. У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віддаленому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майбутньому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з'являться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професії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, про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які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зараз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навіть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уявити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важко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всі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вони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будуть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пов'язані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з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технологією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високо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технологічним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виробництвом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на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стику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з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природничими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науками. Особливо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будуть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затребувані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фахівці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біо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- та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нано-технологій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10 </a:t>
            </a:r>
            <a:r>
              <a:rPr lang="ru-RU" sz="3200" dirty="0" err="1" smtClean="0">
                <a:solidFill>
                  <a:srgbClr val="C00000"/>
                </a:solidFill>
              </a:rPr>
              <a:t>актуальних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тенденцій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STEM-освіти</a:t>
            </a:r>
            <a:r>
              <a:rPr lang="ru-RU" sz="3200" dirty="0" smtClean="0">
                <a:solidFill>
                  <a:srgbClr val="C00000"/>
                </a:solidFill>
              </a:rPr>
              <a:t> у 2024 </a:t>
            </a:r>
            <a:r>
              <a:rPr lang="ru-RU" sz="3200" dirty="0" err="1" smtClean="0">
                <a:solidFill>
                  <a:srgbClr val="C00000"/>
                </a:solidFill>
              </a:rPr>
              <a:t>році</a:t>
            </a:r>
            <a:r>
              <a:rPr lang="ru-RU" sz="3200" dirty="0" smtClean="0">
                <a:solidFill>
                  <a:srgbClr val="C00000"/>
                </a:solidFill>
              </a:rPr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1. </a:t>
            </a:r>
            <a:r>
              <a:rPr lang="ru-RU" sz="4800" b="1" dirty="0" err="1" smtClean="0">
                <a:solidFill>
                  <a:srgbClr val="7030A0"/>
                </a:solidFill>
              </a:rPr>
              <a:t>Використання</a:t>
            </a:r>
            <a:r>
              <a:rPr lang="ru-RU" sz="4800" b="1" dirty="0" smtClean="0">
                <a:solidFill>
                  <a:srgbClr val="7030A0"/>
                </a:solidFill>
              </a:rPr>
              <a:t> штучного </a:t>
            </a:r>
            <a:r>
              <a:rPr lang="ru-RU" sz="4800" b="1" dirty="0" err="1" smtClean="0">
                <a:solidFill>
                  <a:srgbClr val="7030A0"/>
                </a:solidFill>
              </a:rPr>
              <a:t>інтелекту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найближчому</a:t>
            </a:r>
            <a:r>
              <a:rPr lang="ru-RU" dirty="0" smtClean="0"/>
              <a:t> </a:t>
            </a:r>
            <a:r>
              <a:rPr lang="ru-RU" dirty="0" err="1" smtClean="0"/>
              <a:t>майбутньому</a:t>
            </a:r>
            <a:r>
              <a:rPr lang="ru-RU" dirty="0" smtClean="0"/>
              <a:t> в </a:t>
            </a:r>
            <a:r>
              <a:rPr lang="en-US" dirty="0" smtClean="0"/>
              <a:t>STEM-</a:t>
            </a:r>
            <a:r>
              <a:rPr lang="ru-RU" dirty="0" err="1" smtClean="0"/>
              <a:t>освіті</a:t>
            </a:r>
            <a:r>
              <a:rPr lang="ru-RU" dirty="0" smtClean="0"/>
              <a:t> </a:t>
            </a:r>
            <a:r>
              <a:rPr lang="ru-RU" dirty="0" err="1" smtClean="0"/>
              <a:t>відбудеться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штучного </a:t>
            </a:r>
            <a:r>
              <a:rPr lang="ru-RU" dirty="0" err="1" smtClean="0"/>
              <a:t>інтелекту</a:t>
            </a:r>
            <a:r>
              <a:rPr lang="ru-RU" dirty="0" smtClean="0"/>
              <a:t>. І </a:t>
            </a:r>
            <a:r>
              <a:rPr lang="ru-RU" dirty="0" err="1" smtClean="0"/>
              <a:t>це</a:t>
            </a:r>
            <a:r>
              <a:rPr lang="ru-RU" dirty="0" smtClean="0"/>
              <a:t> не просто модна </a:t>
            </a:r>
            <a:r>
              <a:rPr lang="ru-RU" dirty="0" err="1" smtClean="0"/>
              <a:t>тенденція</a:t>
            </a:r>
            <a:r>
              <a:rPr lang="ru-RU" dirty="0" smtClean="0"/>
              <a:t>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ШІ, </a:t>
            </a:r>
            <a:r>
              <a:rPr lang="ru-RU" dirty="0" err="1" smtClean="0"/>
              <a:t>вчителі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адаптувати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викладання</a:t>
            </a:r>
            <a:r>
              <a:rPr lang="ru-RU" dirty="0" smtClean="0"/>
              <a:t> та </a:t>
            </a:r>
            <a:r>
              <a:rPr lang="ru-RU" dirty="0" err="1" smtClean="0"/>
              <a:t>темпів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кожного </a:t>
            </a:r>
            <a:r>
              <a:rPr lang="ru-RU" dirty="0" err="1" smtClean="0"/>
              <a:t>учня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гнучких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динамічних</a:t>
            </a:r>
            <a:r>
              <a:rPr lang="ru-RU" dirty="0" smtClean="0"/>
              <a:t> </a:t>
            </a:r>
            <a:r>
              <a:rPr lang="ru-RU" dirty="0" err="1" smtClean="0"/>
              <a:t>планів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в </a:t>
            </a:r>
            <a:r>
              <a:rPr lang="ru-RU" dirty="0" err="1" smtClean="0"/>
              <a:t>режимі</a:t>
            </a:r>
            <a:r>
              <a:rPr lang="ru-RU" dirty="0" smtClean="0"/>
              <a:t> реального часу </a:t>
            </a:r>
            <a:r>
              <a:rPr lang="ru-RU" dirty="0" err="1" smtClean="0"/>
              <a:t>пристосовувати</a:t>
            </a:r>
            <a:r>
              <a:rPr lang="ru-RU" dirty="0" smtClean="0"/>
              <a:t> до потреб </a:t>
            </a:r>
            <a:r>
              <a:rPr lang="ru-RU" dirty="0" err="1" smtClean="0"/>
              <a:t>учнів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2. </a:t>
            </a:r>
            <a:r>
              <a:rPr lang="ru-RU" b="1" dirty="0" err="1" smtClean="0">
                <a:solidFill>
                  <a:srgbClr val="7030A0"/>
                </a:solidFill>
              </a:rPr>
              <a:t>Віртуальні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лабораторії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Концепція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віртуальних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лабораторій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симуляцій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спрямована</a:t>
            </a:r>
            <a:r>
              <a:rPr lang="ru-RU" sz="2400" dirty="0" smtClean="0"/>
              <a:t> на те,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підхід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практичних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аспектів</a:t>
            </a:r>
            <a:r>
              <a:rPr lang="ru-RU" sz="2400" dirty="0" smtClean="0"/>
              <a:t> </a:t>
            </a:r>
            <a:r>
              <a:rPr lang="en-US" sz="2400" dirty="0" smtClean="0"/>
              <a:t>STEM-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. У 2024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цифрові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лабораторії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дозволить </a:t>
            </a:r>
            <a:r>
              <a:rPr lang="ru-RU" sz="2400" dirty="0" err="1" smtClean="0"/>
              <a:t>учням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проводити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експерименти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досліджувати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явища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віртуальному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середовищі</a:t>
            </a:r>
            <a:r>
              <a:rPr lang="ru-RU" sz="2400" dirty="0" smtClean="0"/>
              <a:t>. </a:t>
            </a:r>
            <a:r>
              <a:rPr lang="ru-RU" sz="2400" dirty="0" err="1" smtClean="0"/>
              <a:t>Ця</a:t>
            </a:r>
            <a:r>
              <a:rPr lang="ru-RU" sz="2400" dirty="0" smtClean="0"/>
              <a:t> </a:t>
            </a:r>
            <a:r>
              <a:rPr lang="ru-RU" sz="2400" dirty="0" err="1" smtClean="0"/>
              <a:t>тенденція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важливою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долає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лабораторних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приміщень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вирішує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доступністю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практичне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масштабним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5214950"/>
            <a:ext cx="4572032" cy="12078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3. </a:t>
            </a:r>
            <a:r>
              <a:rPr lang="ru-RU" b="1" dirty="0" err="1" smtClean="0">
                <a:solidFill>
                  <a:srgbClr val="7030A0"/>
                </a:solidFill>
              </a:rPr>
              <a:t>Від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STEM </a:t>
            </a:r>
            <a:r>
              <a:rPr lang="ru-RU" b="1" dirty="0" smtClean="0">
                <a:solidFill>
                  <a:srgbClr val="7030A0"/>
                </a:solidFill>
              </a:rPr>
              <a:t>до </a:t>
            </a:r>
            <a:r>
              <a:rPr lang="en-US" b="1" dirty="0" smtClean="0">
                <a:solidFill>
                  <a:srgbClr val="7030A0"/>
                </a:solidFill>
              </a:rPr>
              <a:t>STEAM: </a:t>
            </a:r>
            <a:r>
              <a:rPr lang="ru-RU" b="1" dirty="0" err="1" smtClean="0">
                <a:solidFill>
                  <a:srgbClr val="7030A0"/>
                </a:solidFill>
              </a:rPr>
              <a:t>інтеграція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мистецтва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традиційній</a:t>
            </a:r>
            <a:r>
              <a:rPr lang="ru-RU" dirty="0" smtClean="0"/>
              <a:t> </a:t>
            </a:r>
            <a:r>
              <a:rPr lang="en-US" dirty="0" smtClean="0"/>
              <a:t>STEM-</a:t>
            </a:r>
            <a:r>
              <a:rPr lang="ru-RU" dirty="0" err="1" smtClean="0"/>
              <a:t>освіті</a:t>
            </a:r>
            <a:r>
              <a:rPr lang="ru-RU" dirty="0" smtClean="0"/>
              <a:t> акцент </a:t>
            </a:r>
            <a:r>
              <a:rPr lang="ru-RU" dirty="0" err="1" smtClean="0"/>
              <a:t>робиться</a:t>
            </a:r>
            <a:r>
              <a:rPr lang="ru-RU" dirty="0" smtClean="0"/>
              <a:t> на </a:t>
            </a:r>
            <a:r>
              <a:rPr lang="ru-RU" dirty="0" err="1" smtClean="0"/>
              <a:t>природничих</a:t>
            </a:r>
            <a:r>
              <a:rPr lang="ru-RU" dirty="0" smtClean="0"/>
              <a:t> науках, </a:t>
            </a:r>
            <a:r>
              <a:rPr lang="ru-RU" dirty="0" err="1" smtClean="0"/>
              <a:t>технологіях</a:t>
            </a:r>
            <a:r>
              <a:rPr lang="ru-RU" dirty="0" smtClean="0"/>
              <a:t>, </a:t>
            </a:r>
            <a:r>
              <a:rPr lang="ru-RU" dirty="0" err="1" smtClean="0"/>
              <a:t>інженерії</a:t>
            </a:r>
            <a:r>
              <a:rPr lang="ru-RU" dirty="0" smtClean="0"/>
              <a:t> та </a:t>
            </a:r>
            <a:r>
              <a:rPr lang="ru-RU" dirty="0" err="1" smtClean="0"/>
              <a:t>математиці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у 21 </a:t>
            </a:r>
            <a:r>
              <a:rPr lang="ru-RU" dirty="0" err="1" smtClean="0"/>
              <a:t>столітті</a:t>
            </a:r>
            <a:r>
              <a:rPr lang="ru-RU" dirty="0" smtClean="0"/>
              <a:t> все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приділяється</a:t>
            </a:r>
            <a:r>
              <a:rPr lang="ru-RU" dirty="0" smtClean="0"/>
              <a:t> </a:t>
            </a:r>
            <a:r>
              <a:rPr lang="ru-RU" dirty="0" err="1" smtClean="0"/>
              <a:t>важливості</a:t>
            </a:r>
            <a:r>
              <a:rPr lang="ru-RU" dirty="0" smtClean="0"/>
              <a:t> </a:t>
            </a:r>
            <a:r>
              <a:rPr lang="ru-RU" dirty="0" err="1" smtClean="0"/>
              <a:t>креативності</a:t>
            </a:r>
            <a:r>
              <a:rPr lang="ru-RU" dirty="0" smtClean="0"/>
              <a:t> та </a:t>
            </a:r>
            <a:r>
              <a:rPr lang="ru-RU" dirty="0" err="1" smtClean="0"/>
              <a:t>інновацій</a:t>
            </a:r>
            <a:r>
              <a:rPr lang="ru-RU" dirty="0" smtClean="0"/>
              <a:t> 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. </a:t>
            </a:r>
            <a:r>
              <a:rPr lang="ru-RU" dirty="0" err="1" smtClean="0"/>
              <a:t>Інтеграція</a:t>
            </a:r>
            <a:r>
              <a:rPr lang="ru-RU" dirty="0" smtClean="0"/>
              <a:t> </a:t>
            </a:r>
            <a:r>
              <a:rPr lang="en-US" dirty="0" smtClean="0"/>
              <a:t>Arts </a:t>
            </a:r>
            <a:r>
              <a:rPr lang="ru-RU" dirty="0" smtClean="0"/>
              <a:t>у </a:t>
            </a:r>
            <a:r>
              <a:rPr lang="en-US" dirty="0" smtClean="0"/>
              <a:t>STEM </a:t>
            </a:r>
            <a:r>
              <a:rPr lang="ru-RU" dirty="0" err="1" smtClean="0"/>
              <a:t>зосереджується</a:t>
            </a:r>
            <a:r>
              <a:rPr lang="ru-RU" dirty="0" smtClean="0"/>
              <a:t> на </a:t>
            </a:r>
            <a:r>
              <a:rPr lang="ru-RU" dirty="0" err="1" smtClean="0"/>
              <a:t>цілісному</a:t>
            </a:r>
            <a:r>
              <a:rPr lang="ru-RU" dirty="0" smtClean="0"/>
              <a:t> </a:t>
            </a:r>
            <a:r>
              <a:rPr lang="ru-RU" dirty="0" err="1" smtClean="0"/>
              <a:t>підході</a:t>
            </a:r>
            <a:r>
              <a:rPr lang="ru-RU" dirty="0" smtClean="0"/>
              <a:t> до </a:t>
            </a:r>
            <a:r>
              <a:rPr lang="ru-RU" dirty="0" err="1" smtClean="0"/>
              <a:t>освіти</a:t>
            </a:r>
            <a:r>
              <a:rPr lang="ru-RU" dirty="0" smtClean="0"/>
              <a:t> та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учням</a:t>
            </a:r>
            <a:r>
              <a:rPr lang="ru-RU" dirty="0" smtClean="0"/>
              <a:t> </a:t>
            </a:r>
            <a:r>
              <a:rPr lang="ru-RU" dirty="0" err="1" smtClean="0"/>
              <a:t>розвинути</a:t>
            </a:r>
            <a:r>
              <a:rPr lang="ru-RU" dirty="0" smtClean="0"/>
              <a:t> широкий спектр </a:t>
            </a:r>
            <a:r>
              <a:rPr lang="ru-RU" dirty="0" err="1" smtClean="0"/>
              <a:t>навичок</a:t>
            </a:r>
            <a:r>
              <a:rPr lang="ru-RU" dirty="0" smtClean="0"/>
              <a:t> та </a:t>
            </a:r>
            <a:r>
              <a:rPr lang="ru-RU" dirty="0" err="1" smtClean="0"/>
              <a:t>знань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успіху</a:t>
            </a:r>
            <a:r>
              <a:rPr lang="ru-RU" dirty="0" smtClean="0"/>
              <a:t> в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таким </a:t>
            </a:r>
            <a:r>
              <a:rPr lang="ru-RU" dirty="0" err="1" smtClean="0"/>
              <a:t>перевагам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Від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STEM </a:t>
            </a:r>
            <a:r>
              <a:rPr lang="ru-RU" b="1" dirty="0" smtClean="0">
                <a:solidFill>
                  <a:srgbClr val="7030A0"/>
                </a:solidFill>
              </a:rPr>
              <a:t>до </a:t>
            </a:r>
            <a:r>
              <a:rPr lang="en-US" b="1" dirty="0" smtClean="0">
                <a:solidFill>
                  <a:srgbClr val="7030A0"/>
                </a:solidFill>
              </a:rPr>
              <a:t>STEAM: </a:t>
            </a:r>
            <a:r>
              <a:rPr lang="ru-RU" b="1" dirty="0" err="1" smtClean="0">
                <a:solidFill>
                  <a:srgbClr val="7030A0"/>
                </a:solidFill>
              </a:rPr>
              <a:t>інтеграція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мистецтва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err="1" smtClean="0">
                <a:solidFill>
                  <a:srgbClr val="7030A0"/>
                </a:solidFill>
              </a:rPr>
              <a:t>Розвиток</a:t>
            </a:r>
            <a:r>
              <a:rPr lang="ru-RU" sz="2600" dirty="0" smtClean="0">
                <a:solidFill>
                  <a:srgbClr val="7030A0"/>
                </a:solidFill>
              </a:rPr>
              <a:t> спектру </a:t>
            </a:r>
            <a:r>
              <a:rPr lang="ru-RU" sz="2600" dirty="0" err="1" smtClean="0">
                <a:solidFill>
                  <a:srgbClr val="7030A0"/>
                </a:solidFill>
              </a:rPr>
              <a:t>навичок</a:t>
            </a:r>
            <a:r>
              <a:rPr lang="ru-RU" sz="2600" dirty="0" smtClean="0">
                <a:solidFill>
                  <a:srgbClr val="7030A0"/>
                </a:solidFill>
              </a:rPr>
              <a:t> та </a:t>
            </a:r>
            <a:r>
              <a:rPr lang="ru-RU" sz="2600" dirty="0" err="1" smtClean="0">
                <a:solidFill>
                  <a:srgbClr val="7030A0"/>
                </a:solidFill>
              </a:rPr>
              <a:t>знань</a:t>
            </a:r>
            <a:r>
              <a:rPr lang="ru-RU" sz="2600" dirty="0" smtClean="0">
                <a:solidFill>
                  <a:srgbClr val="7030A0"/>
                </a:solidFill>
              </a:rPr>
              <a:t>, </a:t>
            </a:r>
            <a:r>
              <a:rPr lang="ru-RU" sz="2600" dirty="0" err="1" smtClean="0">
                <a:solidFill>
                  <a:srgbClr val="7030A0"/>
                </a:solidFill>
              </a:rPr>
              <a:t>необхідних</a:t>
            </a:r>
            <a:r>
              <a:rPr lang="ru-RU" sz="2600" dirty="0" smtClean="0">
                <a:solidFill>
                  <a:srgbClr val="7030A0"/>
                </a:solidFill>
              </a:rPr>
              <a:t> для </a:t>
            </a:r>
            <a:r>
              <a:rPr lang="ru-RU" sz="2600" dirty="0" err="1" smtClean="0">
                <a:solidFill>
                  <a:srgbClr val="7030A0"/>
                </a:solidFill>
              </a:rPr>
              <a:t>успіху</a:t>
            </a:r>
            <a:r>
              <a:rPr lang="ru-RU" sz="2600" dirty="0" smtClean="0">
                <a:solidFill>
                  <a:srgbClr val="7030A0"/>
                </a:solidFill>
              </a:rPr>
              <a:t> в </a:t>
            </a:r>
            <a:r>
              <a:rPr lang="ru-RU" sz="2600" dirty="0" err="1" smtClean="0">
                <a:solidFill>
                  <a:srgbClr val="7030A0"/>
                </a:solidFill>
              </a:rPr>
              <a:t>сучасному</a:t>
            </a:r>
            <a:r>
              <a:rPr lang="ru-RU" sz="2600" dirty="0" smtClean="0">
                <a:solidFill>
                  <a:srgbClr val="7030A0"/>
                </a:solidFill>
              </a:rPr>
              <a:t> </a:t>
            </a:r>
            <a:r>
              <a:rPr lang="ru-RU" sz="2600" dirty="0" err="1" smtClean="0">
                <a:solidFill>
                  <a:srgbClr val="7030A0"/>
                </a:solidFill>
              </a:rPr>
              <a:t>світі</a:t>
            </a:r>
            <a:r>
              <a:rPr lang="ru-RU" sz="2600" dirty="0" smtClean="0">
                <a:solidFill>
                  <a:srgbClr val="7030A0"/>
                </a:solidFill>
              </a:rPr>
              <a:t>, </a:t>
            </a:r>
            <a:r>
              <a:rPr lang="ru-RU" sz="2600" dirty="0" err="1" smtClean="0">
                <a:solidFill>
                  <a:srgbClr val="7030A0"/>
                </a:solidFill>
              </a:rPr>
              <a:t>завдяки</a:t>
            </a:r>
            <a:r>
              <a:rPr lang="ru-RU" sz="2600" dirty="0" smtClean="0">
                <a:solidFill>
                  <a:srgbClr val="7030A0"/>
                </a:solidFill>
              </a:rPr>
              <a:t> таким </a:t>
            </a:r>
            <a:r>
              <a:rPr lang="ru-RU" sz="2600" dirty="0" err="1" smtClean="0">
                <a:solidFill>
                  <a:srgbClr val="7030A0"/>
                </a:solidFill>
              </a:rPr>
              <a:t>перевагам</a:t>
            </a:r>
            <a:r>
              <a:rPr lang="ru-RU" sz="2600" dirty="0" smtClean="0">
                <a:solidFill>
                  <a:srgbClr val="7030A0"/>
                </a:solidFill>
              </a:rPr>
              <a:t>: </a:t>
            </a:r>
          </a:p>
          <a:p>
            <a:endParaRPr lang="ru-RU" sz="2600" dirty="0" smtClean="0"/>
          </a:p>
          <a:p>
            <a:r>
              <a:rPr lang="ru-RU" sz="2600" dirty="0" smtClean="0"/>
              <a:t>• </a:t>
            </a:r>
            <a:r>
              <a:rPr lang="ru-RU" sz="2600" dirty="0" err="1" smtClean="0"/>
              <a:t>розвиток</a:t>
            </a:r>
            <a:r>
              <a:rPr lang="ru-RU" sz="2600" dirty="0" smtClean="0"/>
              <a:t> </a:t>
            </a:r>
            <a:r>
              <a:rPr lang="ru-RU" sz="2600" dirty="0" err="1" smtClean="0"/>
              <a:t>креативності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• </a:t>
            </a:r>
            <a:r>
              <a:rPr lang="ru-RU" sz="2600" dirty="0" err="1" smtClean="0"/>
              <a:t>залучення</a:t>
            </a:r>
            <a:r>
              <a:rPr lang="ru-RU" sz="2600" dirty="0" smtClean="0"/>
              <a:t> до </a:t>
            </a:r>
            <a:r>
              <a:rPr lang="ru-RU" sz="2600" dirty="0" err="1" smtClean="0"/>
              <a:t>навчання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• </a:t>
            </a:r>
            <a:r>
              <a:rPr lang="ru-RU" sz="2600" dirty="0" err="1" smtClean="0"/>
              <a:t>розвиток</a:t>
            </a:r>
            <a:r>
              <a:rPr lang="ru-RU" sz="2600" dirty="0" smtClean="0"/>
              <a:t> критичного </a:t>
            </a:r>
            <a:r>
              <a:rPr lang="ru-RU" sz="2600" dirty="0" err="1" smtClean="0"/>
              <a:t>мислення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• </a:t>
            </a:r>
            <a:r>
              <a:rPr lang="ru-RU" sz="2600" dirty="0" err="1" smtClean="0"/>
              <a:t>стимулювання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співпраці</a:t>
            </a:r>
            <a:r>
              <a:rPr lang="ru-RU" sz="2600" dirty="0" smtClean="0"/>
              <a:t>;</a:t>
            </a:r>
          </a:p>
          <a:p>
            <a:endParaRPr lang="ru-RU" sz="2600" dirty="0" smtClean="0"/>
          </a:p>
          <a:p>
            <a:r>
              <a:rPr lang="ru-RU" sz="2600" dirty="0" err="1" smtClean="0"/>
              <a:t>Приклади</a:t>
            </a:r>
            <a:r>
              <a:rPr lang="ru-RU" sz="2600" dirty="0" smtClean="0"/>
              <a:t> того, як </a:t>
            </a:r>
            <a:r>
              <a:rPr lang="ru-RU" sz="2600" dirty="0" err="1" smtClean="0"/>
              <a:t>можна</a:t>
            </a:r>
            <a:r>
              <a:rPr lang="ru-RU" sz="2600" dirty="0" smtClean="0"/>
              <a:t> </a:t>
            </a:r>
            <a:r>
              <a:rPr lang="ru-RU" sz="2600" dirty="0" err="1" smtClean="0"/>
              <a:t>інтегрувати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мистецтво</a:t>
            </a:r>
            <a:r>
              <a:rPr lang="ru-RU" sz="2600" dirty="0" smtClean="0"/>
              <a:t> в </a:t>
            </a:r>
            <a:r>
              <a:rPr lang="ru-RU" sz="2600" dirty="0" err="1" smtClean="0"/>
              <a:t>STEM-освіту</a:t>
            </a:r>
            <a:r>
              <a:rPr lang="ru-RU" sz="2600" dirty="0" smtClean="0"/>
              <a:t>: </a:t>
            </a:r>
            <a:r>
              <a:rPr lang="ru-RU" sz="2600" dirty="0" err="1" smtClean="0"/>
              <a:t>музика</a:t>
            </a:r>
            <a:r>
              <a:rPr lang="ru-RU" sz="2600" dirty="0" smtClean="0"/>
              <a:t>, </a:t>
            </a:r>
            <a:r>
              <a:rPr lang="ru-RU" sz="2600" dirty="0" err="1" smtClean="0"/>
              <a:t>живопис</a:t>
            </a:r>
            <a:r>
              <a:rPr lang="ru-RU" sz="2600" dirty="0" smtClean="0"/>
              <a:t>, </a:t>
            </a:r>
            <a:r>
              <a:rPr lang="ru-RU" sz="2600" dirty="0" err="1" smtClean="0"/>
              <a:t>танці</a:t>
            </a:r>
            <a:r>
              <a:rPr lang="ru-RU" sz="2600" dirty="0" smtClean="0"/>
              <a:t>, театр.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3300" t="16518" r="2571" b="696"/>
          <a:stretch/>
        </p:blipFill>
        <p:spPr>
          <a:xfrm>
            <a:off x="5857884" y="2571744"/>
            <a:ext cx="2647739" cy="22960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4. </a:t>
            </a:r>
            <a:r>
              <a:rPr lang="ru-RU" b="1" dirty="0" err="1" smtClean="0">
                <a:solidFill>
                  <a:srgbClr val="7030A0"/>
                </a:solidFill>
              </a:rPr>
              <a:t>Екологічне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спрямування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 2024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та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набуватиме</a:t>
            </a:r>
            <a:r>
              <a:rPr lang="ru-RU" dirty="0" smtClean="0"/>
              <a:t> все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актуальності</a:t>
            </a:r>
            <a:r>
              <a:rPr lang="ru-RU" dirty="0" smtClean="0"/>
              <a:t>. І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своєчасна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критично </a:t>
            </a:r>
            <a:r>
              <a:rPr lang="ru-RU" dirty="0" err="1" smtClean="0"/>
              <a:t>важлива</a:t>
            </a:r>
            <a:r>
              <a:rPr lang="ru-RU" dirty="0" smtClean="0"/>
              <a:t>, </a:t>
            </a:r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 smtClean="0"/>
              <a:t>гострі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вивчати</a:t>
            </a:r>
            <a:r>
              <a:rPr lang="ru-RU" dirty="0" smtClean="0"/>
              <a:t>, як </a:t>
            </a:r>
            <a:r>
              <a:rPr lang="ru-RU" dirty="0" err="1" smtClean="0"/>
              <a:t>кліматичні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місцеве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розробляти</a:t>
            </a:r>
            <a:r>
              <a:rPr lang="ru-RU" dirty="0" smtClean="0"/>
              <a:t> </a:t>
            </a:r>
            <a:r>
              <a:rPr lang="ru-RU" dirty="0" err="1" smtClean="0"/>
              <a:t>проєкти</a:t>
            </a:r>
            <a:r>
              <a:rPr lang="ru-RU" dirty="0" smtClean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. </a:t>
            </a:r>
            <a:r>
              <a:rPr lang="ru-RU" dirty="0" err="1" smtClean="0"/>
              <a:t>Включення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тем до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STEM </a:t>
            </a:r>
            <a:r>
              <a:rPr lang="ru-RU" dirty="0" err="1" smtClean="0">
                <a:solidFill>
                  <a:srgbClr val="FF0000"/>
                </a:solidFill>
              </a:rPr>
              <a:t>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важливим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кроком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напрямку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відновлення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країни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створення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більш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стійкого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майбутнього</a:t>
            </a:r>
            <a:r>
              <a:rPr lang="ru-RU" dirty="0" smtClean="0">
                <a:solidFill>
                  <a:srgbClr val="FF0000"/>
                </a:solidFill>
              </a:rPr>
              <a:t> для </a:t>
            </a:r>
            <a:r>
              <a:rPr lang="ru-RU" dirty="0" err="1" smtClean="0">
                <a:solidFill>
                  <a:srgbClr val="FF0000"/>
                </a:solidFill>
              </a:rPr>
              <a:t>України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</TotalTime>
  <Words>841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STEM-освіта: можливості та виклики </vt:lpstr>
      <vt:lpstr>«STEM-освіта: перспективи та можливості для ефективного навчання».</vt:lpstr>
      <vt:lpstr>Слайд 3</vt:lpstr>
      <vt:lpstr>Чому STEM-освіта так актуальна?</vt:lpstr>
      <vt:lpstr> 10 актуальних тенденцій STEM-освіти у 2024 році.  </vt:lpstr>
      <vt:lpstr>2. Віртуальні лабораторії</vt:lpstr>
      <vt:lpstr>3. Від STEM до STEAM: інтеграція мистецтва</vt:lpstr>
      <vt:lpstr>Від STEM до STEAM: інтеграція мистецтва</vt:lpstr>
      <vt:lpstr>4. Екологічне спрямування</vt:lpstr>
      <vt:lpstr>5. Розвиток навичок програмування</vt:lpstr>
      <vt:lpstr>6. Доступність та інклюзія</vt:lpstr>
      <vt:lpstr>Створенню якісного інклюзивного середовища сприяють:</vt:lpstr>
      <vt:lpstr>7. Цифрова грамотність</vt:lpstr>
      <vt:lpstr>8. Практичне навчання</vt:lpstr>
      <vt:lpstr>9. Спільне навчання та командна робота</vt:lpstr>
      <vt:lpstr>10. Поєднання різних форматів навчання</vt:lpstr>
      <vt:lpstr>           Дякую за увагу.</vt:lpstr>
      <vt:lpstr>Використані джерела: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STEM-освіта – світовий тренд, що прийшов в Україну</dc:title>
  <dc:creator>Admin</dc:creator>
  <cp:lastModifiedBy>Admin</cp:lastModifiedBy>
  <cp:revision>17</cp:revision>
  <dcterms:created xsi:type="dcterms:W3CDTF">2024-10-26T15:26:43Z</dcterms:created>
  <dcterms:modified xsi:type="dcterms:W3CDTF">2024-10-26T16:55:13Z</dcterms:modified>
</cp:coreProperties>
</file>