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63" r:id="rId5"/>
    <p:sldId id="271" r:id="rId6"/>
    <p:sldId id="260" r:id="rId7"/>
    <p:sldId id="269" r:id="rId8"/>
    <p:sldId id="267" r:id="rId9"/>
    <p:sldId id="274" r:id="rId10"/>
    <p:sldId id="259" r:id="rId11"/>
    <p:sldId id="273" r:id="rId12"/>
    <p:sldId id="265" r:id="rId13"/>
    <p:sldId id="280" r:id="rId14"/>
    <p:sldId id="264" r:id="rId15"/>
    <p:sldId id="272" r:id="rId16"/>
    <p:sldId id="261" r:id="rId17"/>
    <p:sldId id="276" r:id="rId18"/>
    <p:sldId id="268" r:id="rId19"/>
    <p:sldId id="275" r:id="rId20"/>
    <p:sldId id="258" r:id="rId21"/>
    <p:sldId id="281" r:id="rId22"/>
    <p:sldId id="262" r:id="rId23"/>
    <p:sldId id="277" r:id="rId24"/>
    <p:sldId id="266" r:id="rId25"/>
    <p:sldId id="279" r:id="rId26"/>
    <p:sldId id="282" r:id="rId27"/>
    <p:sldId id="283"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360752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231358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16960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16396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2759616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3ADA99-4267-4437-9E31-62E254082CC5}" type="datetimeFigureOut">
              <a:rPr lang="ru-RU" smtClean="0"/>
              <a:t>05.03.2023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214888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C3ADA99-4267-4437-9E31-62E254082CC5}" type="datetimeFigureOut">
              <a:rPr lang="ru-RU" smtClean="0"/>
              <a:t>05.03.2023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255790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3ADA99-4267-4437-9E31-62E254082CC5}" type="datetimeFigureOut">
              <a:rPr lang="ru-RU" smtClean="0"/>
              <a:t>05.03.2023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1260032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C3ADA99-4267-4437-9E31-62E254082CC5}" type="datetimeFigureOut">
              <a:rPr lang="ru-RU" smtClean="0"/>
              <a:t>05.03.2023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300959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C3ADA99-4267-4437-9E31-62E254082CC5}" type="datetimeFigureOut">
              <a:rPr lang="ru-RU" smtClean="0"/>
              <a:t>05.03.2023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4162192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C3ADA99-4267-4437-9E31-62E254082CC5}" type="datetimeFigureOut">
              <a:rPr lang="ru-RU" smtClean="0"/>
              <a:t>05.03.2023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66FD1F-8828-4BFB-AC1A-9D37B63B44C4}" type="slidenum">
              <a:rPr lang="ru-RU" smtClean="0"/>
              <a:t>‹#›</a:t>
            </a:fld>
            <a:endParaRPr lang="ru-RU"/>
          </a:p>
        </p:txBody>
      </p:sp>
    </p:spTree>
    <p:extLst>
      <p:ext uri="{BB962C8B-B14F-4D97-AF65-F5344CB8AC3E}">
        <p14:creationId xmlns:p14="http://schemas.microsoft.com/office/powerpoint/2010/main" val="401911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ADA99-4267-4437-9E31-62E254082CC5}" type="datetimeFigureOut">
              <a:rPr lang="ru-RU" smtClean="0"/>
              <a:t>05.03.2023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6FD1F-8828-4BFB-AC1A-9D37B63B44C4}" type="slidenum">
              <a:rPr lang="ru-RU" smtClean="0"/>
              <a:t>‹#›</a:t>
            </a:fld>
            <a:endParaRPr lang="ru-RU"/>
          </a:p>
        </p:txBody>
      </p:sp>
    </p:spTree>
    <p:extLst>
      <p:ext uri="{BB962C8B-B14F-4D97-AF65-F5344CB8AC3E}">
        <p14:creationId xmlns:p14="http://schemas.microsoft.com/office/powerpoint/2010/main" val="115988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327734" y="1674784"/>
            <a:ext cx="3997523" cy="4691598"/>
          </a:xfrm>
          <a:prstGeom prst="rect">
            <a:avLst/>
          </a:prstGeom>
          <a:effectLst>
            <a:softEdge rad="482600"/>
          </a:effectLst>
        </p:spPr>
      </p:pic>
      <p:sp>
        <p:nvSpPr>
          <p:cNvPr id="4" name="Прямоугольник 3"/>
          <p:cNvSpPr/>
          <p:nvPr/>
        </p:nvSpPr>
        <p:spPr>
          <a:xfrm>
            <a:off x="4174103" y="0"/>
            <a:ext cx="6848349" cy="2554545"/>
          </a:xfrm>
          <a:prstGeom prst="rect">
            <a:avLst/>
          </a:prstGeom>
          <a:noFill/>
        </p:spPr>
        <p:txBody>
          <a:bodyPr wrap="none" lIns="91440" tIns="45720" rIns="91440" bIns="45720">
            <a:spAutoFit/>
          </a:bodyPr>
          <a:lstStyle/>
          <a:p>
            <a:pPr algn="ctr"/>
            <a:r>
              <a:rPr lang="uk-UA" sz="8000" b="1" cap="none" spc="0" dirty="0" smtClean="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rPr>
              <a:t>Літературна </a:t>
            </a:r>
          </a:p>
          <a:p>
            <a:pPr algn="ctr"/>
            <a:r>
              <a:rPr lang="uk-UA" sz="8000" b="1" dirty="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rPr>
              <a:t> </a:t>
            </a:r>
            <a:r>
              <a:rPr lang="uk-UA" sz="8000" b="1" dirty="0" smtClean="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rPr>
              <a:t>           </a:t>
            </a:r>
            <a:r>
              <a:rPr lang="uk-UA" sz="8000" b="1" cap="none" spc="0" dirty="0" smtClean="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rPr>
              <a:t>вікторина</a:t>
            </a:r>
            <a:endParaRPr lang="ru-RU" sz="8000" b="1" cap="none" spc="0" dirty="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endParaRPr>
          </a:p>
        </p:txBody>
      </p:sp>
      <p:sp>
        <p:nvSpPr>
          <p:cNvPr id="7" name="Прямоугольник 6"/>
          <p:cNvSpPr/>
          <p:nvPr/>
        </p:nvSpPr>
        <p:spPr>
          <a:xfrm>
            <a:off x="6524518" y="4852507"/>
            <a:ext cx="5378395" cy="1200329"/>
          </a:xfrm>
          <a:prstGeom prst="rect">
            <a:avLst/>
          </a:prstGeom>
          <a:noFill/>
        </p:spPr>
        <p:txBody>
          <a:bodyPr wrap="none" lIns="91440" tIns="45720" rIns="91440" bIns="45720">
            <a:spAutoFit/>
          </a:bodyPr>
          <a:lstStyle/>
          <a:p>
            <a:pPr algn="ctr"/>
            <a:r>
              <a:rPr lang="uk-UA" sz="7200" b="1" cap="none" spc="0" dirty="0" smtClean="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rPr>
              <a:t>Ліна Костенко</a:t>
            </a:r>
            <a:endParaRPr lang="ru-RU" sz="7200" b="1" cap="none" spc="0" dirty="0">
              <a:ln w="0">
                <a:solidFill>
                  <a:sysClr val="windowText" lastClr="000000"/>
                </a:solidFill>
              </a:ln>
              <a:solidFill>
                <a:schemeClr val="accent6">
                  <a:lumMod val="75000"/>
                </a:schemeClr>
              </a:solidFill>
              <a:effectLst>
                <a:outerShdw blurRad="38100" dist="19050" dir="2700000" algn="tl" rotWithShape="0">
                  <a:schemeClr val="dk1">
                    <a:alpha val="40000"/>
                  </a:schemeClr>
                </a:outerShdw>
              </a:effectLst>
              <a:latin typeface="Monotype Corsiva" panose="03010101010201010101" pitchFamily="66" charset="0"/>
            </a:endParaRPr>
          </a:p>
        </p:txBody>
      </p:sp>
      <p:sp>
        <p:nvSpPr>
          <p:cNvPr id="8" name="Прямоугольник 7"/>
          <p:cNvSpPr/>
          <p:nvPr/>
        </p:nvSpPr>
        <p:spPr>
          <a:xfrm>
            <a:off x="3773103" y="2418474"/>
            <a:ext cx="8418897" cy="1938992"/>
          </a:xfrm>
          <a:prstGeom prst="rect">
            <a:avLst/>
          </a:prstGeom>
        </p:spPr>
        <p:txBody>
          <a:bodyPr wrap="square">
            <a:spAutoFit/>
          </a:bodyPr>
          <a:lstStyle/>
          <a:p>
            <a:r>
              <a:rPr lang="ru-RU" sz="6000" b="1" dirty="0" smtClean="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«Я </a:t>
            </a:r>
            <a:r>
              <a:rPr lang="ru-RU" sz="6000" b="1" dirty="0" err="1">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вибрала</a:t>
            </a:r>
            <a:r>
              <a:rPr lang="ru-RU" sz="6000" b="1" dirty="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 Долю </a:t>
            </a:r>
            <a:endParaRPr lang="ru-RU" sz="6000" b="1" dirty="0" smtClean="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endParaRPr>
          </a:p>
          <a:p>
            <a:r>
              <a:rPr lang="ru-RU" sz="6000" b="1" dirty="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 </a:t>
            </a:r>
            <a:r>
              <a:rPr lang="ru-RU" sz="6000" b="1" dirty="0" smtClean="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          </a:t>
            </a:r>
            <a:r>
              <a:rPr lang="ru-RU" sz="6000" b="1" dirty="0" err="1" smtClean="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собі</a:t>
            </a:r>
            <a:r>
              <a:rPr lang="ru-RU" sz="6000" b="1" dirty="0" smtClean="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rPr>
              <a:t> сама…»</a:t>
            </a:r>
            <a:endParaRPr lang="ru-RU" sz="6000" b="1" dirty="0">
              <a:ln>
                <a:solidFill>
                  <a:sysClr val="windowText" lastClr="000000"/>
                </a:solidFill>
              </a:ln>
              <a:solidFill>
                <a:schemeClr val="accent5"/>
              </a:solidFill>
              <a:effectLst>
                <a:glow rad="228600">
                  <a:schemeClr val="accent1">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170629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401906" y="-124867"/>
            <a:ext cx="3932261" cy="5047926"/>
          </a:xfrm>
          <a:prstGeom prst="rect">
            <a:avLst/>
          </a:prstGeom>
        </p:spPr>
      </p:pic>
      <p:grpSp>
        <p:nvGrpSpPr>
          <p:cNvPr id="7" name="Группа 6"/>
          <p:cNvGrpSpPr/>
          <p:nvPr/>
        </p:nvGrpSpPr>
        <p:grpSpPr>
          <a:xfrm>
            <a:off x="2205174" y="-2026407"/>
            <a:ext cx="7030468" cy="4794849"/>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242698" y="212541"/>
              <a:ext cx="5742469" cy="2308324"/>
            </a:xfrm>
            <a:prstGeom prst="rect">
              <a:avLst/>
            </a:prstGeom>
            <a:noFill/>
          </p:spPr>
          <p:txBody>
            <a:bodyPr wrap="none" lIns="91440" tIns="45720" rIns="91440" bIns="45720">
              <a:spAutoFit/>
            </a:bodyPr>
            <a:lstStyle/>
            <a:p>
              <a:pPr algn="ctr"/>
              <a:r>
                <a:rPr lang="uk-UA" sz="48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Яку назву мала </a:t>
              </a:r>
            </a:p>
            <a:p>
              <a:pPr algn="ctr"/>
              <a:r>
                <a:rPr lang="uk-UA" sz="48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перша збірка поезій </a:t>
              </a:r>
            </a:p>
            <a:p>
              <a:pPr algn="ctr"/>
              <a:r>
                <a:rPr lang="uk-UA" sz="48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Ліни Костенко?</a:t>
              </a:r>
              <a:endParaRPr lang="ru-RU" sz="48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664234" y="3588634"/>
            <a:ext cx="3237451" cy="1259410"/>
            <a:chOff x="664234" y="3588634"/>
            <a:chExt cx="3237451" cy="1259410"/>
          </a:xfrm>
        </p:grpSpPr>
        <p:pic>
          <p:nvPicPr>
            <p:cNvPr id="3" name="Рисунок 2"/>
            <p:cNvPicPr>
              <a:picLocks noChangeAspect="1"/>
            </p:cNvPicPr>
            <p:nvPr/>
          </p:nvPicPr>
          <p:blipFill rotWithShape="1">
            <a:blip r:embed="rId5"/>
            <a:srcRect l="5164" t="49550" r="5763" b="-359"/>
            <a:stretch/>
          </p:blipFill>
          <p:spPr>
            <a:xfrm>
              <a:off x="664234" y="3588635"/>
              <a:ext cx="3237451" cy="1259409"/>
            </a:xfrm>
            <a:prstGeom prst="rect">
              <a:avLst/>
            </a:prstGeom>
          </p:spPr>
        </p:pic>
        <p:sp>
          <p:nvSpPr>
            <p:cNvPr id="8" name="Прямоугольник 7"/>
            <p:cNvSpPr/>
            <p:nvPr/>
          </p:nvSpPr>
          <p:spPr>
            <a:xfrm>
              <a:off x="1022799" y="3588634"/>
              <a:ext cx="2364751" cy="1200329"/>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«Проміння</a:t>
              </a:r>
            </a:p>
            <a:p>
              <a:pPr algn="ctr"/>
              <a:r>
                <a:rPr lang="uk-UA" sz="36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з</a:t>
              </a: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емлі»</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4473058" y="3588635"/>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5001487" y="3761420"/>
              <a:ext cx="2180405" cy="646331"/>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«Вітрила»</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281688" y="3588633"/>
            <a:ext cx="3237451" cy="1259410"/>
            <a:chOff x="8281688" y="3588633"/>
            <a:chExt cx="3237451" cy="1259410"/>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795824" y="3588633"/>
              <a:ext cx="2250937" cy="1200329"/>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«Зоряний </a:t>
              </a:r>
            </a:p>
            <a:p>
              <a:pPr algn="ctr"/>
              <a:r>
                <a:rPr lang="uk-UA" sz="36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і</a:t>
              </a: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нтеграл»</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2406159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flipH="1">
            <a:off x="7089379" y="2029425"/>
            <a:ext cx="5251936" cy="3480089"/>
          </a:xfrm>
          <a:prstGeom prst="rect">
            <a:avLst/>
          </a:prstGeom>
          <a:effectLst>
            <a:softEdge rad="406400"/>
          </a:effectLst>
        </p:spPr>
      </p:pic>
      <p:grpSp>
        <p:nvGrpSpPr>
          <p:cNvPr id="7" name="Группа 6"/>
          <p:cNvGrpSpPr/>
          <p:nvPr/>
        </p:nvGrpSpPr>
        <p:grpSpPr>
          <a:xfrm>
            <a:off x="4382218" y="0"/>
            <a:ext cx="7792447" cy="2041601"/>
            <a:chOff x="2989389" y="383116"/>
            <a:chExt cx="7030468" cy="2539543"/>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32079" b="31799"/>
            <a:stretch/>
          </p:blipFill>
          <p:spPr>
            <a:xfrm>
              <a:off x="2989389" y="383116"/>
              <a:ext cx="7030468" cy="25395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3549654" y="383116"/>
              <a:ext cx="6223349" cy="2411908"/>
            </a:xfrm>
            <a:prstGeom prst="rect">
              <a:avLst/>
            </a:prstGeom>
            <a:noFill/>
          </p:spPr>
          <p:txBody>
            <a:bodyPr wrap="none" lIns="91440" tIns="45720" rIns="91440" bIns="45720">
              <a:spAutoFit/>
            </a:bodyPr>
            <a:lstStyle/>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Назвіть інші поетичні збірки </a:t>
              </a:r>
            </a:p>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письменниці. </a:t>
              </a:r>
            </a:p>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Яка з них написана для дітей?</a:t>
              </a:r>
              <a:endParaRPr lang="ru-RU" sz="40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13" name="Группа 12"/>
          <p:cNvGrpSpPr/>
          <p:nvPr/>
        </p:nvGrpSpPr>
        <p:grpSpPr>
          <a:xfrm>
            <a:off x="121660" y="5743493"/>
            <a:ext cx="2526943" cy="968896"/>
            <a:chOff x="7828559" y="2243079"/>
            <a:chExt cx="3237451" cy="1259409"/>
          </a:xfrm>
        </p:grpSpPr>
        <p:pic>
          <p:nvPicPr>
            <p:cNvPr id="5" name="Рисунок 4"/>
            <p:cNvPicPr>
              <a:picLocks noChangeAspect="1"/>
            </p:cNvPicPr>
            <p:nvPr/>
          </p:nvPicPr>
          <p:blipFill rotWithShape="1">
            <a:blip r:embed="rId5"/>
            <a:srcRect l="5164" t="49550" r="5763" b="-359"/>
            <a:stretch/>
          </p:blipFill>
          <p:spPr>
            <a:xfrm>
              <a:off x="7828559" y="2243079"/>
              <a:ext cx="3237451" cy="1259409"/>
            </a:xfrm>
            <a:prstGeom prst="rect">
              <a:avLst/>
            </a:prstGeom>
          </p:spPr>
        </p:pic>
        <p:sp>
          <p:nvSpPr>
            <p:cNvPr id="11" name="Прямоугольник 10"/>
            <p:cNvSpPr/>
            <p:nvPr/>
          </p:nvSpPr>
          <p:spPr>
            <a:xfrm>
              <a:off x="8065949" y="2327017"/>
              <a:ext cx="276267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Відповідь</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aphicFrame>
        <p:nvGraphicFramePr>
          <p:cNvPr id="3" name="Таблица 2"/>
          <p:cNvGraphicFramePr>
            <a:graphicFrameLocks noGrp="1"/>
          </p:cNvGraphicFramePr>
          <p:nvPr>
            <p:extLst>
              <p:ext uri="{D42A27DB-BD31-4B8C-83A1-F6EECF244321}">
                <p14:modId xmlns:p14="http://schemas.microsoft.com/office/powerpoint/2010/main" val="1536652857"/>
              </p:ext>
            </p:extLst>
          </p:nvPr>
        </p:nvGraphicFramePr>
        <p:xfrm>
          <a:off x="2204529" y="2237915"/>
          <a:ext cx="4575834" cy="396240"/>
        </p:xfrm>
        <a:graphic>
          <a:graphicData uri="http://schemas.openxmlformats.org/drawingml/2006/table">
            <a:tbl>
              <a:tblPr firstRow="1" bandRow="1">
                <a:tableStyleId>{5940675A-B579-460E-94D1-54222C63F5DA}</a:tableStyleId>
              </a:tblPr>
              <a:tblGrid>
                <a:gridCol w="508426"/>
                <a:gridCol w="508426"/>
                <a:gridCol w="508426"/>
                <a:gridCol w="508426"/>
                <a:gridCol w="508426"/>
                <a:gridCol w="508426"/>
                <a:gridCol w="508426"/>
                <a:gridCol w="508426"/>
                <a:gridCol w="508426"/>
              </a:tblGrid>
              <a:tr h="370840">
                <a:tc>
                  <a:txBody>
                    <a:bodyPr/>
                    <a:lstStyle/>
                    <a:p>
                      <a:pPr algn="ctr"/>
                      <a:r>
                        <a:rPr lang="uk-UA" sz="2000" b="1" dirty="0" smtClean="0">
                          <a:latin typeface="Sitka Text" panose="02000505000000020004" pitchFamily="2" charset="0"/>
                        </a:rPr>
                        <a:t>М</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Д</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Р</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К</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И</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313076547"/>
              </p:ext>
            </p:extLst>
          </p:nvPr>
        </p:nvGraphicFramePr>
        <p:xfrm>
          <a:off x="7181066" y="2237915"/>
          <a:ext cx="2542130" cy="396240"/>
        </p:xfrm>
        <a:graphic>
          <a:graphicData uri="http://schemas.openxmlformats.org/drawingml/2006/table">
            <a:tbl>
              <a:tblPr firstRow="1" bandRow="1">
                <a:tableStyleId>{5940675A-B579-460E-94D1-54222C63F5DA}</a:tableStyleId>
              </a:tblPr>
              <a:tblGrid>
                <a:gridCol w="508426"/>
                <a:gridCol w="508426"/>
                <a:gridCol w="508426"/>
                <a:gridCol w="508426"/>
                <a:gridCol w="508426"/>
              </a:tblGrid>
              <a:tr h="370840">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Р</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Я</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sp>
        <p:nvSpPr>
          <p:cNvPr id="4" name="Овал 3"/>
          <p:cNvSpPr/>
          <p:nvPr/>
        </p:nvSpPr>
        <p:spPr>
          <a:xfrm>
            <a:off x="1549346" y="2189877"/>
            <a:ext cx="508959" cy="488032"/>
          </a:xfrm>
          <a:prstGeom prst="ellipse">
            <a:avLst/>
          </a:prstGeom>
          <a:solidFill>
            <a:schemeClr val="accent6">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a:solidFill>
                  <a:sysClr val="windowText" lastClr="000000"/>
                </a:solidFill>
              </a:rPr>
              <a:t>1</a:t>
            </a:r>
            <a:endParaRPr lang="ru-RU" sz="3200" b="1" dirty="0">
              <a:solidFill>
                <a:sysClr val="windowText" lastClr="000000"/>
              </a:solidFill>
            </a:endParaRPr>
          </a:p>
        </p:txBody>
      </p:sp>
      <p:sp>
        <p:nvSpPr>
          <p:cNvPr id="8" name="Прямоугольник 7"/>
          <p:cNvSpPr/>
          <p:nvPr/>
        </p:nvSpPr>
        <p:spPr>
          <a:xfrm>
            <a:off x="2777089" y="2237915"/>
            <a:ext cx="357791" cy="400110"/>
          </a:xfrm>
          <a:prstGeom prst="rect">
            <a:avLst/>
          </a:prstGeom>
          <a:noFill/>
        </p:spPr>
        <p:txBody>
          <a:bodyPr wrap="none" lIns="91440" tIns="45720" rIns="91440" bIns="45720">
            <a:spAutoFit/>
          </a:bodyPr>
          <a:lstStyle/>
          <a:p>
            <a:pPr algn="ctr"/>
            <a:r>
              <a:rPr lang="uk-UA" sz="2000" b="1" cap="none" spc="0" dirty="0" smtClean="0">
                <a:ln w="0"/>
                <a:solidFill>
                  <a:schemeClr val="tx1"/>
                </a:solidFill>
                <a:effectLst>
                  <a:outerShdw blurRad="38100" dist="19050" dir="2700000" algn="tl" rotWithShape="0">
                    <a:schemeClr val="dk1">
                      <a:alpha val="40000"/>
                    </a:schemeClr>
                  </a:outerShdw>
                </a:effectLst>
                <a:latin typeface="Sitka Text" panose="02000505000000020004" pitchFamily="2" charset="0"/>
              </a:rPr>
              <a:t>А</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19" name="Прямоугольник 18"/>
          <p:cNvSpPr/>
          <p:nvPr/>
        </p:nvSpPr>
        <p:spPr>
          <a:xfrm>
            <a:off x="3281104" y="2224699"/>
            <a:ext cx="391454"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Н</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0" name="Прямоугольник 19"/>
          <p:cNvSpPr/>
          <p:nvPr/>
        </p:nvSpPr>
        <p:spPr>
          <a:xfrm>
            <a:off x="4842670" y="2233838"/>
            <a:ext cx="28886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І</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1" name="Прямоугольник 20"/>
          <p:cNvSpPr/>
          <p:nvPr/>
        </p:nvSpPr>
        <p:spPr>
          <a:xfrm>
            <a:off x="5298182" y="2233838"/>
            <a:ext cx="357791"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В</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2" name="Прямоугольник 21"/>
          <p:cNvSpPr/>
          <p:nvPr/>
        </p:nvSpPr>
        <p:spPr>
          <a:xfrm>
            <a:off x="7245003" y="2235225"/>
            <a:ext cx="34817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С</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3" name="Прямоугольник 22"/>
          <p:cNvSpPr/>
          <p:nvPr/>
        </p:nvSpPr>
        <p:spPr>
          <a:xfrm>
            <a:off x="7759491" y="2233838"/>
            <a:ext cx="357791"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Е</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4" name="Прямоугольник 23"/>
          <p:cNvSpPr/>
          <p:nvPr/>
        </p:nvSpPr>
        <p:spPr>
          <a:xfrm>
            <a:off x="8724519" y="2233838"/>
            <a:ext cx="394660"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Ц</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5" name="Овал 24"/>
          <p:cNvSpPr/>
          <p:nvPr/>
        </p:nvSpPr>
        <p:spPr>
          <a:xfrm>
            <a:off x="505043" y="3205518"/>
            <a:ext cx="508959" cy="488032"/>
          </a:xfrm>
          <a:prstGeom prst="ellipse">
            <a:avLst/>
          </a:prstGeom>
          <a:solidFill>
            <a:schemeClr val="accent6">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smtClean="0">
                <a:solidFill>
                  <a:sysClr val="windowText" lastClr="000000"/>
                </a:solidFill>
              </a:rPr>
              <a:t>2</a:t>
            </a:r>
            <a:endParaRPr lang="ru-RU" sz="3200" b="1" dirty="0">
              <a:solidFill>
                <a:sysClr val="windowText" lastClr="000000"/>
              </a:solidFill>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3191289777"/>
              </p:ext>
            </p:extLst>
          </p:nvPr>
        </p:nvGraphicFramePr>
        <p:xfrm>
          <a:off x="1188914" y="3262695"/>
          <a:ext cx="4575834" cy="396240"/>
        </p:xfrm>
        <a:graphic>
          <a:graphicData uri="http://schemas.openxmlformats.org/drawingml/2006/table">
            <a:tbl>
              <a:tblPr firstRow="1" bandRow="1">
                <a:tableStyleId>{5940675A-B579-460E-94D1-54222C63F5DA}</a:tableStyleId>
              </a:tblPr>
              <a:tblGrid>
                <a:gridCol w="508426"/>
                <a:gridCol w="508426"/>
                <a:gridCol w="508426"/>
                <a:gridCol w="508426"/>
                <a:gridCol w="508426"/>
                <a:gridCol w="508426"/>
                <a:gridCol w="508426"/>
                <a:gridCol w="508426"/>
                <a:gridCol w="508426"/>
              </a:tblGrid>
              <a:tr h="370840">
                <a:tc>
                  <a:txBody>
                    <a:bodyPr/>
                    <a:lstStyle/>
                    <a:p>
                      <a:pPr algn="ctr"/>
                      <a:r>
                        <a:rPr lang="uk-UA" sz="2000" b="1" dirty="0" smtClean="0">
                          <a:latin typeface="Sitka Text" panose="02000505000000020004" pitchFamily="2" charset="0"/>
                        </a:rPr>
                        <a:t>Б</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З</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И</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Й</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4047677966"/>
              </p:ext>
            </p:extLst>
          </p:nvPr>
        </p:nvGraphicFramePr>
        <p:xfrm>
          <a:off x="6234213" y="3262695"/>
          <a:ext cx="1525278" cy="396240"/>
        </p:xfrm>
        <a:graphic>
          <a:graphicData uri="http://schemas.openxmlformats.org/drawingml/2006/table">
            <a:tbl>
              <a:tblPr firstRow="1" bandRow="1">
                <a:tableStyleId>{5940675A-B579-460E-94D1-54222C63F5DA}</a:tableStyleId>
              </a:tblPr>
              <a:tblGrid>
                <a:gridCol w="508426"/>
                <a:gridCol w="508426"/>
                <a:gridCol w="508426"/>
              </a:tblGrid>
              <a:tr h="370840">
                <a:tc>
                  <a:txBody>
                    <a:bodyPr/>
                    <a:lstStyle/>
                    <a:p>
                      <a:pPr algn="ctr"/>
                      <a:r>
                        <a:rPr lang="uk-UA" sz="2000" b="1" dirty="0" smtClean="0">
                          <a:latin typeface="Sitka Text" panose="02000505000000020004" pitchFamily="2" charset="0"/>
                        </a:rPr>
                        <a:t>Ц</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sp>
        <p:nvSpPr>
          <p:cNvPr id="28" name="Прямоугольник 27"/>
          <p:cNvSpPr/>
          <p:nvPr/>
        </p:nvSpPr>
        <p:spPr>
          <a:xfrm>
            <a:off x="1791658" y="3271067"/>
            <a:ext cx="35298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У</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29" name="Прямоугольник 28"/>
          <p:cNvSpPr/>
          <p:nvPr/>
        </p:nvSpPr>
        <p:spPr>
          <a:xfrm>
            <a:off x="3281104" y="3249479"/>
            <a:ext cx="391454"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Н</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0" name="Прямоугольник 29"/>
          <p:cNvSpPr/>
          <p:nvPr/>
        </p:nvSpPr>
        <p:spPr>
          <a:xfrm>
            <a:off x="3771408" y="3264289"/>
            <a:ext cx="370615"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О</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1" name="Прямоугольник 30"/>
          <p:cNvSpPr/>
          <p:nvPr/>
        </p:nvSpPr>
        <p:spPr>
          <a:xfrm>
            <a:off x="4313550" y="3264289"/>
            <a:ext cx="357791"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В</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2" name="Прямоугольник 31"/>
          <p:cNvSpPr/>
          <p:nvPr/>
        </p:nvSpPr>
        <p:spPr>
          <a:xfrm>
            <a:off x="4809022" y="3264289"/>
            <a:ext cx="393056" cy="400110"/>
          </a:xfrm>
          <a:prstGeom prst="rect">
            <a:avLst/>
          </a:prstGeom>
          <a:noFill/>
        </p:spPr>
        <p:txBody>
          <a:bodyPr wrap="none" lIns="91440" tIns="45720" rIns="91440" bIns="45720">
            <a:spAutoFit/>
          </a:bodyPr>
          <a:lstStyle/>
          <a:p>
            <a:pPr algn="ctr"/>
            <a:r>
              <a:rPr lang="uk-UA" sz="2000" b="1" dirty="0" smtClean="0">
                <a:ln w="0"/>
                <a:effectLst>
                  <a:outerShdw blurRad="38100" dist="19050" dir="2700000" algn="tl" rotWithShape="0">
                    <a:schemeClr val="dk1">
                      <a:alpha val="40000"/>
                    </a:schemeClr>
                  </a:outerShdw>
                </a:effectLst>
                <a:latin typeface="Sitka Text" panose="02000505000000020004" pitchFamily="2" charset="0"/>
              </a:rPr>
              <a:t>И</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3" name="Прямоугольник 32"/>
          <p:cNvSpPr/>
          <p:nvPr/>
        </p:nvSpPr>
        <p:spPr>
          <a:xfrm>
            <a:off x="6785517" y="3258825"/>
            <a:ext cx="357791" cy="400110"/>
          </a:xfrm>
          <a:prstGeom prst="rect">
            <a:avLst/>
          </a:prstGeom>
          <a:noFill/>
        </p:spPr>
        <p:txBody>
          <a:bodyPr wrap="none" lIns="91440" tIns="45720" rIns="91440" bIns="45720">
            <a:spAutoFit/>
          </a:bodyPr>
          <a:lstStyle/>
          <a:p>
            <a:pPr algn="ctr"/>
            <a:r>
              <a:rPr lang="uk-UA" sz="2000" b="1" cap="none" spc="0" dirty="0" smtClean="0">
                <a:ln w="0"/>
                <a:solidFill>
                  <a:schemeClr val="tx1"/>
                </a:solidFill>
                <a:effectLst>
                  <a:outerShdw blurRad="38100" dist="19050" dir="2700000" algn="tl" rotWithShape="0">
                    <a:schemeClr val="dk1">
                      <a:alpha val="40000"/>
                    </a:schemeClr>
                  </a:outerShdw>
                </a:effectLst>
                <a:latin typeface="Sitka Text" panose="02000505000000020004" pitchFamily="2" charset="0"/>
              </a:rPr>
              <a:t>А</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4" name="Прямоугольник 33"/>
          <p:cNvSpPr/>
          <p:nvPr/>
        </p:nvSpPr>
        <p:spPr>
          <a:xfrm>
            <a:off x="7314835" y="3271067"/>
            <a:ext cx="346570"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Р</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35" name="Овал 34"/>
          <p:cNvSpPr/>
          <p:nvPr/>
        </p:nvSpPr>
        <p:spPr>
          <a:xfrm>
            <a:off x="52471" y="4320330"/>
            <a:ext cx="508959" cy="488032"/>
          </a:xfrm>
          <a:prstGeom prst="ellipse">
            <a:avLst/>
          </a:prstGeom>
          <a:solidFill>
            <a:schemeClr val="accent6">
              <a:lumMod val="40000"/>
              <a:lumOff val="60000"/>
            </a:scheme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smtClean="0">
                <a:solidFill>
                  <a:sysClr val="windowText" lastClr="000000"/>
                </a:solidFill>
              </a:rPr>
              <a:t>3</a:t>
            </a:r>
            <a:endParaRPr lang="ru-RU" sz="3200" b="1" dirty="0">
              <a:solidFill>
                <a:sysClr val="windowText" lastClr="000000"/>
              </a:solidFill>
            </a:endParaRPr>
          </a:p>
        </p:txBody>
      </p:sp>
      <p:graphicFrame>
        <p:nvGraphicFramePr>
          <p:cNvPr id="36" name="Таблица 35"/>
          <p:cNvGraphicFramePr>
            <a:graphicFrameLocks noGrp="1"/>
          </p:cNvGraphicFramePr>
          <p:nvPr>
            <p:extLst>
              <p:ext uri="{D42A27DB-BD31-4B8C-83A1-F6EECF244321}">
                <p14:modId xmlns:p14="http://schemas.microsoft.com/office/powerpoint/2010/main" val="224935128"/>
              </p:ext>
            </p:extLst>
          </p:nvPr>
        </p:nvGraphicFramePr>
        <p:xfrm>
          <a:off x="648965" y="4333468"/>
          <a:ext cx="1525278" cy="396240"/>
        </p:xfrm>
        <a:graphic>
          <a:graphicData uri="http://schemas.openxmlformats.org/drawingml/2006/table">
            <a:tbl>
              <a:tblPr firstRow="1" bandRow="1">
                <a:tableStyleId>{5940675A-B579-460E-94D1-54222C63F5DA}</a:tableStyleId>
              </a:tblPr>
              <a:tblGrid>
                <a:gridCol w="508426"/>
                <a:gridCol w="508426"/>
                <a:gridCol w="508426"/>
              </a:tblGrid>
              <a:tr h="370840">
                <a:tc>
                  <a:txBody>
                    <a:bodyPr/>
                    <a:lstStyle/>
                    <a:p>
                      <a:pPr algn="ctr"/>
                      <a:r>
                        <a:rPr lang="uk-UA" sz="2000" b="1" dirty="0" smtClean="0">
                          <a:latin typeface="Sitka Text" panose="02000505000000020004" pitchFamily="2" charset="0"/>
                        </a:rPr>
                        <a:t>С</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graphicFrame>
        <p:nvGraphicFramePr>
          <p:cNvPr id="37" name="Таблица 36"/>
          <p:cNvGraphicFramePr>
            <a:graphicFrameLocks noGrp="1"/>
          </p:cNvGraphicFramePr>
          <p:nvPr>
            <p:extLst>
              <p:ext uri="{D42A27DB-BD31-4B8C-83A1-F6EECF244321}">
                <p14:modId xmlns:p14="http://schemas.microsoft.com/office/powerpoint/2010/main" val="1586123421"/>
              </p:ext>
            </p:extLst>
          </p:nvPr>
        </p:nvGraphicFramePr>
        <p:xfrm>
          <a:off x="2457477" y="4340699"/>
          <a:ext cx="4575834" cy="396240"/>
        </p:xfrm>
        <a:graphic>
          <a:graphicData uri="http://schemas.openxmlformats.org/drawingml/2006/table">
            <a:tbl>
              <a:tblPr firstRow="1" bandRow="1">
                <a:tableStyleId>{5940675A-B579-460E-94D1-54222C63F5DA}</a:tableStyleId>
              </a:tblPr>
              <a:tblGrid>
                <a:gridCol w="508426"/>
                <a:gridCol w="508426"/>
                <a:gridCol w="508426"/>
                <a:gridCol w="508426"/>
                <a:gridCol w="508426"/>
                <a:gridCol w="508426"/>
                <a:gridCol w="508426"/>
                <a:gridCol w="508426"/>
                <a:gridCol w="508426"/>
              </a:tblGrid>
              <a:tr h="370840">
                <a:tc>
                  <a:txBody>
                    <a:bodyPr/>
                    <a:lstStyle/>
                    <a:p>
                      <a:pPr algn="ctr"/>
                      <a:r>
                        <a:rPr lang="uk-UA" sz="2000" b="1" dirty="0" smtClean="0">
                          <a:latin typeface="Sitka Text" panose="02000505000000020004" pitchFamily="2" charset="0"/>
                        </a:rPr>
                        <a:t>Н</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Е</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Н</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Ч</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Х</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graphicFrame>
        <p:nvGraphicFramePr>
          <p:cNvPr id="38" name="Таблица 37"/>
          <p:cNvGraphicFramePr>
            <a:graphicFrameLocks noGrp="1"/>
          </p:cNvGraphicFramePr>
          <p:nvPr>
            <p:extLst>
              <p:ext uri="{D42A27DB-BD31-4B8C-83A1-F6EECF244321}">
                <p14:modId xmlns:p14="http://schemas.microsoft.com/office/powerpoint/2010/main" val="999192884"/>
              </p:ext>
            </p:extLst>
          </p:nvPr>
        </p:nvGraphicFramePr>
        <p:xfrm>
          <a:off x="7365765" y="4340699"/>
          <a:ext cx="4575834" cy="396240"/>
        </p:xfrm>
        <a:graphic>
          <a:graphicData uri="http://schemas.openxmlformats.org/drawingml/2006/table">
            <a:tbl>
              <a:tblPr firstRow="1" bandRow="1">
                <a:tableStyleId>{5940675A-B579-460E-94D1-54222C63F5DA}</a:tableStyleId>
              </a:tblPr>
              <a:tblGrid>
                <a:gridCol w="508426"/>
                <a:gridCol w="508426"/>
                <a:gridCol w="508426"/>
                <a:gridCol w="508426"/>
                <a:gridCol w="508426"/>
                <a:gridCol w="508426"/>
                <a:gridCol w="508426"/>
                <a:gridCol w="508426"/>
                <a:gridCol w="508426"/>
              </a:tblGrid>
              <a:tr h="370840">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К</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У</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П</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Т</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c>
                  <a:txBody>
                    <a:bodyPr/>
                    <a:lstStyle/>
                    <a:p>
                      <a:pPr algn="ctr"/>
                      <a:r>
                        <a:rPr lang="uk-UA" sz="2000" b="1" dirty="0" smtClean="0">
                          <a:latin typeface="Sitka Text" panose="02000505000000020004" pitchFamily="2" charset="0"/>
                        </a:rPr>
                        <a:t>Р</a:t>
                      </a:r>
                      <a:endParaRPr lang="ru-RU" sz="2000" b="1" dirty="0">
                        <a:latin typeface="Sitka Text" panose="02000505000000020004" pitchFamily="2" charset="0"/>
                      </a:endParaRPr>
                    </a:p>
                  </a:txBody>
                  <a:tcPr>
                    <a:cell3D prstMaterial="dkEdge">
                      <a:bevel w="25400" h="25400" prst="angle"/>
                      <a:lightRig rig="flood" dir="t"/>
                    </a:cell3D>
                    <a:solidFill>
                      <a:schemeClr val="accent6">
                        <a:lumMod val="40000"/>
                        <a:lumOff val="60000"/>
                      </a:schemeClr>
                    </a:solidFill>
                  </a:tcPr>
                </a:tc>
              </a:tr>
            </a:tbl>
          </a:graphicData>
        </a:graphic>
      </p:graphicFrame>
      <p:sp>
        <p:nvSpPr>
          <p:cNvPr id="39" name="Прямоугольник 38"/>
          <p:cNvSpPr/>
          <p:nvPr/>
        </p:nvSpPr>
        <p:spPr>
          <a:xfrm>
            <a:off x="1232708" y="4327742"/>
            <a:ext cx="357791" cy="400110"/>
          </a:xfrm>
          <a:prstGeom prst="rect">
            <a:avLst/>
          </a:prstGeom>
          <a:noFill/>
        </p:spPr>
        <p:txBody>
          <a:bodyPr wrap="none" lIns="91440" tIns="45720" rIns="91440" bIns="45720">
            <a:spAutoFit/>
          </a:bodyPr>
          <a:lstStyle/>
          <a:p>
            <a:pPr algn="ctr"/>
            <a:r>
              <a:rPr lang="uk-UA" sz="2000" b="1" cap="none" spc="0" dirty="0" smtClean="0">
                <a:ln w="0"/>
                <a:solidFill>
                  <a:schemeClr val="tx1"/>
                </a:solidFill>
                <a:effectLst>
                  <a:outerShdw blurRad="38100" dist="19050" dir="2700000" algn="tl" rotWithShape="0">
                    <a:schemeClr val="dk1">
                      <a:alpha val="40000"/>
                    </a:schemeClr>
                  </a:outerShdw>
                </a:effectLst>
                <a:latin typeface="Sitka Text" panose="02000505000000020004" pitchFamily="2" charset="0"/>
              </a:rPr>
              <a:t>А</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0" name="Прямоугольник 39"/>
          <p:cNvSpPr/>
          <p:nvPr/>
        </p:nvSpPr>
        <p:spPr>
          <a:xfrm>
            <a:off x="1717281" y="4338764"/>
            <a:ext cx="381836"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Д</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1" name="Прямоугольник 40"/>
          <p:cNvSpPr/>
          <p:nvPr/>
        </p:nvSpPr>
        <p:spPr>
          <a:xfrm>
            <a:off x="3519568" y="4346163"/>
            <a:ext cx="35298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Т</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2" name="Прямоугольник 41"/>
          <p:cNvSpPr/>
          <p:nvPr/>
        </p:nvSpPr>
        <p:spPr>
          <a:xfrm>
            <a:off x="4028513" y="4336829"/>
            <a:ext cx="357791" cy="400110"/>
          </a:xfrm>
          <a:prstGeom prst="rect">
            <a:avLst/>
          </a:prstGeom>
          <a:noFill/>
        </p:spPr>
        <p:txBody>
          <a:bodyPr wrap="none" lIns="91440" tIns="45720" rIns="91440" bIns="45720">
            <a:spAutoFit/>
          </a:bodyPr>
          <a:lstStyle/>
          <a:p>
            <a:pPr algn="ctr"/>
            <a:r>
              <a:rPr lang="uk-UA" sz="2000" b="1" cap="none" spc="0" dirty="0" smtClean="0">
                <a:ln w="0"/>
                <a:solidFill>
                  <a:schemeClr val="tx1"/>
                </a:solidFill>
                <a:effectLst>
                  <a:outerShdw blurRad="38100" dist="19050" dir="2700000" algn="tl" rotWithShape="0">
                    <a:schemeClr val="dk1">
                      <a:alpha val="40000"/>
                    </a:schemeClr>
                  </a:outerShdw>
                </a:effectLst>
                <a:latin typeface="Sitka Text" panose="02000505000000020004" pitchFamily="2" charset="0"/>
              </a:rPr>
              <a:t>А</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3" name="Прямоугольник 42"/>
          <p:cNvSpPr/>
          <p:nvPr/>
        </p:nvSpPr>
        <p:spPr>
          <a:xfrm>
            <a:off x="5060040" y="4346163"/>
            <a:ext cx="35298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У</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4" name="Прямоугольник 43"/>
          <p:cNvSpPr/>
          <p:nvPr/>
        </p:nvSpPr>
        <p:spPr>
          <a:xfrm>
            <a:off x="6044046" y="4346163"/>
            <a:ext cx="393056"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И</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5" name="Прямоугольник 44"/>
          <p:cNvSpPr/>
          <p:nvPr/>
        </p:nvSpPr>
        <p:spPr>
          <a:xfrm>
            <a:off x="7436173" y="4336829"/>
            <a:ext cx="34817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С</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6" name="Прямоугольник 45"/>
          <p:cNvSpPr/>
          <p:nvPr/>
        </p:nvSpPr>
        <p:spPr>
          <a:xfrm>
            <a:off x="8928261" y="4336829"/>
            <a:ext cx="381836"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Л</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7" name="Прямоугольник 46"/>
          <p:cNvSpPr/>
          <p:nvPr/>
        </p:nvSpPr>
        <p:spPr>
          <a:xfrm>
            <a:off x="9436402" y="4346163"/>
            <a:ext cx="354584"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Ь</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
        <p:nvSpPr>
          <p:cNvPr id="48" name="Прямоугольник 47"/>
          <p:cNvSpPr/>
          <p:nvPr/>
        </p:nvSpPr>
        <p:spPr>
          <a:xfrm>
            <a:off x="11027752" y="4336829"/>
            <a:ext cx="352982" cy="400110"/>
          </a:xfrm>
          <a:prstGeom prst="rect">
            <a:avLst/>
          </a:prstGeom>
          <a:noFill/>
        </p:spPr>
        <p:txBody>
          <a:bodyPr wrap="none" lIns="91440" tIns="45720" rIns="91440" bIns="45720">
            <a:spAutoFit/>
          </a:bodyPr>
          <a:lstStyle/>
          <a:p>
            <a:pPr algn="ctr"/>
            <a:r>
              <a:rPr lang="uk-UA" sz="2000" b="1" dirty="0">
                <a:ln w="0"/>
                <a:effectLst>
                  <a:outerShdw blurRad="38100" dist="19050" dir="2700000" algn="tl" rotWithShape="0">
                    <a:schemeClr val="dk1">
                      <a:alpha val="40000"/>
                    </a:schemeClr>
                  </a:outerShdw>
                </a:effectLst>
                <a:latin typeface="Sitka Text" panose="02000505000000020004" pitchFamily="2" charset="0"/>
              </a:rPr>
              <a:t>У</a:t>
            </a:r>
            <a:endParaRPr lang="ru-RU" sz="2000" b="1" cap="none" spc="0" dirty="0">
              <a:ln w="0"/>
              <a:solidFill>
                <a:schemeClr val="tx1"/>
              </a:solidFill>
              <a:effectLst>
                <a:outerShdw blurRad="38100" dist="19050" dir="2700000" algn="tl" rotWithShape="0">
                  <a:schemeClr val="dk1">
                    <a:alpha val="40000"/>
                  </a:schemeClr>
                </a:outerShdw>
              </a:effectLst>
              <a:latin typeface="Sitka Text" panose="02000505000000020004" pitchFamily="2" charset="0"/>
            </a:endParaRPr>
          </a:p>
        </p:txBody>
      </p:sp>
    </p:spTree>
    <p:extLst>
      <p:ext uri="{BB962C8B-B14F-4D97-AF65-F5344CB8AC3E}">
        <p14:creationId xmlns:p14="http://schemas.microsoft.com/office/powerpoint/2010/main" val="191601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500" fill="hold"/>
                                        <p:tgtEl>
                                          <p:spTgt spid="23"/>
                                        </p:tgtEl>
                                        <p:attrNameLst>
                                          <p:attrName>ppt_w</p:attrName>
                                        </p:attrNameLst>
                                      </p:cBhvr>
                                      <p:tavLst>
                                        <p:tav tm="0">
                                          <p:val>
                                            <p:fltVal val="0"/>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animEffect transition="in" filter="fade">
                                      <p:cBhvr>
                                        <p:cTn id="47" dur="500"/>
                                        <p:tgtEl>
                                          <p:spTgt spid="2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p:cTn id="86" dur="500" fill="hold"/>
                                        <p:tgtEl>
                                          <p:spTgt spid="34"/>
                                        </p:tgtEl>
                                        <p:attrNameLst>
                                          <p:attrName>ppt_w</p:attrName>
                                        </p:attrNameLst>
                                      </p:cBhvr>
                                      <p:tavLst>
                                        <p:tav tm="0">
                                          <p:val>
                                            <p:fltVal val="0"/>
                                          </p:val>
                                        </p:tav>
                                        <p:tav tm="100000">
                                          <p:val>
                                            <p:strVal val="#ppt_w"/>
                                          </p:val>
                                        </p:tav>
                                      </p:tavLst>
                                    </p:anim>
                                    <p:anim calcmode="lin" valueType="num">
                                      <p:cBhvr>
                                        <p:cTn id="87" dur="500" fill="hold"/>
                                        <p:tgtEl>
                                          <p:spTgt spid="34"/>
                                        </p:tgtEl>
                                        <p:attrNameLst>
                                          <p:attrName>ppt_h</p:attrName>
                                        </p:attrNameLst>
                                      </p:cBhvr>
                                      <p:tavLst>
                                        <p:tav tm="0">
                                          <p:val>
                                            <p:fltVal val="0"/>
                                          </p:val>
                                        </p:tav>
                                        <p:tav tm="100000">
                                          <p:val>
                                            <p:strVal val="#ppt_h"/>
                                          </p:val>
                                        </p:tav>
                                      </p:tavLst>
                                    </p:anim>
                                    <p:animEffect transition="in" filter="fade">
                                      <p:cBhvr>
                                        <p:cTn id="88" dur="500"/>
                                        <p:tgtEl>
                                          <p:spTgt spid="34"/>
                                        </p:tgtEl>
                                      </p:cBhvr>
                                    </p:animEffect>
                                  </p:childTnLst>
                                </p:cTn>
                              </p:par>
                            </p:childTnLst>
                          </p:cTn>
                        </p:par>
                        <p:par>
                          <p:cTn id="89" fill="hold">
                            <p:stCondLst>
                              <p:cond delay="1000"/>
                            </p:stCondLst>
                            <p:childTnLst>
                              <p:par>
                                <p:cTn id="90" presetID="53" presetClass="entr" presetSubtype="16"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 calcmode="lin" valueType="num">
                                      <p:cBhvr>
                                        <p:cTn id="92" dur="500" fill="hold"/>
                                        <p:tgtEl>
                                          <p:spTgt spid="39"/>
                                        </p:tgtEl>
                                        <p:attrNameLst>
                                          <p:attrName>ppt_w</p:attrName>
                                        </p:attrNameLst>
                                      </p:cBhvr>
                                      <p:tavLst>
                                        <p:tav tm="0">
                                          <p:val>
                                            <p:fltVal val="0"/>
                                          </p:val>
                                        </p:tav>
                                        <p:tav tm="100000">
                                          <p:val>
                                            <p:strVal val="#ppt_w"/>
                                          </p:val>
                                        </p:tav>
                                      </p:tavLst>
                                    </p:anim>
                                    <p:anim calcmode="lin" valueType="num">
                                      <p:cBhvr>
                                        <p:cTn id="93" dur="500" fill="hold"/>
                                        <p:tgtEl>
                                          <p:spTgt spid="39"/>
                                        </p:tgtEl>
                                        <p:attrNameLst>
                                          <p:attrName>ppt_h</p:attrName>
                                        </p:attrNameLst>
                                      </p:cBhvr>
                                      <p:tavLst>
                                        <p:tav tm="0">
                                          <p:val>
                                            <p:fltVal val="0"/>
                                          </p:val>
                                        </p:tav>
                                        <p:tav tm="100000">
                                          <p:val>
                                            <p:strVal val="#ppt_h"/>
                                          </p:val>
                                        </p:tav>
                                      </p:tavLst>
                                    </p:anim>
                                    <p:animEffect transition="in" filter="fade">
                                      <p:cBhvr>
                                        <p:cTn id="94" dur="500"/>
                                        <p:tgtEl>
                                          <p:spTgt spid="39"/>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ppt_w</p:attrName>
                                        </p:attrNameLst>
                                      </p:cBhvr>
                                      <p:tavLst>
                                        <p:tav tm="0">
                                          <p:val>
                                            <p:fltVal val="0"/>
                                          </p:val>
                                        </p:tav>
                                        <p:tav tm="100000">
                                          <p:val>
                                            <p:strVal val="#ppt_w"/>
                                          </p:val>
                                        </p:tav>
                                      </p:tavLst>
                                    </p:anim>
                                    <p:anim calcmode="lin" valueType="num">
                                      <p:cBhvr>
                                        <p:cTn id="98" dur="500" fill="hold"/>
                                        <p:tgtEl>
                                          <p:spTgt spid="40"/>
                                        </p:tgtEl>
                                        <p:attrNameLst>
                                          <p:attrName>ppt_h</p:attrName>
                                        </p:attrNameLst>
                                      </p:cBhvr>
                                      <p:tavLst>
                                        <p:tav tm="0">
                                          <p:val>
                                            <p:fltVal val="0"/>
                                          </p:val>
                                        </p:tav>
                                        <p:tav tm="100000">
                                          <p:val>
                                            <p:strVal val="#ppt_h"/>
                                          </p:val>
                                        </p:tav>
                                      </p:tavLst>
                                    </p:anim>
                                    <p:animEffect transition="in" filter="fade">
                                      <p:cBhvr>
                                        <p:cTn id="99" dur="500"/>
                                        <p:tgtEl>
                                          <p:spTgt spid="40"/>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500" fill="hold"/>
                                        <p:tgtEl>
                                          <p:spTgt spid="41"/>
                                        </p:tgtEl>
                                        <p:attrNameLst>
                                          <p:attrName>ppt_w</p:attrName>
                                        </p:attrNameLst>
                                      </p:cBhvr>
                                      <p:tavLst>
                                        <p:tav tm="0">
                                          <p:val>
                                            <p:fltVal val="0"/>
                                          </p:val>
                                        </p:tav>
                                        <p:tav tm="100000">
                                          <p:val>
                                            <p:strVal val="#ppt_w"/>
                                          </p:val>
                                        </p:tav>
                                      </p:tavLst>
                                    </p:anim>
                                    <p:anim calcmode="lin" valueType="num">
                                      <p:cBhvr>
                                        <p:cTn id="103" dur="500" fill="hold"/>
                                        <p:tgtEl>
                                          <p:spTgt spid="41"/>
                                        </p:tgtEl>
                                        <p:attrNameLst>
                                          <p:attrName>ppt_h</p:attrName>
                                        </p:attrNameLst>
                                      </p:cBhvr>
                                      <p:tavLst>
                                        <p:tav tm="0">
                                          <p:val>
                                            <p:fltVal val="0"/>
                                          </p:val>
                                        </p:tav>
                                        <p:tav tm="100000">
                                          <p:val>
                                            <p:strVal val="#ppt_h"/>
                                          </p:val>
                                        </p:tav>
                                      </p:tavLst>
                                    </p:anim>
                                    <p:animEffect transition="in" filter="fade">
                                      <p:cBhvr>
                                        <p:cTn id="104" dur="500"/>
                                        <p:tgtEl>
                                          <p:spTgt spid="41"/>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p:cTn id="107" dur="500" fill="hold"/>
                                        <p:tgtEl>
                                          <p:spTgt spid="42"/>
                                        </p:tgtEl>
                                        <p:attrNameLst>
                                          <p:attrName>ppt_w</p:attrName>
                                        </p:attrNameLst>
                                      </p:cBhvr>
                                      <p:tavLst>
                                        <p:tav tm="0">
                                          <p:val>
                                            <p:fltVal val="0"/>
                                          </p:val>
                                        </p:tav>
                                        <p:tav tm="100000">
                                          <p:val>
                                            <p:strVal val="#ppt_w"/>
                                          </p:val>
                                        </p:tav>
                                      </p:tavLst>
                                    </p:anim>
                                    <p:anim calcmode="lin" valueType="num">
                                      <p:cBhvr>
                                        <p:cTn id="108" dur="500" fill="hold"/>
                                        <p:tgtEl>
                                          <p:spTgt spid="42"/>
                                        </p:tgtEl>
                                        <p:attrNameLst>
                                          <p:attrName>ppt_h</p:attrName>
                                        </p:attrNameLst>
                                      </p:cBhvr>
                                      <p:tavLst>
                                        <p:tav tm="0">
                                          <p:val>
                                            <p:fltVal val="0"/>
                                          </p:val>
                                        </p:tav>
                                        <p:tav tm="100000">
                                          <p:val>
                                            <p:strVal val="#ppt_h"/>
                                          </p:val>
                                        </p:tav>
                                      </p:tavLst>
                                    </p:anim>
                                    <p:animEffect transition="in" filter="fade">
                                      <p:cBhvr>
                                        <p:cTn id="109" dur="500"/>
                                        <p:tgtEl>
                                          <p:spTgt spid="42"/>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 calcmode="lin" valueType="num">
                                      <p:cBhvr>
                                        <p:cTn id="117" dur="500" fill="hold"/>
                                        <p:tgtEl>
                                          <p:spTgt spid="44"/>
                                        </p:tgtEl>
                                        <p:attrNameLst>
                                          <p:attrName>ppt_w</p:attrName>
                                        </p:attrNameLst>
                                      </p:cBhvr>
                                      <p:tavLst>
                                        <p:tav tm="0">
                                          <p:val>
                                            <p:fltVal val="0"/>
                                          </p:val>
                                        </p:tav>
                                        <p:tav tm="100000">
                                          <p:val>
                                            <p:strVal val="#ppt_w"/>
                                          </p:val>
                                        </p:tav>
                                      </p:tavLst>
                                    </p:anim>
                                    <p:anim calcmode="lin" valueType="num">
                                      <p:cBhvr>
                                        <p:cTn id="118" dur="500" fill="hold"/>
                                        <p:tgtEl>
                                          <p:spTgt spid="44"/>
                                        </p:tgtEl>
                                        <p:attrNameLst>
                                          <p:attrName>ppt_h</p:attrName>
                                        </p:attrNameLst>
                                      </p:cBhvr>
                                      <p:tavLst>
                                        <p:tav tm="0">
                                          <p:val>
                                            <p:fltVal val="0"/>
                                          </p:val>
                                        </p:tav>
                                        <p:tav tm="100000">
                                          <p:val>
                                            <p:strVal val="#ppt_h"/>
                                          </p:val>
                                        </p:tav>
                                      </p:tavLst>
                                    </p:anim>
                                    <p:animEffect transition="in" filter="fade">
                                      <p:cBhvr>
                                        <p:cTn id="119" dur="500"/>
                                        <p:tgtEl>
                                          <p:spTgt spid="44"/>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animEffect transition="in" filter="fade">
                                      <p:cBhvr>
                                        <p:cTn id="124" dur="500"/>
                                        <p:tgtEl>
                                          <p:spTgt spid="45"/>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 calcmode="lin" valueType="num">
                                      <p:cBhvr>
                                        <p:cTn id="127" dur="500" fill="hold"/>
                                        <p:tgtEl>
                                          <p:spTgt spid="46"/>
                                        </p:tgtEl>
                                        <p:attrNameLst>
                                          <p:attrName>ppt_w</p:attrName>
                                        </p:attrNameLst>
                                      </p:cBhvr>
                                      <p:tavLst>
                                        <p:tav tm="0">
                                          <p:val>
                                            <p:fltVal val="0"/>
                                          </p:val>
                                        </p:tav>
                                        <p:tav tm="100000">
                                          <p:val>
                                            <p:strVal val="#ppt_w"/>
                                          </p:val>
                                        </p:tav>
                                      </p:tavLst>
                                    </p:anim>
                                    <p:anim calcmode="lin" valueType="num">
                                      <p:cBhvr>
                                        <p:cTn id="128" dur="500" fill="hold"/>
                                        <p:tgtEl>
                                          <p:spTgt spid="46"/>
                                        </p:tgtEl>
                                        <p:attrNameLst>
                                          <p:attrName>ppt_h</p:attrName>
                                        </p:attrNameLst>
                                      </p:cBhvr>
                                      <p:tavLst>
                                        <p:tav tm="0">
                                          <p:val>
                                            <p:fltVal val="0"/>
                                          </p:val>
                                        </p:tav>
                                        <p:tav tm="100000">
                                          <p:val>
                                            <p:strVal val="#ppt_h"/>
                                          </p:val>
                                        </p:tav>
                                      </p:tavLst>
                                    </p:anim>
                                    <p:animEffect transition="in" filter="fade">
                                      <p:cBhvr>
                                        <p:cTn id="129" dur="500"/>
                                        <p:tgtEl>
                                          <p:spTgt spid="46"/>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p:cTn id="132" dur="500" fill="hold"/>
                                        <p:tgtEl>
                                          <p:spTgt spid="47"/>
                                        </p:tgtEl>
                                        <p:attrNameLst>
                                          <p:attrName>ppt_w</p:attrName>
                                        </p:attrNameLst>
                                      </p:cBhvr>
                                      <p:tavLst>
                                        <p:tav tm="0">
                                          <p:val>
                                            <p:fltVal val="0"/>
                                          </p:val>
                                        </p:tav>
                                        <p:tav tm="100000">
                                          <p:val>
                                            <p:strVal val="#ppt_w"/>
                                          </p:val>
                                        </p:tav>
                                      </p:tavLst>
                                    </p:anim>
                                    <p:anim calcmode="lin" valueType="num">
                                      <p:cBhvr>
                                        <p:cTn id="133" dur="500" fill="hold"/>
                                        <p:tgtEl>
                                          <p:spTgt spid="47"/>
                                        </p:tgtEl>
                                        <p:attrNameLst>
                                          <p:attrName>ppt_h</p:attrName>
                                        </p:attrNameLst>
                                      </p:cBhvr>
                                      <p:tavLst>
                                        <p:tav tm="0">
                                          <p:val>
                                            <p:fltVal val="0"/>
                                          </p:val>
                                        </p:tav>
                                        <p:tav tm="100000">
                                          <p:val>
                                            <p:strVal val="#ppt_h"/>
                                          </p:val>
                                        </p:tav>
                                      </p:tavLst>
                                    </p:anim>
                                    <p:animEffect transition="in" filter="fade">
                                      <p:cBhvr>
                                        <p:cTn id="134" dur="500"/>
                                        <p:tgtEl>
                                          <p:spTgt spid="47"/>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48"/>
                                        </p:tgtEl>
                                        <p:attrNameLst>
                                          <p:attrName>style.visibility</p:attrName>
                                        </p:attrNameLst>
                                      </p:cBhvr>
                                      <p:to>
                                        <p:strVal val="visible"/>
                                      </p:to>
                                    </p:set>
                                    <p:anim calcmode="lin" valueType="num">
                                      <p:cBhvr>
                                        <p:cTn id="137" dur="500" fill="hold"/>
                                        <p:tgtEl>
                                          <p:spTgt spid="48"/>
                                        </p:tgtEl>
                                        <p:attrNameLst>
                                          <p:attrName>ppt_w</p:attrName>
                                        </p:attrNameLst>
                                      </p:cBhvr>
                                      <p:tavLst>
                                        <p:tav tm="0">
                                          <p:val>
                                            <p:fltVal val="0"/>
                                          </p:val>
                                        </p:tav>
                                        <p:tav tm="100000">
                                          <p:val>
                                            <p:strVal val="#ppt_w"/>
                                          </p:val>
                                        </p:tav>
                                      </p:tavLst>
                                    </p:anim>
                                    <p:anim calcmode="lin" valueType="num">
                                      <p:cBhvr>
                                        <p:cTn id="138" dur="500" fill="hold"/>
                                        <p:tgtEl>
                                          <p:spTgt spid="48"/>
                                        </p:tgtEl>
                                        <p:attrNameLst>
                                          <p:attrName>ppt_h</p:attrName>
                                        </p:attrNameLst>
                                      </p:cBhvr>
                                      <p:tavLst>
                                        <p:tav tm="0">
                                          <p:val>
                                            <p:fltVal val="0"/>
                                          </p:val>
                                        </p:tav>
                                        <p:tav tm="100000">
                                          <p:val>
                                            <p:strVal val="#ppt_h"/>
                                          </p:val>
                                        </p:tav>
                                      </p:tavLst>
                                    </p:anim>
                                    <p:animEffect transition="in" filter="fade">
                                      <p:cBhvr>
                                        <p:cTn id="139" dur="500"/>
                                        <p:tgtEl>
                                          <p:spTgt spid="48"/>
                                        </p:tgtEl>
                                      </p:cBhvr>
                                    </p:animEffect>
                                  </p:childTnLst>
                                </p:cTn>
                              </p:par>
                            </p:childTnLst>
                          </p:cTn>
                        </p:par>
                      </p:childTnLst>
                    </p:cTn>
                  </p:par>
                </p:childTnLst>
              </p:cTn>
              <p:nextCondLst>
                <p:cond evt="onClick" delay="0">
                  <p:tgtEl>
                    <p:spTgt spid="13"/>
                  </p:tgtEl>
                </p:cond>
              </p:nextCondLst>
            </p:seq>
          </p:childTnLst>
        </p:cTn>
      </p:par>
    </p:tnLst>
    <p:bldLst>
      <p:bldP spid="8" grpId="0"/>
      <p:bldP spid="19" grpId="0"/>
      <p:bldP spid="20" grpId="0"/>
      <p:bldP spid="21" grpId="0"/>
      <p:bldP spid="22" grpId="0"/>
      <p:bldP spid="23" grpId="0"/>
      <p:bldP spid="24" grpId="0"/>
      <p:bldP spid="28" grpId="0"/>
      <p:bldP spid="29" grpId="0"/>
      <p:bldP spid="30" grpId="0"/>
      <p:bldP spid="31" grpId="0"/>
      <p:bldP spid="32" grpId="0"/>
      <p:bldP spid="33" grpId="0"/>
      <p:bldP spid="34" grpId="0"/>
      <p:bldP spid="39" grpId="0"/>
      <p:bldP spid="40" grpId="0"/>
      <p:bldP spid="41" grpId="0"/>
      <p:bldP spid="42" grpId="0"/>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1950010" y="-1930154"/>
            <a:ext cx="7030468" cy="4894735"/>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074156" y="294016"/>
              <a:ext cx="6079548" cy="2123658"/>
            </a:xfrm>
            <a:prstGeom prst="rect">
              <a:avLst/>
            </a:prstGeom>
            <a:noFill/>
          </p:spPr>
          <p:txBody>
            <a:bodyPr wrap="none" lIns="91440" tIns="45720" rIns="91440" bIns="45720">
              <a:spAutoFit/>
            </a:bodyPr>
            <a:lstStyle/>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Ліна Костенко </a:t>
              </a:r>
            </a:p>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належить до покоління </a:t>
              </a:r>
            </a:p>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письменників</a:t>
              </a:r>
              <a:endParaRPr lang="ru-RU" sz="4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631007" y="3588635"/>
            <a:ext cx="3304110" cy="1259409"/>
            <a:chOff x="631007" y="3588635"/>
            <a:chExt cx="3304110" cy="1259409"/>
          </a:xfrm>
        </p:grpSpPr>
        <p:pic>
          <p:nvPicPr>
            <p:cNvPr id="3" name="Рисунок 2"/>
            <p:cNvPicPr>
              <a:picLocks noChangeAspect="1"/>
            </p:cNvPicPr>
            <p:nvPr/>
          </p:nvPicPr>
          <p:blipFill rotWithShape="1">
            <a:blip r:embed="rId5"/>
            <a:srcRect l="5164" t="49550" r="5763" b="-359"/>
            <a:stretch/>
          </p:blipFill>
          <p:spPr>
            <a:xfrm>
              <a:off x="664234" y="3588635"/>
              <a:ext cx="3237451" cy="1259409"/>
            </a:xfrm>
            <a:prstGeom prst="rect">
              <a:avLst/>
            </a:prstGeom>
          </p:spPr>
        </p:pic>
        <p:sp>
          <p:nvSpPr>
            <p:cNvPr id="8" name="Прямоугольник 7"/>
            <p:cNvSpPr/>
            <p:nvPr/>
          </p:nvSpPr>
          <p:spPr>
            <a:xfrm>
              <a:off x="631007" y="3761420"/>
              <a:ext cx="3304110"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шістдесятників</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4473058" y="3588635"/>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4565468" y="3761420"/>
              <a:ext cx="3052439" cy="646331"/>
            </a:xfrm>
            <a:prstGeom prst="rect">
              <a:avLst/>
            </a:prstGeom>
            <a:noFill/>
          </p:spPr>
          <p:txBody>
            <a:bodyPr wrap="none" lIns="91440" tIns="45720" rIns="91440" bIns="45720">
              <a:spAutoFit/>
            </a:bodyPr>
            <a:lstStyle/>
            <a:p>
              <a:pPr algn="ctr"/>
              <a:r>
                <a:rPr lang="uk-UA" sz="3600" b="1" dirty="0" err="1"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сімдесятників</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281688" y="3588634"/>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379805" y="3761420"/>
              <a:ext cx="3041218"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двохтисячних</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209686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4" name="Прямоугольник 13"/>
          <p:cNvSpPr/>
          <p:nvPr/>
        </p:nvSpPr>
        <p:spPr>
          <a:xfrm>
            <a:off x="1280159" y="1320720"/>
            <a:ext cx="8056347" cy="4401205"/>
          </a:xfrm>
          <a:prstGeom prst="rect">
            <a:avLst/>
          </a:prstGeom>
          <a:solidFill>
            <a:schemeClr val="bg2"/>
          </a:solidFill>
          <a:effectLst>
            <a:softEdge rad="317500"/>
          </a:effectLst>
        </p:spPr>
        <p:txBody>
          <a:bodyPr wrap="square">
            <a:spAutoFit/>
          </a:bodyPr>
          <a:lstStyle/>
          <a:p>
            <a:pPr algn="ctr"/>
            <a:r>
              <a:rPr lang="ru-RU" sz="2800" b="1">
                <a:ln>
                  <a:solidFill>
                    <a:sysClr val="windowText" lastClr="000000"/>
                  </a:solidFill>
                </a:ln>
                <a:solidFill>
                  <a:schemeClr val="accent2"/>
                </a:solidFill>
                <a:latin typeface="Sitka Text" panose="02000505000000020004" pitchFamily="2" charset="0"/>
              </a:rPr>
              <a:t>Про молоду Ліну ходять легенди. Кажуть, вона була дуже екстравагантною жінкою і багато курила. У неї закохувалися відомі чоловіки: зокрема, прихильності Ліни добивались українські поети Василь Симоненко та Дмитро Павличко. Другий навіть зізнався, що досі береже коробку сірників, яку придбав декілька десятків років тому спеціально для того, щоб при зустрічі прикурити Ліні цигарку.</a:t>
            </a:r>
            <a:endParaRPr lang="ru-RU" sz="2800" b="1" dirty="0">
              <a:ln>
                <a:solidFill>
                  <a:sysClr val="windowText" lastClr="000000"/>
                </a:solidFill>
              </a:ln>
              <a:solidFill>
                <a:schemeClr val="accent2"/>
              </a:solidFill>
              <a:latin typeface="Sitka Text" panose="02000505000000020004" pitchFamily="2" charset="0"/>
            </a:endParaRPr>
          </a:p>
        </p:txBody>
      </p:sp>
      <p:pic>
        <p:nvPicPr>
          <p:cNvPr id="4" name="Рисунок 3"/>
          <p:cNvPicPr>
            <a:picLocks noChangeAspect="1"/>
          </p:cNvPicPr>
          <p:nvPr/>
        </p:nvPicPr>
        <p:blipFill>
          <a:blip r:embed="rId3"/>
          <a:stretch>
            <a:fillRect/>
          </a:stretch>
        </p:blipFill>
        <p:spPr>
          <a:xfrm>
            <a:off x="8798427" y="972371"/>
            <a:ext cx="3393573" cy="5097901"/>
          </a:xfrm>
          <a:prstGeom prst="rect">
            <a:avLst/>
          </a:prstGeom>
          <a:effectLst>
            <a:softEdge rad="381000"/>
          </a:effectLst>
        </p:spPr>
      </p:pic>
    </p:spTree>
    <p:extLst>
      <p:ext uri="{BB962C8B-B14F-4D97-AF65-F5344CB8AC3E}">
        <p14:creationId xmlns:p14="http://schemas.microsoft.com/office/powerpoint/2010/main" val="728906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1921134" y="-1843526"/>
            <a:ext cx="7030468" cy="4951970"/>
            <a:chOff x="3788435" y="-2103409"/>
            <a:chExt cx="7030468" cy="4951970"/>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223542" y="294016"/>
              <a:ext cx="5780749" cy="2554545"/>
            </a:xfrm>
            <a:prstGeom prst="rect">
              <a:avLst/>
            </a:prstGeom>
            <a:noFill/>
          </p:spPr>
          <p:txBody>
            <a:bodyPr wrap="none" lIns="91440" tIns="45720" rIns="91440" bIns="45720">
              <a:spAutoFit/>
            </a:bodyPr>
            <a:lstStyle/>
            <a:p>
              <a:pPr algn="ctr"/>
              <a:r>
                <a:rPr lang="ru-RU" sz="32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Ліна</a:t>
              </a:r>
              <a:r>
                <a:rPr lang="ru-RU" sz="32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Костенко писала: </a:t>
              </a:r>
            </a:p>
            <a:p>
              <a:pPr algn="ctr"/>
              <a:r>
                <a:rPr lang="ru-RU" sz="32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«…і </a:t>
              </a:r>
              <a:r>
                <a:rPr lang="ru-RU" sz="32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якби</a:t>
              </a: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на те моя воля,</a:t>
              </a:r>
            </a:p>
            <a:p>
              <a:pPr algn="ct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написала б я </a:t>
              </a:r>
              <a:r>
                <a:rPr lang="ru-RU" sz="32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скрізь</a:t>
              </a: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курсивами:</a:t>
              </a:r>
            </a:p>
            <a:p>
              <a:pPr algn="ct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Так </a:t>
              </a:r>
              <a:r>
                <a:rPr lang="ru-RU" sz="32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багато</a:t>
              </a: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на </a:t>
              </a:r>
              <a:r>
                <a:rPr lang="ru-RU" sz="32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світі</a:t>
              </a: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горя,</a:t>
              </a:r>
            </a:p>
            <a:p>
              <a:pPr algn="ctr"/>
              <a:r>
                <a:rPr lang="ru-RU" sz="32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люди, будьте </a:t>
              </a:r>
              <a:r>
                <a:rPr lang="ru-RU" sz="32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взаємно</a:t>
              </a:r>
              <a:r>
                <a:rPr lang="ru-RU" sz="32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a:t>
              </a:r>
              <a:endParaRPr lang="ru-RU" sz="32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315963" y="3644605"/>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1079846" y="3761420"/>
              <a:ext cx="2406429"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красивими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4813932" y="3761420"/>
              <a:ext cx="2555508"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привітними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25681" y="3644605"/>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887955" y="3761420"/>
              <a:ext cx="2024914"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добрими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7786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3538437" y="0"/>
            <a:ext cx="7671423" cy="2041601"/>
            <a:chOff x="2979352" y="212463"/>
            <a:chExt cx="7030468" cy="2539543"/>
          </a:xfrm>
        </p:grpSpPr>
        <p:pic>
          <p:nvPicPr>
            <p:cNvPr id="2" name="Рисунок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2079" b="31799"/>
            <a:stretch/>
          </p:blipFill>
          <p:spPr>
            <a:xfrm>
              <a:off x="2979352" y="212463"/>
              <a:ext cx="7030468" cy="25395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3312857" y="383116"/>
              <a:ext cx="6696963" cy="1952497"/>
            </a:xfrm>
            <a:prstGeom prst="rect">
              <a:avLst/>
            </a:prstGeom>
            <a:noFill/>
          </p:spPr>
          <p:txBody>
            <a:bodyPr wrap="none" lIns="91440" tIns="45720" rIns="91440" bIns="45720">
              <a:spAutoFit/>
            </a:bodyPr>
            <a:lstStyle/>
            <a:p>
              <a:pPr algn="ctr"/>
              <a:r>
                <a:rPr lang="uk-UA" sz="4800" b="1" cap="none" spc="0"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Уставте</a:t>
              </a:r>
              <a:r>
                <a:rPr lang="uk-UA" sz="48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пропущене слово, </a:t>
              </a:r>
            </a:p>
            <a:p>
              <a:pPr algn="ctr"/>
              <a:r>
                <a:rPr lang="uk-UA" sz="48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розгадавши ребус</a:t>
              </a:r>
              <a:endParaRPr lang="ru-RU" sz="48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13" name="Группа 12"/>
          <p:cNvGrpSpPr/>
          <p:nvPr/>
        </p:nvGrpSpPr>
        <p:grpSpPr>
          <a:xfrm>
            <a:off x="107730" y="4663845"/>
            <a:ext cx="2526943" cy="968896"/>
            <a:chOff x="7828559" y="2243079"/>
            <a:chExt cx="3237451" cy="1259409"/>
          </a:xfrm>
        </p:grpSpPr>
        <p:pic>
          <p:nvPicPr>
            <p:cNvPr id="5" name="Рисунок 4"/>
            <p:cNvPicPr>
              <a:picLocks noChangeAspect="1"/>
            </p:cNvPicPr>
            <p:nvPr/>
          </p:nvPicPr>
          <p:blipFill rotWithShape="1">
            <a:blip r:embed="rId4"/>
            <a:srcRect l="5164" t="49550" r="5763" b="-359"/>
            <a:stretch/>
          </p:blipFill>
          <p:spPr>
            <a:xfrm>
              <a:off x="7828559" y="2243079"/>
              <a:ext cx="3237451" cy="1259409"/>
            </a:xfrm>
            <a:prstGeom prst="rect">
              <a:avLst/>
            </a:prstGeom>
          </p:spPr>
        </p:pic>
        <p:sp>
          <p:nvSpPr>
            <p:cNvPr id="11" name="Прямоугольник 10"/>
            <p:cNvSpPr/>
            <p:nvPr/>
          </p:nvSpPr>
          <p:spPr>
            <a:xfrm>
              <a:off x="8065949" y="2327017"/>
              <a:ext cx="276267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Відповідь</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
        <p:nvSpPr>
          <p:cNvPr id="3" name="Прямоугольник 2"/>
          <p:cNvSpPr/>
          <p:nvPr/>
        </p:nvSpPr>
        <p:spPr>
          <a:xfrm>
            <a:off x="6003634" y="2967335"/>
            <a:ext cx="184731" cy="923330"/>
          </a:xfrm>
          <a:prstGeom prst="rect">
            <a:avLst/>
          </a:prstGeom>
          <a:noFill/>
        </p:spPr>
        <p:txBody>
          <a:bodyPr wrap="none" lIns="91440" tIns="45720" rIns="91440" bIns="45720">
            <a:spAutoFit/>
          </a:bodyPr>
          <a:lstStyle/>
          <a:p>
            <a:pPr algn="ctr"/>
            <a:endParaRPr lang="ru-RU" sz="5400" b="0" cap="none" spc="0" dirty="0">
              <a:ln w="0"/>
              <a:solidFill>
                <a:schemeClr val="tx1"/>
              </a:solidFill>
              <a:effectLst>
                <a:outerShdw blurRad="38100" dist="19050" dir="2700000" algn="tl" rotWithShape="0">
                  <a:schemeClr val="dk1">
                    <a:alpha val="40000"/>
                  </a:schemeClr>
                </a:outerShdw>
              </a:effectLst>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443" y="2891995"/>
            <a:ext cx="5555840" cy="1191207"/>
          </a:xfrm>
          <a:prstGeom prst="rect">
            <a:avLst/>
          </a:prstGeom>
          <a:ln>
            <a:noFill/>
          </a:ln>
          <a:effectLst>
            <a:outerShdw blurRad="190500" algn="tl" rotWithShape="0">
              <a:srgbClr val="000000">
                <a:alpha val="70000"/>
              </a:srgbClr>
            </a:outerShdw>
          </a:effectLst>
        </p:spPr>
      </p:pic>
      <p:sp>
        <p:nvSpPr>
          <p:cNvPr id="9" name="Прямоугольник 8"/>
          <p:cNvSpPr/>
          <p:nvPr/>
        </p:nvSpPr>
        <p:spPr>
          <a:xfrm>
            <a:off x="3352510" y="3067539"/>
            <a:ext cx="6931706" cy="1015663"/>
          </a:xfrm>
          <a:prstGeom prst="rect">
            <a:avLst/>
          </a:prstGeom>
          <a:noFill/>
        </p:spPr>
        <p:txBody>
          <a:bodyPr wrap="none" lIns="91440" tIns="45720" rIns="91440" bIns="45720">
            <a:spAutoFit/>
          </a:bodyPr>
          <a:lstStyle/>
          <a:p>
            <a:pPr algn="ctr"/>
            <a:r>
              <a:rPr lang="uk-UA" sz="6000" b="1" dirty="0">
                <a:ln w="9525">
                  <a:solidFill>
                    <a:sysClr val="windowText" lastClr="000000"/>
                  </a:solidFill>
                </a:ln>
                <a:solidFill>
                  <a:schemeClr val="accent6">
                    <a:lumMod val="50000"/>
                  </a:schemeClr>
                </a:solidFill>
                <a:latin typeface="Segoe Script" panose="030B0504020000000003" pitchFamily="66" charset="0"/>
              </a:rPr>
              <a:t>н</a:t>
            </a:r>
            <a:r>
              <a:rPr lang="uk-UA" sz="6000" b="1" cap="none" spc="0" dirty="0" smtClean="0">
                <a:ln w="9525">
                  <a:solidFill>
                    <a:sysClr val="windowText" lastClr="000000"/>
                  </a:solidFill>
                </a:ln>
                <a:solidFill>
                  <a:schemeClr val="accent6">
                    <a:lumMod val="50000"/>
                  </a:schemeClr>
                </a:solidFill>
                <a:latin typeface="Segoe Script" panose="030B0504020000000003" pitchFamily="66" charset="0"/>
              </a:rPr>
              <a:t>еповторність,</a:t>
            </a:r>
            <a:endParaRPr lang="ru-RU" sz="6000" b="1" cap="none" spc="0" dirty="0">
              <a:ln w="9525">
                <a:solidFill>
                  <a:sysClr val="windowText" lastClr="000000"/>
                </a:solidFill>
              </a:ln>
              <a:solidFill>
                <a:schemeClr val="accent6">
                  <a:lumMod val="50000"/>
                </a:schemeClr>
              </a:solidFill>
              <a:latin typeface="Segoe Script" panose="030B0504020000000003" pitchFamily="66" charset="0"/>
            </a:endParaRPr>
          </a:p>
        </p:txBody>
      </p:sp>
      <p:sp>
        <p:nvSpPr>
          <p:cNvPr id="4" name="Прямоугольник 3"/>
          <p:cNvSpPr/>
          <p:nvPr/>
        </p:nvSpPr>
        <p:spPr>
          <a:xfrm>
            <a:off x="1755741" y="2041601"/>
            <a:ext cx="10125243" cy="3785652"/>
          </a:xfrm>
          <a:prstGeom prst="rect">
            <a:avLst/>
          </a:prstGeom>
        </p:spPr>
        <p:txBody>
          <a:bodyPr wrap="square">
            <a:spAutoFit/>
          </a:bodyPr>
          <a:lstStyle/>
          <a:p>
            <a:pPr algn="ctr"/>
            <a:r>
              <a:rPr lang="ru-RU" sz="6000" b="1" dirty="0" err="1">
                <a:ln>
                  <a:solidFill>
                    <a:sysClr val="windowText" lastClr="000000"/>
                  </a:solidFill>
                </a:ln>
                <a:solidFill>
                  <a:schemeClr val="accent6">
                    <a:lumMod val="50000"/>
                  </a:schemeClr>
                </a:solidFill>
                <a:latin typeface="Segoe Script" panose="030B0504020000000003" pitchFamily="66" charset="0"/>
              </a:rPr>
              <a:t>Поезія</a:t>
            </a:r>
            <a:r>
              <a:rPr lang="ru-RU" sz="6000" b="1" dirty="0">
                <a:ln>
                  <a:solidFill>
                    <a:sysClr val="windowText" lastClr="000000"/>
                  </a:solidFill>
                </a:ln>
                <a:solidFill>
                  <a:schemeClr val="accent6">
                    <a:lumMod val="50000"/>
                  </a:schemeClr>
                </a:solidFill>
                <a:latin typeface="Segoe Script" panose="030B0504020000000003" pitchFamily="66" charset="0"/>
              </a:rPr>
              <a:t> – </a:t>
            </a:r>
            <a:r>
              <a:rPr lang="ru-RU" sz="6000" b="1" dirty="0" err="1">
                <a:ln>
                  <a:solidFill>
                    <a:sysClr val="windowText" lastClr="000000"/>
                  </a:solidFill>
                </a:ln>
                <a:solidFill>
                  <a:schemeClr val="accent6">
                    <a:lumMod val="50000"/>
                  </a:schemeClr>
                </a:solidFill>
                <a:latin typeface="Segoe Script" panose="030B0504020000000003" pitchFamily="66" charset="0"/>
              </a:rPr>
              <a:t>це</a:t>
            </a:r>
            <a:r>
              <a:rPr lang="ru-RU" sz="6000" b="1" dirty="0">
                <a:ln>
                  <a:solidFill>
                    <a:sysClr val="windowText" lastClr="000000"/>
                  </a:solidFill>
                </a:ln>
                <a:solidFill>
                  <a:schemeClr val="accent6">
                    <a:lumMod val="50000"/>
                  </a:schemeClr>
                </a:solidFill>
                <a:latin typeface="Segoe Script" panose="030B0504020000000003" pitchFamily="66" charset="0"/>
              </a:rPr>
              <a:t> </a:t>
            </a:r>
            <a:r>
              <a:rPr lang="ru-RU" sz="6000" b="1" dirty="0" err="1" smtClean="0">
                <a:ln>
                  <a:solidFill>
                    <a:sysClr val="windowText" lastClr="000000"/>
                  </a:solidFill>
                </a:ln>
                <a:solidFill>
                  <a:schemeClr val="accent6">
                    <a:lumMod val="50000"/>
                  </a:schemeClr>
                </a:solidFill>
                <a:latin typeface="Segoe Script" panose="030B0504020000000003" pitchFamily="66" charset="0"/>
              </a:rPr>
              <a:t>завжди</a:t>
            </a:r>
            <a:endParaRPr lang="ru-RU" sz="6000" b="1" dirty="0" smtClean="0">
              <a:ln>
                <a:solidFill>
                  <a:sysClr val="windowText" lastClr="000000"/>
                </a:solidFill>
              </a:ln>
              <a:solidFill>
                <a:schemeClr val="accent6">
                  <a:lumMod val="50000"/>
                </a:schemeClr>
              </a:solidFill>
              <a:latin typeface="Segoe Script" panose="030B0504020000000003" pitchFamily="66" charset="0"/>
            </a:endParaRPr>
          </a:p>
          <a:p>
            <a:pPr algn="ctr"/>
            <a:endParaRPr lang="ru-RU" sz="6000" b="1" dirty="0">
              <a:ln>
                <a:solidFill>
                  <a:sysClr val="windowText" lastClr="000000"/>
                </a:solidFill>
              </a:ln>
              <a:solidFill>
                <a:schemeClr val="accent6">
                  <a:lumMod val="50000"/>
                </a:schemeClr>
              </a:solidFill>
              <a:latin typeface="Segoe Script" panose="030B0504020000000003" pitchFamily="66" charset="0"/>
            </a:endParaRPr>
          </a:p>
          <a:p>
            <a:pPr algn="ctr"/>
            <a:r>
              <a:rPr lang="ru-RU" sz="6000" b="1" dirty="0" err="1">
                <a:ln>
                  <a:solidFill>
                    <a:sysClr val="windowText" lastClr="000000"/>
                  </a:solidFill>
                </a:ln>
                <a:solidFill>
                  <a:schemeClr val="accent6">
                    <a:lumMod val="50000"/>
                  </a:schemeClr>
                </a:solidFill>
                <a:latin typeface="Segoe Script" panose="030B0504020000000003" pitchFamily="66" charset="0"/>
              </a:rPr>
              <a:t>якийсь</a:t>
            </a:r>
            <a:r>
              <a:rPr lang="ru-RU" sz="6000" b="1" dirty="0">
                <a:ln>
                  <a:solidFill>
                    <a:sysClr val="windowText" lastClr="000000"/>
                  </a:solidFill>
                </a:ln>
                <a:solidFill>
                  <a:schemeClr val="accent6">
                    <a:lumMod val="50000"/>
                  </a:schemeClr>
                </a:solidFill>
                <a:latin typeface="Segoe Script" panose="030B0504020000000003" pitchFamily="66" charset="0"/>
              </a:rPr>
              <a:t> </a:t>
            </a:r>
            <a:r>
              <a:rPr lang="ru-RU" sz="6000" b="1" dirty="0" err="1">
                <a:ln>
                  <a:solidFill>
                    <a:sysClr val="windowText" lastClr="000000"/>
                  </a:solidFill>
                </a:ln>
                <a:solidFill>
                  <a:schemeClr val="accent6">
                    <a:lumMod val="50000"/>
                  </a:schemeClr>
                </a:solidFill>
                <a:latin typeface="Segoe Script" panose="030B0504020000000003" pitchFamily="66" charset="0"/>
              </a:rPr>
              <a:t>безсмертний</a:t>
            </a:r>
            <a:r>
              <a:rPr lang="ru-RU" sz="6000" b="1" dirty="0">
                <a:ln>
                  <a:solidFill>
                    <a:sysClr val="windowText" lastClr="000000"/>
                  </a:solidFill>
                </a:ln>
                <a:solidFill>
                  <a:schemeClr val="accent6">
                    <a:lumMod val="50000"/>
                  </a:schemeClr>
                </a:solidFill>
                <a:latin typeface="Segoe Script" panose="030B0504020000000003" pitchFamily="66" charset="0"/>
              </a:rPr>
              <a:t> </a:t>
            </a:r>
            <a:r>
              <a:rPr lang="ru-RU" sz="6000" b="1" dirty="0" err="1">
                <a:ln>
                  <a:solidFill>
                    <a:sysClr val="windowText" lastClr="000000"/>
                  </a:solidFill>
                </a:ln>
                <a:solidFill>
                  <a:schemeClr val="accent6">
                    <a:lumMod val="50000"/>
                  </a:schemeClr>
                </a:solidFill>
                <a:latin typeface="Segoe Script" panose="030B0504020000000003" pitchFamily="66" charset="0"/>
              </a:rPr>
              <a:t>дотик</a:t>
            </a:r>
            <a:r>
              <a:rPr lang="ru-RU" sz="6000" b="1" dirty="0">
                <a:ln>
                  <a:solidFill>
                    <a:sysClr val="windowText" lastClr="000000"/>
                  </a:solidFill>
                </a:ln>
                <a:solidFill>
                  <a:schemeClr val="accent6">
                    <a:lumMod val="50000"/>
                  </a:schemeClr>
                </a:solidFill>
                <a:latin typeface="Segoe Script" panose="030B0504020000000003" pitchFamily="66" charset="0"/>
              </a:rPr>
              <a:t> до </a:t>
            </a:r>
            <a:r>
              <a:rPr lang="ru-RU" sz="6000" b="1" dirty="0" err="1">
                <a:ln>
                  <a:solidFill>
                    <a:sysClr val="windowText" lastClr="000000"/>
                  </a:solidFill>
                </a:ln>
                <a:solidFill>
                  <a:schemeClr val="accent6">
                    <a:lumMod val="50000"/>
                  </a:schemeClr>
                </a:solidFill>
                <a:latin typeface="Segoe Script" panose="030B0504020000000003" pitchFamily="66" charset="0"/>
              </a:rPr>
              <a:t>душі</a:t>
            </a:r>
            <a:r>
              <a:rPr lang="ru-RU" sz="6000" b="1" dirty="0">
                <a:ln>
                  <a:solidFill>
                    <a:sysClr val="windowText" lastClr="000000"/>
                  </a:solidFill>
                </a:ln>
                <a:solidFill>
                  <a:schemeClr val="accent6">
                    <a:lumMod val="50000"/>
                  </a:schemeClr>
                </a:solidFill>
                <a:latin typeface="Segoe Script" panose="030B0504020000000003" pitchFamily="66" charset="0"/>
              </a:rPr>
              <a:t>.</a:t>
            </a:r>
          </a:p>
        </p:txBody>
      </p:sp>
    </p:spTree>
    <p:extLst>
      <p:ext uri="{BB962C8B-B14F-4D97-AF65-F5344CB8AC3E}">
        <p14:creationId xmlns:p14="http://schemas.microsoft.com/office/powerpoint/2010/main" val="418009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0"/>
                            </p:stCondLst>
                            <p:childTnLst>
                              <p:par>
                                <p:cTn id="19" presetID="1" presetClass="exit" presetSubtype="0" fill="hold" nodeType="after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par>
                          <p:cTn id="21" fill="hold">
                            <p:stCondLst>
                              <p:cond delay="0"/>
                            </p:stCondLst>
                            <p:childTnLst>
                              <p:par>
                                <p:cTn id="22" presetID="3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800" decel="100000"/>
                                        <p:tgtEl>
                                          <p:spTgt spid="9"/>
                                        </p:tgtEl>
                                      </p:cBhvr>
                                    </p:animEffect>
                                    <p:anim calcmode="lin" valueType="num">
                                      <p:cBhvr>
                                        <p:cTn id="25" dur="800" decel="100000" fill="hold"/>
                                        <p:tgtEl>
                                          <p:spTgt spid="9"/>
                                        </p:tgtEl>
                                        <p:attrNameLst>
                                          <p:attrName>style.rotation</p:attrName>
                                        </p:attrNameLst>
                                      </p:cBhvr>
                                      <p:tavLst>
                                        <p:tav tm="0">
                                          <p:val>
                                            <p:fltVal val="-90"/>
                                          </p:val>
                                        </p:tav>
                                        <p:tav tm="100000">
                                          <p:val>
                                            <p:fltVal val="0"/>
                                          </p:val>
                                        </p:tav>
                                      </p:tavLst>
                                    </p:anim>
                                    <p:anim calcmode="lin" valueType="num">
                                      <p:cBhvr>
                                        <p:cTn id="26" dur="800" decel="100000" fill="hold"/>
                                        <p:tgtEl>
                                          <p:spTgt spid="9"/>
                                        </p:tgtEl>
                                        <p:attrNameLst>
                                          <p:attrName>ppt_x</p:attrName>
                                        </p:attrNameLst>
                                      </p:cBhvr>
                                      <p:tavLst>
                                        <p:tav tm="0">
                                          <p:val>
                                            <p:strVal val="#ppt_x+0.4"/>
                                          </p:val>
                                        </p:tav>
                                        <p:tav tm="100000">
                                          <p:val>
                                            <p:strVal val="#ppt_x-0.05"/>
                                          </p:val>
                                        </p:tav>
                                      </p:tavLst>
                                    </p:anim>
                                    <p:anim calcmode="lin" valueType="num">
                                      <p:cBhvr>
                                        <p:cTn id="27" dur="800" decel="100000" fill="hold"/>
                                        <p:tgtEl>
                                          <p:spTgt spid="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2255188" y="-1991212"/>
            <a:ext cx="7030468" cy="4794849"/>
            <a:chOff x="3745303" y="-2114467"/>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45303" y="-2114467"/>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153902" y="466544"/>
              <a:ext cx="6058069" cy="2123658"/>
            </a:xfrm>
            <a:prstGeom prst="rect">
              <a:avLst/>
            </a:prstGeom>
            <a:noFill/>
          </p:spPr>
          <p:txBody>
            <a:bodyPr wrap="none" lIns="91440" tIns="45720" rIns="91440" bIns="45720">
              <a:spAutoFit/>
            </a:bodyPr>
            <a:lstStyle/>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Серед відзнак творчості</a:t>
              </a:r>
            </a:p>
            <a:p>
              <a:pPr algn="ctr"/>
              <a:r>
                <a:rPr lang="uk-UA"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a:t>
              </a:r>
              <a:r>
                <a:rPr lang="uk-UA"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исьменниці немає </a:t>
              </a:r>
            </a:p>
            <a:p>
              <a:pPr algn="ctr"/>
              <a:r>
                <a:rPr lang="uk-UA"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т</a:t>
              </a:r>
              <a:r>
                <a:rPr lang="uk-UA"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акої </a:t>
              </a: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нагороди…</a:t>
              </a:r>
              <a:endParaRPr lang="ru-RU" sz="4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315963" y="3644605"/>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916533" y="3761420"/>
              <a:ext cx="2733056" cy="584775"/>
            </a:xfrm>
            <a:prstGeom prst="rect">
              <a:avLst/>
            </a:prstGeom>
            <a:noFill/>
          </p:spPr>
          <p:txBody>
            <a:bodyPr wrap="none" lIns="91440" tIns="45720" rIns="91440" bIns="45720">
              <a:spAutoFit/>
            </a:bodyPr>
            <a:lstStyle/>
            <a:p>
              <a:pPr algn="ctr"/>
              <a:r>
                <a:rPr lang="uk-UA" sz="32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Герой України</a:t>
              </a:r>
              <a:endParaRPr lang="ru-RU" sz="32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36560" y="3573901"/>
            <a:ext cx="3237257" cy="1569660"/>
            <a:chOff x="4505973" y="3496097"/>
            <a:chExt cx="3237257" cy="1569660"/>
          </a:xfrm>
        </p:grpSpPr>
        <p:pic>
          <p:nvPicPr>
            <p:cNvPr id="4" name="Рисунок 3"/>
            <p:cNvPicPr>
              <a:picLocks noChangeAspect="1"/>
            </p:cNvPicPr>
            <p:nvPr/>
          </p:nvPicPr>
          <p:blipFill>
            <a:blip r:embed="rId6"/>
            <a:stretch>
              <a:fillRect/>
            </a:stretch>
          </p:blipFill>
          <p:spPr>
            <a:xfrm>
              <a:off x="4505973" y="3664948"/>
              <a:ext cx="3237257" cy="1261981"/>
            </a:xfrm>
            <a:prstGeom prst="rect">
              <a:avLst/>
            </a:prstGeom>
          </p:spPr>
        </p:pic>
        <p:sp>
          <p:nvSpPr>
            <p:cNvPr id="10" name="Прямоугольник 9"/>
            <p:cNvSpPr/>
            <p:nvPr/>
          </p:nvSpPr>
          <p:spPr>
            <a:xfrm>
              <a:off x="4783853" y="3496097"/>
              <a:ext cx="2681496" cy="1569660"/>
            </a:xfrm>
            <a:prstGeom prst="rect">
              <a:avLst/>
            </a:prstGeom>
            <a:noFill/>
          </p:spPr>
          <p:txBody>
            <a:bodyPr wrap="square" lIns="91440" tIns="45720" rIns="91440" bIns="45720">
              <a:spAutoFit/>
            </a:bodyPr>
            <a:lstStyle/>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Золотий </a:t>
              </a:r>
            </a:p>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письменник </a:t>
              </a:r>
            </a:p>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України</a:t>
              </a:r>
              <a:endParaRPr lang="ru-RU" sz="32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13553" y="3669011"/>
            <a:ext cx="3329759" cy="1259409"/>
            <a:chOff x="8235534" y="3588634"/>
            <a:chExt cx="3329759"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235534" y="3619978"/>
              <a:ext cx="3329759" cy="1077218"/>
            </a:xfrm>
            <a:prstGeom prst="rect">
              <a:avLst/>
            </a:prstGeom>
            <a:noFill/>
          </p:spPr>
          <p:txBody>
            <a:bodyPr wrap="none" lIns="91440" tIns="45720" rIns="91440" bIns="45720">
              <a:spAutoFit/>
            </a:bodyPr>
            <a:lstStyle/>
            <a:p>
              <a:pPr algn="ctr"/>
              <a:r>
                <a:rPr lang="uk-UA" sz="32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Орден почесного</a:t>
              </a:r>
            </a:p>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легіону</a:t>
              </a:r>
              <a:endParaRPr lang="ru-RU" sz="32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2984129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4" name="Прямоугольник 13"/>
          <p:cNvSpPr/>
          <p:nvPr/>
        </p:nvSpPr>
        <p:spPr>
          <a:xfrm>
            <a:off x="3300946" y="1276467"/>
            <a:ext cx="8416812" cy="3539430"/>
          </a:xfrm>
          <a:prstGeom prst="rect">
            <a:avLst/>
          </a:prstGeom>
          <a:solidFill>
            <a:schemeClr val="bg2"/>
          </a:solidFill>
          <a:effectLst>
            <a:softEdge rad="317500"/>
          </a:effectLst>
        </p:spPr>
        <p:txBody>
          <a:bodyPr wrap="square">
            <a:spAutoFit/>
          </a:bodyPr>
          <a:lstStyle/>
          <a:p>
            <a:pPr algn="ctr"/>
            <a:r>
              <a:rPr lang="ru-RU" sz="3200" b="1" dirty="0" smtClean="0">
                <a:ln>
                  <a:solidFill>
                    <a:sysClr val="windowText" lastClr="000000"/>
                  </a:solidFill>
                </a:ln>
                <a:solidFill>
                  <a:schemeClr val="accent2"/>
                </a:solidFill>
                <a:latin typeface="Sitka Text" panose="02000505000000020004" pitchFamily="2" charset="0"/>
              </a:rPr>
              <a:t>Так, </a:t>
            </a:r>
            <a:r>
              <a:rPr lang="ru-RU" sz="3200" b="1" dirty="0" err="1" smtClean="0">
                <a:ln>
                  <a:solidFill>
                    <a:sysClr val="windowText" lastClr="000000"/>
                  </a:solidFill>
                </a:ln>
                <a:solidFill>
                  <a:schemeClr val="accent2"/>
                </a:solidFill>
                <a:latin typeface="Sitka Text" panose="02000505000000020004" pitchFamily="2" charset="0"/>
              </a:rPr>
              <a:t>Ліна</a:t>
            </a:r>
            <a:r>
              <a:rPr lang="ru-RU" sz="3200" b="1" dirty="0" smtClean="0">
                <a:ln>
                  <a:solidFill>
                    <a:sysClr val="windowText" lastClr="000000"/>
                  </a:solidFill>
                </a:ln>
                <a:solidFill>
                  <a:schemeClr val="accent2"/>
                </a:solidFill>
                <a:latin typeface="Sitka Text" panose="02000505000000020004" pitchFamily="2" charset="0"/>
              </a:rPr>
              <a:t> </a:t>
            </a:r>
            <a:r>
              <a:rPr lang="ru-RU" sz="3200" b="1" dirty="0">
                <a:ln>
                  <a:solidFill>
                    <a:sysClr val="windowText" lastClr="000000"/>
                  </a:solidFill>
                </a:ln>
                <a:solidFill>
                  <a:schemeClr val="accent2"/>
                </a:solidFill>
                <a:latin typeface="Sitka Text" panose="02000505000000020004" pitchFamily="2" charset="0"/>
              </a:rPr>
              <a:t>Костенко </a:t>
            </a:r>
            <a:r>
              <a:rPr lang="ru-RU" sz="3200" b="1" dirty="0" err="1">
                <a:ln>
                  <a:solidFill>
                    <a:sysClr val="windowText" lastClr="000000"/>
                  </a:solidFill>
                </a:ln>
                <a:solidFill>
                  <a:schemeClr val="accent2"/>
                </a:solidFill>
                <a:latin typeface="Sitka Text" panose="02000505000000020004" pitchFamily="2" charset="0"/>
              </a:rPr>
              <a:t>відмовилася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від</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звання</a:t>
            </a:r>
            <a:r>
              <a:rPr lang="ru-RU" sz="3200" b="1" dirty="0">
                <a:ln>
                  <a:solidFill>
                    <a:sysClr val="windowText" lastClr="000000"/>
                  </a:solidFill>
                </a:ln>
                <a:solidFill>
                  <a:schemeClr val="accent2"/>
                </a:solidFill>
                <a:latin typeface="Sitka Text" panose="02000505000000020004" pitchFamily="2" charset="0"/>
              </a:rPr>
              <a:t> Героя </a:t>
            </a:r>
            <a:r>
              <a:rPr lang="ru-RU" sz="3200" b="1" dirty="0" err="1" smtClean="0">
                <a:ln>
                  <a:solidFill>
                    <a:sysClr val="windowText" lastClr="000000"/>
                  </a:solidFill>
                </a:ln>
                <a:solidFill>
                  <a:schemeClr val="accent2"/>
                </a:solidFill>
                <a:latin typeface="Sitka Text" panose="02000505000000020004" pitchFamily="2" charset="0"/>
              </a:rPr>
              <a:t>України</a:t>
            </a:r>
            <a:r>
              <a:rPr lang="ru-RU" sz="3200" b="1" dirty="0" smtClean="0">
                <a:ln>
                  <a:solidFill>
                    <a:sysClr val="windowText" lastClr="000000"/>
                  </a:solidFill>
                </a:ln>
                <a:solidFill>
                  <a:schemeClr val="accent2"/>
                </a:solidFill>
                <a:latin typeface="Sitka Text" panose="02000505000000020004" pitchFamily="2" charset="0"/>
              </a:rPr>
              <a:t>, </a:t>
            </a:r>
            <a:r>
              <a:rPr lang="ru-RU" sz="3200" b="1" dirty="0">
                <a:ln>
                  <a:solidFill>
                    <a:sysClr val="windowText" lastClr="000000"/>
                  </a:solidFill>
                </a:ln>
                <a:solidFill>
                  <a:schemeClr val="accent2"/>
                </a:solidFill>
                <a:latin typeface="Sitka Text" panose="02000505000000020004" pitchFamily="2" charset="0"/>
              </a:rPr>
              <a:t>яке </a:t>
            </a:r>
            <a:r>
              <a:rPr lang="ru-RU" sz="3200" b="1" dirty="0" err="1">
                <a:ln>
                  <a:solidFill>
                    <a:sysClr val="windowText" lastClr="000000"/>
                  </a:solidFill>
                </a:ln>
                <a:solidFill>
                  <a:schemeClr val="accent2"/>
                </a:solidFill>
                <a:latin typeface="Sitka Text" panose="02000505000000020004" pitchFamily="2" charset="0"/>
              </a:rPr>
              <a:t>хотів</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їй</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вручити</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Віктор</a:t>
            </a:r>
            <a:r>
              <a:rPr lang="ru-RU" sz="3200" b="1" dirty="0">
                <a:ln>
                  <a:solidFill>
                    <a:sysClr val="windowText" lastClr="000000"/>
                  </a:solidFill>
                </a:ln>
                <a:solidFill>
                  <a:schemeClr val="accent2"/>
                </a:solidFill>
                <a:latin typeface="Sitka Text" panose="02000505000000020004" pitchFamily="2" charset="0"/>
              </a:rPr>
              <a:t> Ющенко, </a:t>
            </a:r>
            <a:r>
              <a:rPr lang="ru-RU" sz="3200" b="1" dirty="0" err="1">
                <a:ln>
                  <a:solidFill>
                    <a:sysClr val="windowText" lastClr="000000"/>
                  </a:solidFill>
                </a:ln>
                <a:solidFill>
                  <a:schemeClr val="accent2"/>
                </a:solidFill>
                <a:latin typeface="Sitka Text" panose="02000505000000020004" pitchFamily="2" charset="0"/>
              </a:rPr>
              <a:t>після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чого</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її</a:t>
            </a:r>
            <a:r>
              <a:rPr lang="ru-RU" sz="3200" b="1" dirty="0">
                <a:ln>
                  <a:solidFill>
                    <a:sysClr val="windowText" lastClr="000000"/>
                  </a:solidFill>
                </a:ln>
                <a:solidFill>
                  <a:schemeClr val="accent2"/>
                </a:solidFill>
                <a:latin typeface="Sitka Text" panose="02000505000000020004" pitchFamily="2" charset="0"/>
              </a:rPr>
              <a:t> цитата «</a:t>
            </a:r>
            <a:r>
              <a:rPr lang="ru-RU" sz="3200" b="1" dirty="0" err="1">
                <a:ln>
                  <a:solidFill>
                    <a:sysClr val="windowText" lastClr="000000"/>
                  </a:solidFill>
                </a:ln>
                <a:solidFill>
                  <a:schemeClr val="accent2"/>
                </a:solidFill>
                <a:latin typeface="Sitka Text" panose="02000505000000020004" pitchFamily="2" charset="0"/>
              </a:rPr>
              <a:t>Політичної</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біжутерії</a:t>
            </a:r>
            <a:r>
              <a:rPr lang="ru-RU" sz="3200" b="1" dirty="0">
                <a:ln>
                  <a:solidFill>
                    <a:sysClr val="windowText" lastClr="000000"/>
                  </a:solidFill>
                </a:ln>
                <a:solidFill>
                  <a:schemeClr val="accent2"/>
                </a:solidFill>
                <a:latin typeface="Sitka Text" panose="02000505000000020004" pitchFamily="2" charset="0"/>
              </a:rPr>
              <a:t> не ношу» стала </a:t>
            </a:r>
            <a:r>
              <a:rPr lang="ru-RU" sz="3200" b="1" dirty="0" err="1" smtClean="0">
                <a:ln>
                  <a:solidFill>
                    <a:sysClr val="windowText" lastClr="000000"/>
                  </a:solidFill>
                </a:ln>
                <a:solidFill>
                  <a:schemeClr val="accent2"/>
                </a:solidFill>
                <a:latin typeface="Sitka Text" panose="02000505000000020004" pitchFamily="2" charset="0"/>
              </a:rPr>
              <a:t>крилатим</a:t>
            </a:r>
            <a:r>
              <a:rPr lang="ru-RU" sz="3200" b="1" dirty="0" smtClean="0">
                <a:ln>
                  <a:solidFill>
                    <a:sysClr val="windowText" lastClr="000000"/>
                  </a:solidFill>
                </a:ln>
                <a:solidFill>
                  <a:schemeClr val="accent2"/>
                </a:solidFill>
                <a:latin typeface="Sitka Text" panose="02000505000000020004" pitchFamily="2" charset="0"/>
              </a:rPr>
              <a:t> </a:t>
            </a:r>
            <a:r>
              <a:rPr lang="ru-RU" sz="3200" b="1" dirty="0" err="1" smtClean="0">
                <a:ln>
                  <a:solidFill>
                    <a:sysClr val="windowText" lastClr="000000"/>
                  </a:solidFill>
                </a:ln>
                <a:solidFill>
                  <a:schemeClr val="accent2"/>
                </a:solidFill>
                <a:latin typeface="Sitka Text" panose="02000505000000020004" pitchFamily="2" charset="0"/>
              </a:rPr>
              <a:t>виразом</a:t>
            </a:r>
            <a:r>
              <a:rPr lang="ru-RU" sz="3200" b="1" dirty="0" smtClean="0">
                <a:ln>
                  <a:solidFill>
                    <a:sysClr val="windowText" lastClr="000000"/>
                  </a:solidFill>
                </a:ln>
                <a:solidFill>
                  <a:schemeClr val="accent2"/>
                </a:solidFill>
                <a:latin typeface="Sitka Text" panose="02000505000000020004" pitchFamily="2" charset="0"/>
              </a:rPr>
              <a:t>. За </a:t>
            </a:r>
            <a:r>
              <a:rPr lang="ru-RU" sz="3200" b="1" dirty="0">
                <a:ln>
                  <a:solidFill>
                    <a:sysClr val="windowText" lastClr="000000"/>
                  </a:solidFill>
                </a:ln>
                <a:solidFill>
                  <a:schemeClr val="accent2"/>
                </a:solidFill>
                <a:latin typeface="Sitka Text" panose="02000505000000020004" pitchFamily="2" charset="0"/>
              </a:rPr>
              <a:t>словами </a:t>
            </a:r>
            <a:r>
              <a:rPr lang="ru-RU" sz="3200" b="1" dirty="0" err="1">
                <a:ln>
                  <a:solidFill>
                    <a:sysClr val="windowText" lastClr="000000"/>
                  </a:solidFill>
                </a:ln>
                <a:solidFill>
                  <a:schemeClr val="accent2"/>
                </a:solidFill>
                <a:latin typeface="Sitka Text" panose="02000505000000020004" pitchFamily="2" charset="0"/>
              </a:rPr>
              <a:t>письменниці</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їй</a:t>
            </a:r>
            <a:r>
              <a:rPr lang="ru-RU" sz="3200" b="1" dirty="0">
                <a:ln>
                  <a:solidFill>
                    <a:sysClr val="windowText" lastClr="000000"/>
                  </a:solidFill>
                </a:ln>
                <a:solidFill>
                  <a:schemeClr val="accent2"/>
                </a:solidFill>
                <a:latin typeface="Sitka Text" panose="02000505000000020004" pitchFamily="2" charset="0"/>
              </a:rPr>
              <a:t> не </a:t>
            </a:r>
            <a:r>
              <a:rPr lang="ru-RU" sz="3200" b="1" dirty="0" err="1">
                <a:ln>
                  <a:solidFill>
                    <a:sysClr val="windowText" lastClr="000000"/>
                  </a:solidFill>
                </a:ln>
                <a:solidFill>
                  <a:schemeClr val="accent2"/>
                </a:solidFill>
                <a:latin typeface="Sitka Text" panose="02000505000000020004" pitchFamily="2" charset="0"/>
              </a:rPr>
              <a:t>потрібні</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жодні</a:t>
            </a:r>
            <a:r>
              <a:rPr lang="ru-RU" sz="3200" b="1" dirty="0">
                <a:ln>
                  <a:solidFill>
                    <a:sysClr val="windowText" lastClr="000000"/>
                  </a:solidFill>
                </a:ln>
                <a:solidFill>
                  <a:schemeClr val="accent2"/>
                </a:solidFill>
                <a:latin typeface="Sitka Text" panose="02000505000000020004" pitchFamily="2" charset="0"/>
              </a:rPr>
              <a:t> нагороди.</a:t>
            </a:r>
          </a:p>
        </p:txBody>
      </p:sp>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3" name="Рисунок 2"/>
          <p:cNvPicPr>
            <a:picLocks noChangeAspect="1"/>
          </p:cNvPicPr>
          <p:nvPr/>
        </p:nvPicPr>
        <p:blipFill>
          <a:blip r:embed="rId3"/>
          <a:stretch>
            <a:fillRect/>
          </a:stretch>
        </p:blipFill>
        <p:spPr>
          <a:xfrm>
            <a:off x="232913" y="2255807"/>
            <a:ext cx="2993366" cy="4490049"/>
          </a:xfrm>
          <a:prstGeom prst="rect">
            <a:avLst/>
          </a:prstGeom>
          <a:effectLst>
            <a:softEdge rad="393700"/>
          </a:effectLst>
        </p:spPr>
      </p:pic>
    </p:spTree>
    <p:extLst>
      <p:ext uri="{BB962C8B-B14F-4D97-AF65-F5344CB8AC3E}">
        <p14:creationId xmlns:p14="http://schemas.microsoft.com/office/powerpoint/2010/main" val="53797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2563198" y="442035"/>
            <a:ext cx="7030468" cy="2518912"/>
            <a:chOff x="3788435" y="172528"/>
            <a:chExt cx="7030468" cy="2518912"/>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32372" b="31799"/>
            <a:stretch/>
          </p:blipFill>
          <p:spPr>
            <a:xfrm>
              <a:off x="3788435" y="172528"/>
              <a:ext cx="7030468" cy="2518912"/>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206550" y="294016"/>
              <a:ext cx="5814733" cy="1938992"/>
            </a:xfrm>
            <a:prstGeom prst="rect">
              <a:avLst/>
            </a:prstGeom>
            <a:noFill/>
          </p:spPr>
          <p:txBody>
            <a:bodyPr wrap="none" lIns="91440" tIns="45720" rIns="91440" bIns="45720">
              <a:spAutoFit/>
            </a:bodyPr>
            <a:lstStyle/>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Протягом якого часу</a:t>
              </a:r>
            </a:p>
            <a:p>
              <a:pPr algn="ctr"/>
              <a:r>
                <a:rPr lang="ru-RU" sz="40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вірші</a:t>
              </a:r>
              <a:r>
                <a:rPr lang="ru-RU"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a:t>
              </a:r>
              <a:r>
                <a:rPr lang="ru-RU" sz="40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 Костенко </a:t>
              </a:r>
              <a:endParaRPr lang="ru-RU"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a:p>
              <a:pPr algn="ctr"/>
              <a:r>
                <a:rPr lang="ru-RU"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не </a:t>
              </a:r>
              <a:r>
                <a:rPr lang="ru-RU" sz="40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потрапляли</a:t>
              </a:r>
              <a:r>
                <a:rPr lang="ru-RU"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a:t>
              </a:r>
              <a:r>
                <a:rPr lang="ru-RU" sz="40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до </a:t>
              </a:r>
              <a:r>
                <a:rPr lang="ru-RU" sz="40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друку</a:t>
              </a:r>
              <a:r>
                <a:rPr lang="ru-RU"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a:t>
              </a:r>
              <a:endParaRPr lang="ru-RU" sz="40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315963" y="3644605"/>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1212092" y="3826687"/>
              <a:ext cx="2141933" cy="769441"/>
            </a:xfrm>
            <a:prstGeom prst="rect">
              <a:avLst/>
            </a:prstGeom>
            <a:noFill/>
          </p:spPr>
          <p:txBody>
            <a:bodyPr wrap="none" lIns="91440" tIns="45720" rIns="91440" bIns="45720">
              <a:spAutoFit/>
            </a:bodyPr>
            <a:lstStyle/>
            <a:p>
              <a:pPr algn="ctr"/>
              <a:r>
                <a:rPr lang="uk-UA" sz="44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16 років</a:t>
              </a:r>
              <a:endParaRPr lang="ru-RU" sz="44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5054384" y="3761420"/>
              <a:ext cx="2074607" cy="769441"/>
            </a:xfrm>
            <a:prstGeom prst="rect">
              <a:avLst/>
            </a:prstGeom>
            <a:noFill/>
          </p:spPr>
          <p:txBody>
            <a:bodyPr wrap="none" lIns="91440" tIns="45720" rIns="91440" bIns="45720">
              <a:spAutoFit/>
            </a:bodyPr>
            <a:lstStyle/>
            <a:p>
              <a:pPr algn="ctr"/>
              <a:r>
                <a:rPr lang="uk-UA" sz="44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6</a:t>
              </a:r>
              <a:r>
                <a:rPr lang="uk-UA" sz="44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 років </a:t>
              </a:r>
              <a:endParaRPr lang="ru-RU" sz="44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59707" y="3669011"/>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766932" y="3761420"/>
              <a:ext cx="2266967" cy="769441"/>
            </a:xfrm>
            <a:prstGeom prst="rect">
              <a:avLst/>
            </a:prstGeom>
            <a:noFill/>
          </p:spPr>
          <p:txBody>
            <a:bodyPr wrap="none" lIns="91440" tIns="45720" rIns="91440" bIns="45720">
              <a:spAutoFit/>
            </a:bodyPr>
            <a:lstStyle/>
            <a:p>
              <a:pPr algn="ctr"/>
              <a:r>
                <a:rPr lang="uk-UA" sz="44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10 років </a:t>
              </a:r>
              <a:endParaRPr lang="ru-RU" sz="44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95951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4" name="Прямоугольник 13"/>
          <p:cNvSpPr/>
          <p:nvPr/>
        </p:nvSpPr>
        <p:spPr>
          <a:xfrm>
            <a:off x="2280460" y="1164324"/>
            <a:ext cx="9558068" cy="4031873"/>
          </a:xfrm>
          <a:prstGeom prst="rect">
            <a:avLst/>
          </a:prstGeom>
          <a:solidFill>
            <a:schemeClr val="bg2"/>
          </a:solidFill>
          <a:effectLst>
            <a:softEdge rad="317500"/>
          </a:effectLst>
        </p:spPr>
        <p:txBody>
          <a:bodyPr wrap="square">
            <a:spAutoFit/>
          </a:bodyPr>
          <a:lstStyle/>
          <a:p>
            <a:pPr algn="ctr"/>
            <a:r>
              <a:rPr lang="ru-RU" sz="3200" b="1" dirty="0" smtClean="0">
                <a:ln>
                  <a:solidFill>
                    <a:sysClr val="windowText" lastClr="000000"/>
                  </a:solidFill>
                </a:ln>
                <a:solidFill>
                  <a:schemeClr val="accent2"/>
                </a:solidFill>
                <a:latin typeface="Sitka Text" panose="02000505000000020004" pitchFamily="2" charset="0"/>
              </a:rPr>
              <a:t>Заборона на </a:t>
            </a:r>
            <a:r>
              <a:rPr lang="ru-RU" sz="3200" b="1" dirty="0" err="1" smtClean="0">
                <a:ln>
                  <a:solidFill>
                    <a:sysClr val="windowText" lastClr="000000"/>
                  </a:solidFill>
                </a:ln>
                <a:solidFill>
                  <a:schemeClr val="accent2"/>
                </a:solidFill>
                <a:latin typeface="Sitka Text" panose="02000505000000020004" pitchFamily="2" charset="0"/>
              </a:rPr>
              <a:t>друк</a:t>
            </a:r>
            <a:r>
              <a:rPr lang="ru-RU" sz="3200" b="1" dirty="0" smtClean="0">
                <a:ln>
                  <a:solidFill>
                    <a:sysClr val="windowText" lastClr="000000"/>
                  </a:solidFill>
                </a:ln>
                <a:solidFill>
                  <a:schemeClr val="accent2"/>
                </a:solidFill>
                <a:latin typeface="Sitka Text" panose="02000505000000020004" pitchFamily="2" charset="0"/>
              </a:rPr>
              <a:t> </a:t>
            </a:r>
            <a:r>
              <a:rPr lang="ru-RU" sz="3200" b="1" dirty="0" err="1" smtClean="0">
                <a:ln>
                  <a:solidFill>
                    <a:sysClr val="windowText" lastClr="000000"/>
                  </a:solidFill>
                </a:ln>
                <a:solidFill>
                  <a:schemeClr val="accent2"/>
                </a:solidFill>
                <a:latin typeface="Sitka Text" panose="02000505000000020004" pitchFamily="2" charset="0"/>
              </a:rPr>
              <a:t>творів</a:t>
            </a:r>
            <a:r>
              <a:rPr lang="ru-RU" sz="3200" b="1" dirty="0" smtClean="0">
                <a:ln>
                  <a:solidFill>
                    <a:sysClr val="windowText" lastClr="000000"/>
                  </a:solidFill>
                </a:ln>
                <a:solidFill>
                  <a:schemeClr val="accent2"/>
                </a:solidFill>
                <a:latin typeface="Sitka Text" panose="02000505000000020004" pitchFamily="2" charset="0"/>
              </a:rPr>
              <a:t> стала </a:t>
            </a:r>
            <a:r>
              <a:rPr lang="ru-RU" sz="3200" b="1" dirty="0" err="1" smtClean="0">
                <a:ln>
                  <a:solidFill>
                    <a:sysClr val="windowText" lastClr="000000"/>
                  </a:solidFill>
                </a:ln>
                <a:solidFill>
                  <a:schemeClr val="accent2"/>
                </a:solidFill>
                <a:latin typeface="Sitka Text" panose="02000505000000020004" pitchFamily="2" charset="0"/>
              </a:rPr>
              <a:t>важким</a:t>
            </a:r>
            <a:r>
              <a:rPr lang="ru-RU" sz="3200" b="1" dirty="0" smtClean="0">
                <a:ln>
                  <a:solidFill>
                    <a:sysClr val="windowText" lastClr="000000"/>
                  </a:solidFill>
                </a:ln>
                <a:solidFill>
                  <a:schemeClr val="accent2"/>
                </a:solidFill>
                <a:latin typeface="Sitka Text" panose="02000505000000020004" pitchFamily="2" charset="0"/>
              </a:rPr>
              <a:t> ударом </a:t>
            </a:r>
            <a:r>
              <a:rPr lang="ru-RU" sz="3200" b="1" dirty="0">
                <a:ln>
                  <a:solidFill>
                    <a:sysClr val="windowText" lastClr="000000"/>
                  </a:solidFill>
                </a:ln>
                <a:solidFill>
                  <a:schemeClr val="accent2"/>
                </a:solidFill>
                <a:latin typeface="Sitka Text" panose="02000505000000020004" pitchFamily="2" charset="0"/>
              </a:rPr>
              <a:t>для </a:t>
            </a:r>
            <a:r>
              <a:rPr lang="ru-RU" sz="3200" b="1" dirty="0" err="1">
                <a:ln>
                  <a:solidFill>
                    <a:sysClr val="windowText" lastClr="000000"/>
                  </a:solidFill>
                </a:ln>
                <a:solidFill>
                  <a:schemeClr val="accent2"/>
                </a:solidFill>
                <a:latin typeface="Sitka Text" panose="02000505000000020004" pitchFamily="2" charset="0"/>
              </a:rPr>
              <a:t>письменниці</a:t>
            </a:r>
            <a:r>
              <a:rPr lang="ru-RU" sz="3200" b="1" dirty="0">
                <a:ln>
                  <a:solidFill>
                    <a:sysClr val="windowText" lastClr="000000"/>
                  </a:solidFill>
                </a:ln>
                <a:solidFill>
                  <a:schemeClr val="accent2"/>
                </a:solidFill>
                <a:latin typeface="Sitka Text" panose="02000505000000020004" pitchFamily="2" charset="0"/>
              </a:rPr>
              <a:t>, і вона </a:t>
            </a:r>
            <a:r>
              <a:rPr lang="ru-RU" sz="3200" b="1" dirty="0" err="1">
                <a:ln>
                  <a:solidFill>
                    <a:sysClr val="windowText" lastClr="000000"/>
                  </a:solidFill>
                </a:ln>
                <a:solidFill>
                  <a:schemeClr val="accent2"/>
                </a:solidFill>
                <a:latin typeface="Sitka Text" panose="02000505000000020004" pitchFamily="2" charset="0"/>
              </a:rPr>
              <a:t>навіть</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оголосила</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голодування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Однак</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акція</a:t>
            </a:r>
            <a:r>
              <a:rPr lang="ru-RU" sz="3200" b="1" dirty="0">
                <a:ln>
                  <a:solidFill>
                    <a:sysClr val="windowText" lastClr="000000"/>
                  </a:solidFill>
                </a:ln>
                <a:solidFill>
                  <a:schemeClr val="accent2"/>
                </a:solidFill>
                <a:latin typeface="Sitka Text" panose="02000505000000020004" pitchFamily="2" charset="0"/>
              </a:rPr>
              <a:t> протесту не дала </a:t>
            </a:r>
            <a:r>
              <a:rPr lang="ru-RU" sz="3200" b="1" dirty="0" err="1">
                <a:ln>
                  <a:solidFill>
                    <a:sysClr val="windowText" lastClr="000000"/>
                  </a:solidFill>
                </a:ln>
                <a:solidFill>
                  <a:schemeClr val="accent2"/>
                </a:solidFill>
                <a:latin typeface="Sitka Text" panose="02000505000000020004" pitchFamily="2" charset="0"/>
              </a:rPr>
              <a:t>жодного</a:t>
            </a:r>
            <a:r>
              <a:rPr lang="ru-RU" sz="3200" b="1" dirty="0">
                <a:ln>
                  <a:solidFill>
                    <a:sysClr val="windowText" lastClr="000000"/>
                  </a:solidFill>
                </a:ln>
                <a:solidFill>
                  <a:schemeClr val="accent2"/>
                </a:solidFill>
                <a:latin typeface="Sitka Text" panose="02000505000000020004" pitchFamily="2" charset="0"/>
              </a:rPr>
              <a:t> результату, і </a:t>
            </a:r>
            <a:r>
              <a:rPr lang="ru-RU" sz="3200" b="1" dirty="0" err="1">
                <a:ln>
                  <a:solidFill>
                    <a:sysClr val="windowText" lastClr="000000"/>
                  </a:solidFill>
                </a:ln>
                <a:solidFill>
                  <a:schemeClr val="accent2"/>
                </a:solidFill>
                <a:latin typeface="Sitka Text" panose="02000505000000020004" pitchFamily="2" charset="0"/>
              </a:rPr>
              <a:t>Ліні</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довелося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навчитися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жити</a:t>
            </a:r>
            <a:r>
              <a:rPr lang="ru-RU" sz="3200" b="1" dirty="0">
                <a:ln>
                  <a:solidFill>
                    <a:sysClr val="windowText" lastClr="000000"/>
                  </a:solidFill>
                </a:ln>
                <a:solidFill>
                  <a:schemeClr val="accent2"/>
                </a:solidFill>
                <a:latin typeface="Sitka Text" panose="02000505000000020004" pitchFamily="2" charset="0"/>
              </a:rPr>
              <a:t> у </a:t>
            </a:r>
            <a:r>
              <a:rPr lang="ru-RU" sz="3200" b="1" dirty="0" err="1">
                <a:ln>
                  <a:solidFill>
                    <a:sysClr val="windowText" lastClr="000000"/>
                  </a:solidFill>
                </a:ln>
                <a:solidFill>
                  <a:schemeClr val="accent2"/>
                </a:solidFill>
                <a:latin typeface="Sitka Text" panose="02000505000000020004" pitchFamily="2" charset="0"/>
              </a:rPr>
              <a:t>творчій</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ізоляції</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Саме</a:t>
            </a:r>
            <a:r>
              <a:rPr lang="ru-RU" sz="3200" b="1" dirty="0">
                <a:ln>
                  <a:solidFill>
                    <a:sysClr val="windowText" lastClr="000000"/>
                  </a:solidFill>
                </a:ln>
                <a:solidFill>
                  <a:schemeClr val="accent2"/>
                </a:solidFill>
                <a:latin typeface="Sitka Text" panose="02000505000000020004" pitchFamily="2" charset="0"/>
              </a:rPr>
              <a:t> в </a:t>
            </a:r>
            <a:r>
              <a:rPr lang="ru-RU" sz="3200" b="1" dirty="0" err="1">
                <a:ln>
                  <a:solidFill>
                    <a:sysClr val="windowText" lastClr="000000"/>
                  </a:solidFill>
                </a:ln>
                <a:solidFill>
                  <a:schemeClr val="accent2"/>
                </a:solidFill>
                <a:latin typeface="Sitka Text" panose="02000505000000020004" pitchFamily="2" charset="0"/>
              </a:rPr>
              <a:t>цей</a:t>
            </a:r>
            <a:r>
              <a:rPr lang="ru-RU" sz="3200" b="1" dirty="0">
                <a:ln>
                  <a:solidFill>
                    <a:sysClr val="windowText" lastClr="000000"/>
                  </a:solidFill>
                </a:ln>
                <a:solidFill>
                  <a:schemeClr val="accent2"/>
                </a:solidFill>
                <a:latin typeface="Sitka Text" panose="02000505000000020004" pitchFamily="2" charset="0"/>
              </a:rPr>
              <a:t> час вона написала </a:t>
            </a:r>
            <a:r>
              <a:rPr lang="ru-RU" sz="3200" b="1" dirty="0" err="1">
                <a:ln>
                  <a:solidFill>
                    <a:sysClr val="windowText" lastClr="000000"/>
                  </a:solidFill>
                </a:ln>
                <a:solidFill>
                  <a:schemeClr val="accent2"/>
                </a:solidFill>
                <a:latin typeface="Sitka Text" panose="02000505000000020004" pitchFamily="2" charset="0"/>
              </a:rPr>
              <a:t>свої</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найвідоміші</a:t>
            </a:r>
            <a:r>
              <a:rPr lang="ru-RU" sz="3200" b="1" dirty="0">
                <a:ln>
                  <a:solidFill>
                    <a:sysClr val="windowText" lastClr="000000"/>
                  </a:solidFill>
                </a:ln>
                <a:solidFill>
                  <a:schemeClr val="accent2"/>
                </a:solidFill>
                <a:latin typeface="Sitka Text" panose="02000505000000020004" pitchFamily="2" charset="0"/>
              </a:rPr>
              <a:t> твори Берестечко і Маруся </a:t>
            </a:r>
            <a:r>
              <a:rPr lang="ru-RU" sz="3200" b="1" dirty="0" err="1">
                <a:ln>
                  <a:solidFill>
                    <a:sysClr val="windowText" lastClr="000000"/>
                  </a:solidFill>
                </a:ln>
                <a:solidFill>
                  <a:schemeClr val="accent2"/>
                </a:solidFill>
                <a:latin typeface="Sitka Text" panose="02000505000000020004" pitchFamily="2" charset="0"/>
              </a:rPr>
              <a:t>Чурай</a:t>
            </a:r>
            <a:r>
              <a:rPr lang="ru-RU" sz="3200" b="1" dirty="0">
                <a:ln>
                  <a:solidFill>
                    <a:sysClr val="windowText" lastClr="000000"/>
                  </a:solidFill>
                </a:ln>
                <a:solidFill>
                  <a:schemeClr val="accent2"/>
                </a:solidFill>
                <a:latin typeface="Sitka Text" panose="02000505000000020004" pitchFamily="2" charset="0"/>
              </a:rPr>
              <a:t>.</a:t>
            </a:r>
          </a:p>
        </p:txBody>
      </p:sp>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2" name="Рисунок 1"/>
          <p:cNvPicPr>
            <a:picLocks noChangeAspect="1"/>
          </p:cNvPicPr>
          <p:nvPr/>
        </p:nvPicPr>
        <p:blipFill>
          <a:blip r:embed="rId3"/>
          <a:stretch>
            <a:fillRect/>
          </a:stretch>
        </p:blipFill>
        <p:spPr>
          <a:xfrm>
            <a:off x="107830" y="4261449"/>
            <a:ext cx="3313886" cy="2527540"/>
          </a:xfrm>
          <a:prstGeom prst="rect">
            <a:avLst/>
          </a:prstGeom>
          <a:effectLst>
            <a:softEdge rad="368300"/>
          </a:effectLst>
        </p:spPr>
      </p:pic>
    </p:spTree>
    <p:extLst>
      <p:ext uri="{BB962C8B-B14F-4D97-AF65-F5344CB8AC3E}">
        <p14:creationId xmlns:p14="http://schemas.microsoft.com/office/powerpoint/2010/main" val="94298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9" name="Группа 8"/>
          <p:cNvGrpSpPr/>
          <p:nvPr/>
        </p:nvGrpSpPr>
        <p:grpSpPr>
          <a:xfrm>
            <a:off x="282627" y="3778046"/>
            <a:ext cx="3237451" cy="1259409"/>
            <a:chOff x="664234" y="3588635"/>
            <a:chExt cx="3237451" cy="1259409"/>
          </a:xfrm>
        </p:grpSpPr>
        <p:pic>
          <p:nvPicPr>
            <p:cNvPr id="3" name="Рисунок 2"/>
            <p:cNvPicPr>
              <a:picLocks noChangeAspect="1"/>
            </p:cNvPicPr>
            <p:nvPr/>
          </p:nvPicPr>
          <p:blipFill rotWithShape="1">
            <a:blip r:embed="rId4"/>
            <a:srcRect l="5164" t="49550" r="5763" b="-359"/>
            <a:stretch/>
          </p:blipFill>
          <p:spPr>
            <a:xfrm>
              <a:off x="664234" y="3588635"/>
              <a:ext cx="3237451" cy="1259409"/>
            </a:xfrm>
            <a:prstGeom prst="rect">
              <a:avLst/>
            </a:prstGeom>
          </p:spPr>
        </p:pic>
        <p:sp>
          <p:nvSpPr>
            <p:cNvPr id="8" name="Прямоугольник 7"/>
            <p:cNvSpPr/>
            <p:nvPr/>
          </p:nvSpPr>
          <p:spPr>
            <a:xfrm>
              <a:off x="974048" y="3761420"/>
              <a:ext cx="2618024"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на Київщині</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4173223" y="3778046"/>
            <a:ext cx="3237257" cy="1261981"/>
            <a:chOff x="4473058" y="3588635"/>
            <a:chExt cx="3237257" cy="1261981"/>
          </a:xfrm>
        </p:grpSpPr>
        <p:pic>
          <p:nvPicPr>
            <p:cNvPr id="4" name="Рисунок 3"/>
            <p:cNvPicPr>
              <a:picLocks noChangeAspect="1"/>
            </p:cNvPicPr>
            <p:nvPr/>
          </p:nvPicPr>
          <p:blipFill>
            <a:blip r:embed="rId5"/>
            <a:stretch>
              <a:fillRect/>
            </a:stretch>
          </p:blipFill>
          <p:spPr>
            <a:xfrm>
              <a:off x="4473058" y="3588635"/>
              <a:ext cx="3237257" cy="1261981"/>
            </a:xfrm>
            <a:prstGeom prst="rect">
              <a:avLst/>
            </a:prstGeom>
          </p:spPr>
        </p:pic>
        <p:sp>
          <p:nvSpPr>
            <p:cNvPr id="10" name="Прямоугольник 9"/>
            <p:cNvSpPr/>
            <p:nvPr/>
          </p:nvSpPr>
          <p:spPr>
            <a:xfrm>
              <a:off x="4675273" y="3761420"/>
              <a:ext cx="2832828"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на Львівщині</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063625" y="3761420"/>
            <a:ext cx="3237451" cy="1259409"/>
            <a:chOff x="8281688" y="3588634"/>
            <a:chExt cx="3237451" cy="1259409"/>
          </a:xfrm>
        </p:grpSpPr>
        <p:pic>
          <p:nvPicPr>
            <p:cNvPr id="5" name="Рисунок 4"/>
            <p:cNvPicPr>
              <a:picLocks noChangeAspect="1"/>
            </p:cNvPicPr>
            <p:nvPr/>
          </p:nvPicPr>
          <p:blipFill rotWithShape="1">
            <a:blip r:embed="rId4"/>
            <a:srcRect l="5164" t="49550" r="5763" b="-359"/>
            <a:stretch/>
          </p:blipFill>
          <p:spPr>
            <a:xfrm>
              <a:off x="8281688" y="3588634"/>
              <a:ext cx="3237451" cy="1259409"/>
            </a:xfrm>
            <a:prstGeom prst="rect">
              <a:avLst/>
            </a:prstGeom>
          </p:spPr>
        </p:pic>
        <p:sp>
          <p:nvSpPr>
            <p:cNvPr id="11" name="Прямоугольник 10"/>
            <p:cNvSpPr/>
            <p:nvPr/>
          </p:nvSpPr>
          <p:spPr>
            <a:xfrm>
              <a:off x="8358967" y="3761420"/>
              <a:ext cx="3082895" cy="646331"/>
            </a:xfrm>
            <a:prstGeom prst="rect">
              <a:avLst/>
            </a:prstGeom>
            <a:noFill/>
          </p:spPr>
          <p:txBody>
            <a:bodyPr wrap="none" lIns="91440" tIns="45720" rIns="91440" bIns="45720">
              <a:spAutoFit/>
            </a:bodyPr>
            <a:lstStyle/>
            <a:p>
              <a:pPr algn="ctr"/>
              <a:r>
                <a:rPr lang="uk-UA" sz="36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н</a:t>
              </a: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а Харківщині</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7" name="Группа 6"/>
          <p:cNvGrpSpPr/>
          <p:nvPr/>
        </p:nvGrpSpPr>
        <p:grpSpPr>
          <a:xfrm>
            <a:off x="2651882" y="-1679897"/>
            <a:ext cx="7030468" cy="4794849"/>
            <a:chOff x="3788435" y="-2103409"/>
            <a:chExt cx="7030468" cy="4794849"/>
          </a:xfrm>
        </p:grpSpPr>
        <p:pic>
          <p:nvPicPr>
            <p:cNvPr id="2" name="Рисунок 1"/>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833713" y="294016"/>
              <a:ext cx="4560416" cy="1754326"/>
            </a:xfrm>
            <a:prstGeom prst="rect">
              <a:avLst/>
            </a:prstGeom>
            <a:noFill/>
          </p:spPr>
          <p:txBody>
            <a:bodyPr wrap="none" lIns="91440" tIns="45720" rIns="91440" bIns="45720">
              <a:spAutoFit/>
            </a:bodyPr>
            <a:lstStyle/>
            <a:p>
              <a:pPr algn="ctr"/>
              <a:r>
                <a:rPr lang="uk-UA" sz="5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Ліна Костенко </a:t>
              </a:r>
            </a:p>
            <a:p>
              <a:pPr algn="ctr"/>
              <a:r>
                <a:rPr lang="uk-UA" sz="5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a:t>
              </a:r>
              <a:r>
                <a:rPr lang="uk-UA" sz="5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ародилася…</a:t>
              </a:r>
              <a:endParaRPr lang="ru-RU" sz="5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2134192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2222273" y="-2021990"/>
            <a:ext cx="7030468" cy="4794849"/>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3989386" y="294016"/>
              <a:ext cx="6249082" cy="2123658"/>
            </a:xfrm>
            <a:prstGeom prst="rect">
              <a:avLst/>
            </a:prstGeom>
            <a:noFill/>
          </p:spPr>
          <p:txBody>
            <a:bodyPr wrap="none" lIns="91440" tIns="45720" rIns="91440" bIns="45720">
              <a:spAutoFit/>
            </a:bodyPr>
            <a:lstStyle/>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Премію </a:t>
              </a:r>
              <a:r>
                <a:rPr lang="uk-UA" sz="4400" b="1" cap="none" spc="0"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Франчески</a:t>
              </a:r>
              <a:endPar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Петрарки письменниця </a:t>
              </a:r>
            </a:p>
            <a:p>
              <a:pPr algn="ctr"/>
              <a:r>
                <a:rPr lang="uk-UA" sz="4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отримала за…</a:t>
              </a:r>
              <a:endParaRPr lang="ru-RU" sz="4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4434077" y="3632068"/>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738410" y="3761420"/>
              <a:ext cx="3089308"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a:t>
              </a:r>
              <a:r>
                <a:rPr lang="uk-UA" sz="3600" b="1" dirty="0" err="1"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Інкрустрації</a:t>
              </a: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418736" y="3666439"/>
            <a:ext cx="3607078" cy="1261981"/>
            <a:chOff x="4288149" y="3588635"/>
            <a:chExt cx="3607078"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4288149" y="3761420"/>
              <a:ext cx="3607078"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«Марусю Чурай»</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281688" y="3588634"/>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407856" y="3761420"/>
              <a:ext cx="2985113"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«Берестечко»</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293750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6096000" y="3429000"/>
            <a:ext cx="6096000" cy="3429000"/>
          </a:xfrm>
          <a:prstGeom prst="rect">
            <a:avLst/>
          </a:prstGeom>
          <a:effectLst>
            <a:softEdge rad="520700"/>
          </a:effectLst>
        </p:spPr>
      </p:pic>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4" name="Прямоугольник 13"/>
          <p:cNvSpPr/>
          <p:nvPr/>
        </p:nvSpPr>
        <p:spPr>
          <a:xfrm>
            <a:off x="1183908" y="1022337"/>
            <a:ext cx="10366408" cy="4031873"/>
          </a:xfrm>
          <a:prstGeom prst="rect">
            <a:avLst/>
          </a:prstGeom>
          <a:solidFill>
            <a:schemeClr val="bg2"/>
          </a:solidFill>
          <a:effectLst>
            <a:softEdge rad="317500"/>
          </a:effectLst>
        </p:spPr>
        <p:txBody>
          <a:bodyPr wrap="square">
            <a:spAutoFit/>
          </a:bodyPr>
          <a:lstStyle/>
          <a:p>
            <a:pPr algn="ctr"/>
            <a:r>
              <a:rPr lang="ru-RU" sz="3200" b="1" dirty="0" err="1" smtClean="0">
                <a:ln>
                  <a:solidFill>
                    <a:sysClr val="windowText" lastClr="000000"/>
                  </a:solidFill>
                </a:ln>
                <a:solidFill>
                  <a:schemeClr val="accent2"/>
                </a:solidFill>
                <a:latin typeface="Sitka Text" panose="02000505000000020004" pitchFamily="2" charset="0"/>
              </a:rPr>
              <a:t>Літературне</a:t>
            </a:r>
            <a:r>
              <a:rPr lang="ru-RU" sz="3200" b="1" dirty="0" smtClean="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повернення</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Ліни</a:t>
            </a:r>
            <a:r>
              <a:rPr lang="ru-RU" sz="3200" b="1" dirty="0">
                <a:ln>
                  <a:solidFill>
                    <a:sysClr val="windowText" lastClr="000000"/>
                  </a:solidFill>
                </a:ln>
                <a:solidFill>
                  <a:schemeClr val="accent2"/>
                </a:solidFill>
                <a:latin typeface="Sitka Text" panose="02000505000000020004" pitchFamily="2" charset="0"/>
              </a:rPr>
              <a:t> Костенко </a:t>
            </a:r>
            <a:r>
              <a:rPr lang="ru-RU" sz="3200" b="1" dirty="0" err="1">
                <a:ln>
                  <a:solidFill>
                    <a:sysClr val="windowText" lastClr="000000"/>
                  </a:solidFill>
                </a:ln>
                <a:solidFill>
                  <a:schemeClr val="accent2"/>
                </a:solidFill>
                <a:latin typeface="Sitka Text" panose="02000505000000020004" pitchFamily="2" charset="0"/>
              </a:rPr>
              <a:t>відбулося</a:t>
            </a:r>
            <a:r>
              <a:rPr lang="ru-RU" sz="3200" b="1" dirty="0">
                <a:ln>
                  <a:solidFill>
                    <a:sysClr val="windowText" lastClr="000000"/>
                  </a:solidFill>
                </a:ln>
                <a:solidFill>
                  <a:schemeClr val="accent2"/>
                </a:solidFill>
                <a:latin typeface="Sitka Text" panose="02000505000000020004" pitchFamily="2" charset="0"/>
              </a:rPr>
              <a:t> 2010 року: </a:t>
            </a:r>
            <a:r>
              <a:rPr lang="ru-RU" sz="3200" b="1" dirty="0" err="1">
                <a:ln>
                  <a:solidFill>
                    <a:sysClr val="windowText" lastClr="000000"/>
                  </a:solidFill>
                </a:ln>
                <a:solidFill>
                  <a:schemeClr val="accent2"/>
                </a:solidFill>
                <a:latin typeface="Sitka Text" panose="02000505000000020004" pitchFamily="2" charset="0"/>
              </a:rPr>
              <a:t>письменниця</a:t>
            </a:r>
            <a:r>
              <a:rPr lang="ru-RU" sz="3200" b="1" dirty="0">
                <a:ln>
                  <a:solidFill>
                    <a:sysClr val="windowText" lastClr="000000"/>
                  </a:solidFill>
                </a:ln>
                <a:solidFill>
                  <a:schemeClr val="accent2"/>
                </a:solidFill>
                <a:latin typeface="Sitka Text" panose="02000505000000020004" pitchFamily="2" charset="0"/>
              </a:rPr>
              <a:t> видала </a:t>
            </a:r>
            <a:r>
              <a:rPr lang="ru-RU" sz="3200" b="1" dirty="0" err="1">
                <a:ln>
                  <a:solidFill>
                    <a:sysClr val="windowText" lastClr="000000"/>
                  </a:solidFill>
                </a:ln>
                <a:solidFill>
                  <a:schemeClr val="accent2"/>
                </a:solidFill>
                <a:latin typeface="Sitka Text" panose="02000505000000020004" pitchFamily="2" charset="0"/>
              </a:rPr>
              <a:t>свій</a:t>
            </a:r>
            <a:r>
              <a:rPr lang="ru-RU" sz="3200" b="1" dirty="0">
                <a:ln>
                  <a:solidFill>
                    <a:sysClr val="windowText" lastClr="000000"/>
                  </a:solidFill>
                </a:ln>
                <a:solidFill>
                  <a:schemeClr val="accent2"/>
                </a:solidFill>
                <a:latin typeface="Sitka Text" panose="02000505000000020004" pitchFamily="2" charset="0"/>
              </a:rPr>
              <a:t> перший </a:t>
            </a:r>
            <a:r>
              <a:rPr lang="ru-RU" sz="3200" b="1" dirty="0" err="1">
                <a:ln>
                  <a:solidFill>
                    <a:sysClr val="windowText" lastClr="000000"/>
                  </a:solidFill>
                </a:ln>
                <a:solidFill>
                  <a:schemeClr val="accent2"/>
                </a:solidFill>
                <a:latin typeface="Sitka Text" panose="02000505000000020004" pitchFamily="2" charset="0"/>
              </a:rPr>
              <a:t>прозовий</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твір</a:t>
            </a:r>
            <a:r>
              <a:rPr lang="ru-RU" sz="3200" b="1" dirty="0">
                <a:ln>
                  <a:solidFill>
                    <a:sysClr val="windowText" lastClr="000000"/>
                  </a:solidFill>
                </a:ln>
                <a:solidFill>
                  <a:schemeClr val="accent2"/>
                </a:solidFill>
                <a:latin typeface="Sitka Text" panose="02000505000000020004" pitchFamily="2" charset="0"/>
              </a:rPr>
              <a:t> "Записки </a:t>
            </a:r>
            <a:r>
              <a:rPr lang="ru-RU" sz="3200" b="1" dirty="0" err="1">
                <a:ln>
                  <a:solidFill>
                    <a:sysClr val="windowText" lastClr="000000"/>
                  </a:solidFill>
                </a:ln>
                <a:solidFill>
                  <a:schemeClr val="accent2"/>
                </a:solidFill>
                <a:latin typeface="Sitka Text" panose="02000505000000020004" pitchFamily="2" charset="0"/>
              </a:rPr>
              <a:t>українського</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самашедшого</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що</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викликав</a:t>
            </a:r>
            <a:r>
              <a:rPr lang="ru-RU" sz="3200" b="1" dirty="0">
                <a:ln>
                  <a:solidFill>
                    <a:sysClr val="windowText" lastClr="000000"/>
                  </a:solidFill>
                </a:ln>
                <a:solidFill>
                  <a:schemeClr val="accent2"/>
                </a:solidFill>
                <a:latin typeface="Sitka Text" panose="02000505000000020004" pitchFamily="2" charset="0"/>
              </a:rPr>
              <a:t> великий </a:t>
            </a:r>
            <a:r>
              <a:rPr lang="ru-RU" sz="3200" b="1" dirty="0" err="1">
                <a:ln>
                  <a:solidFill>
                    <a:sysClr val="windowText" lastClr="000000"/>
                  </a:solidFill>
                </a:ln>
                <a:solidFill>
                  <a:schemeClr val="accent2"/>
                </a:solidFill>
                <a:latin typeface="Sitka Text" panose="02000505000000020004" pitchFamily="2" charset="0"/>
              </a:rPr>
              <a:t>ажіотаж</a:t>
            </a:r>
            <a:r>
              <a:rPr lang="ru-RU" sz="3200" b="1" dirty="0">
                <a:ln>
                  <a:solidFill>
                    <a:sysClr val="windowText" lastClr="000000"/>
                  </a:solidFill>
                </a:ln>
                <a:solidFill>
                  <a:schemeClr val="accent2"/>
                </a:solidFill>
                <a:latin typeface="Sitka Text" panose="02000505000000020004" pitchFamily="2" charset="0"/>
              </a:rPr>
              <a:t>. У </a:t>
            </a:r>
            <a:r>
              <a:rPr lang="ru-RU" sz="3200" b="1" dirty="0" err="1">
                <a:ln>
                  <a:solidFill>
                    <a:sysClr val="windowText" lastClr="000000"/>
                  </a:solidFill>
                </a:ln>
                <a:solidFill>
                  <a:schemeClr val="accent2"/>
                </a:solidFill>
                <a:latin typeface="Sitka Text" panose="02000505000000020004" pitchFamily="2" charset="0"/>
              </a:rPr>
              <a:t>січні</a:t>
            </a:r>
            <a:r>
              <a:rPr lang="ru-RU" sz="3200" b="1" dirty="0">
                <a:ln>
                  <a:solidFill>
                    <a:sysClr val="windowText" lastClr="000000"/>
                  </a:solidFill>
                </a:ln>
                <a:solidFill>
                  <a:schemeClr val="accent2"/>
                </a:solidFill>
                <a:latin typeface="Sitka Text" panose="02000505000000020004" pitchFamily="2" charset="0"/>
              </a:rPr>
              <a:t> 2011 року </a:t>
            </a:r>
            <a:r>
              <a:rPr lang="ru-RU" sz="3200" b="1" dirty="0" err="1">
                <a:ln>
                  <a:solidFill>
                    <a:sysClr val="windowText" lastClr="000000"/>
                  </a:solidFill>
                </a:ln>
                <a:solidFill>
                  <a:schemeClr val="accent2"/>
                </a:solidFill>
                <a:latin typeface="Sitka Text" panose="02000505000000020004" pitchFamily="2" charset="0"/>
              </a:rPr>
              <a:t>поетеса</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вирушила</a:t>
            </a:r>
            <a:r>
              <a:rPr lang="ru-RU" sz="3200" b="1" dirty="0">
                <a:ln>
                  <a:solidFill>
                    <a:sysClr val="windowText" lastClr="000000"/>
                  </a:solidFill>
                </a:ln>
                <a:solidFill>
                  <a:schemeClr val="accent2"/>
                </a:solidFill>
                <a:latin typeface="Sitka Text" panose="02000505000000020004" pitchFamily="2" charset="0"/>
              </a:rPr>
              <a:t> в тур-</a:t>
            </a:r>
            <a:r>
              <a:rPr lang="ru-RU" sz="3200" b="1" dirty="0" err="1">
                <a:ln>
                  <a:solidFill>
                    <a:sysClr val="windowText" lastClr="000000"/>
                  </a:solidFill>
                </a:ln>
                <a:solidFill>
                  <a:schemeClr val="accent2"/>
                </a:solidFill>
                <a:latin typeface="Sitka Text" panose="02000505000000020004" pitchFamily="2" charset="0"/>
              </a:rPr>
              <a:t>презентацію</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свого</a:t>
            </a:r>
            <a:r>
              <a:rPr lang="ru-RU" sz="3200" b="1" dirty="0">
                <a:ln>
                  <a:solidFill>
                    <a:sysClr val="windowText" lastClr="000000"/>
                  </a:solidFill>
                </a:ln>
                <a:solidFill>
                  <a:schemeClr val="accent2"/>
                </a:solidFill>
                <a:latin typeface="Sitka Text" panose="02000505000000020004" pitchFamily="2" charset="0"/>
              </a:rPr>
              <a:t> </a:t>
            </a:r>
            <a:r>
              <a:rPr lang="ru-RU" sz="3200" b="1" dirty="0" err="1">
                <a:ln>
                  <a:solidFill>
                    <a:sysClr val="windowText" lastClr="000000"/>
                  </a:solidFill>
                </a:ln>
                <a:solidFill>
                  <a:schemeClr val="accent2"/>
                </a:solidFill>
                <a:latin typeface="Sitka Text" panose="02000505000000020004" pitchFamily="2" charset="0"/>
              </a:rPr>
              <a:t>першого</a:t>
            </a:r>
            <a:r>
              <a:rPr lang="ru-RU" sz="3200" b="1" dirty="0">
                <a:ln>
                  <a:solidFill>
                    <a:sysClr val="windowText" lastClr="000000"/>
                  </a:solidFill>
                </a:ln>
                <a:solidFill>
                  <a:schemeClr val="accent2"/>
                </a:solidFill>
                <a:latin typeface="Sitka Text" panose="02000505000000020004" pitchFamily="2" charset="0"/>
              </a:rPr>
              <a:t> роману, але 9 лютого вона перервала </a:t>
            </a:r>
            <a:r>
              <a:rPr lang="ru-RU" sz="3200" b="1" dirty="0" err="1">
                <a:ln>
                  <a:solidFill>
                    <a:sysClr val="windowText" lastClr="000000"/>
                  </a:solidFill>
                </a:ln>
                <a:solidFill>
                  <a:schemeClr val="accent2"/>
                </a:solidFill>
                <a:latin typeface="Sitka Text" panose="02000505000000020004" pitchFamily="2" charset="0"/>
              </a:rPr>
              <a:t>свій</a:t>
            </a:r>
            <a:r>
              <a:rPr lang="ru-RU" sz="3200" b="1" dirty="0">
                <a:ln>
                  <a:solidFill>
                    <a:sysClr val="windowText" lastClr="000000"/>
                  </a:solidFill>
                </a:ln>
                <a:solidFill>
                  <a:schemeClr val="accent2"/>
                </a:solidFill>
                <a:latin typeface="Sitka Text" panose="02000505000000020004" pitchFamily="2" charset="0"/>
              </a:rPr>
              <a:t> тур через </a:t>
            </a:r>
            <a:r>
              <a:rPr lang="ru-RU" sz="3200" b="1" dirty="0" err="1">
                <a:ln>
                  <a:solidFill>
                    <a:sysClr val="windowText" lastClr="000000"/>
                  </a:solidFill>
                </a:ln>
                <a:solidFill>
                  <a:schemeClr val="accent2"/>
                </a:solidFill>
                <a:latin typeface="Sitka Text" panose="02000505000000020004" pitchFamily="2" charset="0"/>
              </a:rPr>
              <a:t>особисту</a:t>
            </a:r>
            <a:r>
              <a:rPr lang="ru-RU" sz="3200" b="1" dirty="0">
                <a:ln>
                  <a:solidFill>
                    <a:sysClr val="windowText" lastClr="000000"/>
                  </a:solidFill>
                </a:ln>
                <a:solidFill>
                  <a:schemeClr val="accent2"/>
                </a:solidFill>
                <a:latin typeface="Sitka Text" panose="02000505000000020004" pitchFamily="2" charset="0"/>
              </a:rPr>
              <a:t> образу</a:t>
            </a:r>
            <a:r>
              <a:rPr lang="ru-RU" sz="3200" b="1" dirty="0" smtClean="0">
                <a:ln>
                  <a:solidFill>
                    <a:sysClr val="windowText" lastClr="000000"/>
                  </a:solidFill>
                </a:ln>
                <a:solidFill>
                  <a:schemeClr val="accent2"/>
                </a:solidFill>
                <a:latin typeface="Sitka Text" panose="02000505000000020004" pitchFamily="2" charset="0"/>
              </a:rPr>
              <a:t>.</a:t>
            </a:r>
            <a:endParaRPr lang="ru-RU" sz="3200" b="1" dirty="0">
              <a:ln>
                <a:solidFill>
                  <a:sysClr val="windowText" lastClr="000000"/>
                </a:solidFill>
              </a:ln>
              <a:solidFill>
                <a:schemeClr val="accent2"/>
              </a:solidFill>
              <a:latin typeface="Sitka Text" panose="02000505000000020004" pitchFamily="2" charset="0"/>
            </a:endParaRPr>
          </a:p>
        </p:txBody>
      </p:sp>
    </p:spTree>
    <p:extLst>
      <p:ext uri="{BB962C8B-B14F-4D97-AF65-F5344CB8AC3E}">
        <p14:creationId xmlns:p14="http://schemas.microsoft.com/office/powerpoint/2010/main" val="1227808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2529172" y="294025"/>
            <a:ext cx="7030468" cy="2570670"/>
            <a:chOff x="3788435" y="120770"/>
            <a:chExt cx="7030468" cy="2570670"/>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31636" b="31799"/>
            <a:stretch/>
          </p:blipFill>
          <p:spPr>
            <a:xfrm>
              <a:off x="3788435" y="120770"/>
              <a:ext cx="7030468" cy="2570670"/>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070937" y="294016"/>
              <a:ext cx="6085961" cy="2123658"/>
            </a:xfrm>
            <a:prstGeom prst="rect">
              <a:avLst/>
            </a:prstGeom>
            <a:noFill/>
          </p:spPr>
          <p:txBody>
            <a:bodyPr wrap="none" lIns="91440" tIns="45720" rIns="91440" bIns="45720">
              <a:spAutoFit/>
            </a:bodyPr>
            <a:lstStyle/>
            <a:p>
              <a:pPr algn="ctr"/>
              <a:r>
                <a:rPr lang="ru-RU"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У </a:t>
              </a:r>
              <a:r>
                <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2005 </a:t>
              </a:r>
              <a:r>
                <a:rPr lang="ru-RU" sz="44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році</a:t>
              </a:r>
              <a:r>
                <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a:t>
              </a:r>
              <a:r>
                <a:rPr lang="ru-RU" sz="44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Ліна</a:t>
              </a:r>
              <a:r>
                <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a:t>
              </a:r>
              <a:endParaRPr lang="ru-RU"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a:p>
              <a:pPr algn="ctr"/>
              <a:r>
                <a:rPr lang="ru-RU"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Костенко взяла </a:t>
              </a:r>
            </a:p>
            <a:p>
              <a:pPr algn="ctr"/>
              <a:r>
                <a:rPr lang="ru-RU"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участь </a:t>
              </a:r>
              <a:r>
                <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 </a:t>
              </a:r>
              <a:r>
                <a:rPr lang="ru-RU" sz="4400" b="1" dirty="0" err="1">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експедиції</a:t>
              </a:r>
              <a:r>
                <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a:t>
              </a:r>
              <a:r>
                <a:rPr lang="ru-RU" sz="4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до…</a:t>
              </a:r>
              <a:endParaRPr lang="ru-RU" sz="4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193667" y="3644605"/>
            <a:ext cx="3482042" cy="1259409"/>
            <a:chOff x="542038" y="3632069"/>
            <a:chExt cx="3482042"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542038" y="3684728"/>
              <a:ext cx="3482042" cy="1200329"/>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Чорнобильської</a:t>
              </a:r>
            </a:p>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 зони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4654886" y="3761420"/>
              <a:ext cx="2873607" cy="646331"/>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Гори Еверест</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25681" y="3644605"/>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281688" y="3588634"/>
              <a:ext cx="3126177" cy="1200329"/>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Середземного</a:t>
              </a:r>
            </a:p>
            <a:p>
              <a:pPr algn="ct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моря</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19447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2" name="Рисунок 1"/>
          <p:cNvPicPr>
            <a:picLocks noChangeAspect="1"/>
          </p:cNvPicPr>
          <p:nvPr/>
        </p:nvPicPr>
        <p:blipFill>
          <a:blip r:embed="rId3"/>
          <a:stretch>
            <a:fillRect/>
          </a:stretch>
        </p:blipFill>
        <p:spPr>
          <a:xfrm>
            <a:off x="5611127" y="2095500"/>
            <a:ext cx="6667500" cy="4762500"/>
          </a:xfrm>
          <a:prstGeom prst="rect">
            <a:avLst/>
          </a:prstGeom>
          <a:effectLst>
            <a:softEdge rad="736600"/>
          </a:effectLst>
        </p:spPr>
      </p:pic>
      <p:sp>
        <p:nvSpPr>
          <p:cNvPr id="14" name="Прямоугольник 13"/>
          <p:cNvSpPr/>
          <p:nvPr/>
        </p:nvSpPr>
        <p:spPr>
          <a:xfrm>
            <a:off x="1337910" y="1022337"/>
            <a:ext cx="8056347" cy="4832092"/>
          </a:xfrm>
          <a:prstGeom prst="rect">
            <a:avLst/>
          </a:prstGeom>
          <a:solidFill>
            <a:schemeClr val="bg2"/>
          </a:solidFill>
          <a:effectLst>
            <a:softEdge rad="317500"/>
          </a:effectLst>
        </p:spPr>
        <p:txBody>
          <a:bodyPr wrap="square">
            <a:spAutoFit/>
          </a:bodyPr>
          <a:lstStyle/>
          <a:p>
            <a:pPr algn="ctr"/>
            <a:r>
              <a:rPr lang="ru-RU" sz="2800" b="1" dirty="0" err="1">
                <a:ln>
                  <a:solidFill>
                    <a:sysClr val="windowText" lastClr="000000"/>
                  </a:solidFill>
                </a:ln>
                <a:solidFill>
                  <a:schemeClr val="accent2"/>
                </a:solidFill>
                <a:latin typeface="Sitka Text" panose="02000505000000020004" pitchFamily="2" charset="0"/>
              </a:rPr>
              <a:t>Після</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аварії</a:t>
            </a:r>
            <a:r>
              <a:rPr lang="ru-RU" sz="2800" b="1" dirty="0">
                <a:ln>
                  <a:solidFill>
                    <a:sysClr val="windowText" lastClr="000000"/>
                  </a:solidFill>
                </a:ln>
                <a:solidFill>
                  <a:schemeClr val="accent2"/>
                </a:solidFill>
                <a:latin typeface="Sitka Text" panose="02000505000000020004" pitchFamily="2" charset="0"/>
              </a:rPr>
              <a:t> на </a:t>
            </a:r>
            <a:r>
              <a:rPr lang="ru-RU" sz="2800" b="1" dirty="0" err="1">
                <a:ln>
                  <a:solidFill>
                    <a:sysClr val="windowText" lastClr="000000"/>
                  </a:solidFill>
                </a:ln>
                <a:solidFill>
                  <a:schemeClr val="accent2"/>
                </a:solidFill>
                <a:latin typeface="Sitka Text" panose="02000505000000020004" pitchFamily="2" charset="0"/>
              </a:rPr>
              <a:t>Чорнобильській</a:t>
            </a:r>
            <a:r>
              <a:rPr lang="ru-RU" sz="2800" b="1" dirty="0">
                <a:ln>
                  <a:solidFill>
                    <a:sysClr val="windowText" lastClr="000000"/>
                  </a:solidFill>
                </a:ln>
                <a:solidFill>
                  <a:schemeClr val="accent2"/>
                </a:solidFill>
                <a:latin typeface="Sitka Text" panose="02000505000000020004" pitchFamily="2" charset="0"/>
              </a:rPr>
              <a:t> АЕС </a:t>
            </a:r>
            <a:r>
              <a:rPr lang="ru-RU" sz="2800" b="1" dirty="0" err="1">
                <a:ln>
                  <a:solidFill>
                    <a:sysClr val="windowText" lastClr="000000"/>
                  </a:solidFill>
                </a:ln>
                <a:solidFill>
                  <a:schemeClr val="accent2"/>
                </a:solidFill>
                <a:latin typeface="Sitka Text" panose="02000505000000020004" pitchFamily="2" charset="0"/>
              </a:rPr>
              <a:t>Ліна</a:t>
            </a:r>
            <a:r>
              <a:rPr lang="ru-RU" sz="2800" b="1" dirty="0">
                <a:ln>
                  <a:solidFill>
                    <a:sysClr val="windowText" lastClr="000000"/>
                  </a:solidFill>
                </a:ln>
                <a:solidFill>
                  <a:schemeClr val="accent2"/>
                </a:solidFill>
                <a:latin typeface="Sitka Text" panose="02000505000000020004" pitchFamily="2" charset="0"/>
              </a:rPr>
              <a:t> Костенко </a:t>
            </a:r>
            <a:r>
              <a:rPr lang="ru-RU" sz="2800" b="1" dirty="0" err="1">
                <a:ln>
                  <a:solidFill>
                    <a:sysClr val="windowText" lastClr="000000"/>
                  </a:solidFill>
                </a:ln>
                <a:solidFill>
                  <a:schemeClr val="accent2"/>
                </a:solidFill>
                <a:latin typeface="Sitka Text" panose="02000505000000020004" pitchFamily="2" charset="0"/>
              </a:rPr>
              <a:t>багато</a:t>
            </a:r>
            <a:r>
              <a:rPr lang="ru-RU" sz="2800" b="1" dirty="0">
                <a:ln>
                  <a:solidFill>
                    <a:sysClr val="windowText" lastClr="000000"/>
                  </a:solidFill>
                </a:ln>
                <a:solidFill>
                  <a:schemeClr val="accent2"/>
                </a:solidFill>
                <a:latin typeface="Sitka Text" panose="02000505000000020004" pitchFamily="2" charset="0"/>
              </a:rPr>
              <a:t> часу </a:t>
            </a:r>
            <a:r>
              <a:rPr lang="ru-RU" sz="2800" b="1" dirty="0" err="1">
                <a:ln>
                  <a:solidFill>
                    <a:sysClr val="windowText" lastClr="000000"/>
                  </a:solidFill>
                </a:ln>
                <a:solidFill>
                  <a:schemeClr val="accent2"/>
                </a:solidFill>
                <a:latin typeface="Sitka Text" panose="02000505000000020004" pitchFamily="2" charset="0"/>
              </a:rPr>
              <a:t>віддала</a:t>
            </a:r>
            <a:r>
              <a:rPr lang="ru-RU" sz="2800" b="1" dirty="0">
                <a:ln>
                  <a:solidFill>
                    <a:sysClr val="windowText" lastClr="000000"/>
                  </a:solidFill>
                </a:ln>
                <a:solidFill>
                  <a:schemeClr val="accent2"/>
                </a:solidFill>
                <a:latin typeface="Sitka Text" panose="02000505000000020004" pitchFamily="2" charset="0"/>
              </a:rPr>
              <a:t> для </a:t>
            </a:r>
            <a:r>
              <a:rPr lang="ru-RU" sz="2800" b="1" dirty="0" err="1">
                <a:ln>
                  <a:solidFill>
                    <a:sysClr val="windowText" lastClr="000000"/>
                  </a:solidFill>
                </a:ln>
                <a:solidFill>
                  <a:schemeClr val="accent2"/>
                </a:solidFill>
                <a:latin typeface="Sitka Text" panose="02000505000000020004" pitchFamily="2" charset="0"/>
              </a:rPr>
              <a:t>збереження</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спадщини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Чорнобильщини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постійно</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порушувала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гострі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побутові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проблеми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зони</a:t>
            </a:r>
            <a:r>
              <a:rPr lang="ru-RU" sz="2800" b="1" dirty="0">
                <a:ln>
                  <a:solidFill>
                    <a:sysClr val="windowText" lastClr="000000"/>
                  </a:solidFill>
                </a:ln>
                <a:solidFill>
                  <a:schemeClr val="accent2"/>
                </a:solidFill>
                <a:latin typeface="Sitka Text" panose="02000505000000020004" pitchFamily="2" charset="0"/>
              </a:rPr>
              <a:t>». У 2005 </a:t>
            </a:r>
            <a:r>
              <a:rPr lang="ru-RU" sz="2800" b="1" dirty="0" err="1">
                <a:ln>
                  <a:solidFill>
                    <a:sysClr val="windowText" lastClr="000000"/>
                  </a:solidFill>
                </a:ln>
                <a:solidFill>
                  <a:schemeClr val="accent2"/>
                </a:solidFill>
                <a:latin typeface="Sitka Text" panose="02000505000000020004" pitchFamily="2" charset="0"/>
              </a:rPr>
              <a:t>році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Ліна</a:t>
            </a:r>
            <a:r>
              <a:rPr lang="ru-RU" sz="2800" b="1" dirty="0">
                <a:ln>
                  <a:solidFill>
                    <a:sysClr val="windowText" lastClr="000000"/>
                  </a:solidFill>
                </a:ln>
                <a:solidFill>
                  <a:schemeClr val="accent2"/>
                </a:solidFill>
                <a:latin typeface="Sitka Text" panose="02000505000000020004" pitchFamily="2" charset="0"/>
              </a:rPr>
              <a:t> Костенко взяла участь в </a:t>
            </a:r>
            <a:r>
              <a:rPr lang="ru-RU" sz="2800" b="1" dirty="0" err="1" smtClean="0">
                <a:ln>
                  <a:solidFill>
                    <a:sysClr val="windowText" lastClr="000000"/>
                  </a:solidFill>
                </a:ln>
                <a:solidFill>
                  <a:schemeClr val="accent2"/>
                </a:solidFill>
                <a:latin typeface="Sitka Text" panose="02000505000000020004" pitchFamily="2" charset="0"/>
              </a:rPr>
              <a:t>експедиції</a:t>
            </a:r>
            <a:r>
              <a:rPr lang="ru-RU" sz="2800" b="1" dirty="0" smtClean="0">
                <a:ln>
                  <a:solidFill>
                    <a:sysClr val="windowText" lastClr="000000"/>
                  </a:solidFill>
                </a:ln>
                <a:solidFill>
                  <a:schemeClr val="accent2"/>
                </a:solidFill>
                <a:latin typeface="Sitka Text" panose="02000505000000020004" pitchFamily="2" charset="0"/>
              </a:rPr>
              <a:t> </a:t>
            </a:r>
            <a:r>
              <a:rPr lang="ru-RU" sz="2800" b="1" dirty="0">
                <a:ln>
                  <a:solidFill>
                    <a:sysClr val="windowText" lastClr="000000"/>
                  </a:solidFill>
                </a:ln>
                <a:solidFill>
                  <a:schemeClr val="accent2"/>
                </a:solidFill>
                <a:latin typeface="Sitka Text" panose="02000505000000020004" pitchFamily="2" charset="0"/>
              </a:rPr>
              <a:t>до </a:t>
            </a:r>
            <a:r>
              <a:rPr lang="ru-RU" sz="2800" b="1" dirty="0" err="1">
                <a:ln>
                  <a:solidFill>
                    <a:sysClr val="windowText" lastClr="000000"/>
                  </a:solidFill>
                </a:ln>
                <a:solidFill>
                  <a:schemeClr val="accent2"/>
                </a:solidFill>
                <a:latin typeface="Sitka Text" panose="02000505000000020004" pitchFamily="2" charset="0"/>
              </a:rPr>
              <a:t>Чорнобильської</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зони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smtClean="0">
                <a:ln>
                  <a:solidFill>
                    <a:sysClr val="windowText" lastClr="000000"/>
                  </a:solidFill>
                </a:ln>
                <a:solidFill>
                  <a:schemeClr val="accent2"/>
                </a:solidFill>
                <a:latin typeface="Sitka Text" panose="02000505000000020004" pitchFamily="2" charset="0"/>
              </a:rPr>
              <a:t>Письменниця</a:t>
            </a:r>
            <a:r>
              <a:rPr lang="ru-RU" sz="2800" b="1" dirty="0" smtClean="0">
                <a:ln>
                  <a:solidFill>
                    <a:sysClr val="windowText" lastClr="000000"/>
                  </a:solidFill>
                </a:ln>
                <a:solidFill>
                  <a:schemeClr val="accent2"/>
                </a:solidFill>
                <a:latin typeface="Sitka Text" panose="02000505000000020004" pitchFamily="2" charset="0"/>
              </a:rPr>
              <a:t> </a:t>
            </a:r>
            <a:r>
              <a:rPr lang="ru-RU" sz="2800" b="1" dirty="0">
                <a:ln>
                  <a:solidFill>
                    <a:sysClr val="windowText" lastClr="000000"/>
                  </a:solidFill>
                </a:ln>
                <a:solidFill>
                  <a:schemeClr val="accent2"/>
                </a:solidFill>
                <a:latin typeface="Sitka Text" panose="02000505000000020004" pitchFamily="2" charset="0"/>
              </a:rPr>
              <a:t>активно </a:t>
            </a:r>
            <a:r>
              <a:rPr lang="ru-RU" sz="2800" b="1" dirty="0" err="1">
                <a:ln>
                  <a:solidFill>
                    <a:sysClr val="windowText" lastClr="000000"/>
                  </a:solidFill>
                </a:ln>
                <a:solidFill>
                  <a:schemeClr val="accent2"/>
                </a:solidFill>
                <a:latin typeface="Sitka Text" panose="02000505000000020004" pitchFamily="2" charset="0"/>
              </a:rPr>
              <a:t>працювала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нарівні</a:t>
            </a:r>
            <a:r>
              <a:rPr lang="ru-RU" sz="2800" b="1" dirty="0">
                <a:ln>
                  <a:solidFill>
                    <a:sysClr val="windowText" lastClr="000000"/>
                  </a:solidFill>
                </a:ln>
                <a:solidFill>
                  <a:schemeClr val="accent2"/>
                </a:solidFill>
                <a:latin typeface="Sitka Text" panose="02000505000000020004" pitchFamily="2" charset="0"/>
              </a:rPr>
              <a:t> з </a:t>
            </a:r>
            <a:r>
              <a:rPr lang="ru-RU" sz="2800" b="1" dirty="0" err="1">
                <a:ln>
                  <a:solidFill>
                    <a:sysClr val="windowText" lastClr="000000"/>
                  </a:solidFill>
                </a:ln>
                <a:solidFill>
                  <a:schemeClr val="accent2"/>
                </a:solidFill>
                <a:latin typeface="Sitka Text" panose="02000505000000020004" pitchFamily="2" charset="0"/>
              </a:rPr>
              <a:t>усіма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вченими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рятуючи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предмети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побуту</a:t>
            </a:r>
            <a:r>
              <a:rPr lang="ru-RU" sz="2800" b="1" dirty="0">
                <a:ln>
                  <a:solidFill>
                    <a:sysClr val="windowText" lastClr="000000"/>
                  </a:solidFill>
                </a:ln>
                <a:solidFill>
                  <a:schemeClr val="accent2"/>
                </a:solidFill>
                <a:latin typeface="Sitka Text" panose="02000505000000020004" pitchFamily="2" charset="0"/>
              </a:rPr>
              <a:t> і </a:t>
            </a:r>
            <a:r>
              <a:rPr lang="ru-RU" sz="2800" b="1" dirty="0" err="1">
                <a:ln>
                  <a:solidFill>
                    <a:sysClr val="windowText" lastClr="000000"/>
                  </a:solidFill>
                </a:ln>
                <a:solidFill>
                  <a:schemeClr val="accent2"/>
                </a:solidFill>
                <a:latin typeface="Sitka Text" panose="02000505000000020004" pitchFamily="2" charset="0"/>
              </a:rPr>
              <a:t>артефакти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народної</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культури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від</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знищення</a:t>
            </a:r>
            <a:r>
              <a:rPr lang="ru-RU" sz="2800" b="1" dirty="0">
                <a:ln>
                  <a:solidFill>
                    <a:sysClr val="windowText" lastClr="000000"/>
                  </a:solidFill>
                </a:ln>
                <a:solidFill>
                  <a:schemeClr val="accent2"/>
                </a:solidFill>
                <a:latin typeface="Sitka Text" panose="02000505000000020004" pitchFamily="2" charset="0"/>
              </a:rPr>
              <a:t> і </a:t>
            </a:r>
            <a:r>
              <a:rPr lang="ru-RU" sz="2800" b="1" dirty="0" err="1">
                <a:ln>
                  <a:solidFill>
                    <a:sysClr val="windowText" lastClr="000000"/>
                  </a:solidFill>
                </a:ln>
                <a:solidFill>
                  <a:schemeClr val="accent2"/>
                </a:solidFill>
                <a:latin typeface="Sitka Text" panose="02000505000000020004" pitchFamily="2" charset="0"/>
              </a:rPr>
              <a:t>забуття</a:t>
            </a:r>
            <a:r>
              <a:rPr lang="ru-RU" sz="2800" b="1" dirty="0">
                <a:ln>
                  <a:solidFill>
                    <a:sysClr val="windowText" lastClr="000000"/>
                  </a:solidFill>
                </a:ln>
                <a:solidFill>
                  <a:schemeClr val="accent2"/>
                </a:solidFill>
                <a:latin typeface="Sitka Text" panose="02000505000000020004" pitchFamily="2" charset="0"/>
              </a:rPr>
              <a:t>.</a:t>
            </a:r>
          </a:p>
        </p:txBody>
      </p:sp>
    </p:spTree>
    <p:extLst>
      <p:ext uri="{BB962C8B-B14F-4D97-AF65-F5344CB8AC3E}">
        <p14:creationId xmlns:p14="http://schemas.microsoft.com/office/powerpoint/2010/main" val="1303090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1670877" y="-1891653"/>
            <a:ext cx="7030468" cy="4794849"/>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294427" y="294016"/>
              <a:ext cx="5638980" cy="1938992"/>
            </a:xfrm>
            <a:prstGeom prst="rect">
              <a:avLst/>
            </a:prstGeom>
            <a:noFill/>
          </p:spPr>
          <p:txBody>
            <a:bodyPr wrap="none" lIns="91440" tIns="45720" rIns="91440" bIns="45720">
              <a:spAutoFit/>
            </a:bodyPr>
            <a:lstStyle/>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«Нації </a:t>
              </a:r>
              <a:r>
                <a:rPr lang="uk-UA" sz="40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вмирають не </a:t>
              </a:r>
              <a:endPar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від </a:t>
              </a:r>
              <a:r>
                <a:rPr lang="uk-UA" sz="40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інфаркту. </a:t>
              </a:r>
              <a:endPar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Спочатку </a:t>
              </a:r>
              <a:r>
                <a:rPr lang="uk-UA" sz="40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їм </a:t>
              </a: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відбирає….»</a:t>
              </a:r>
              <a:endParaRPr lang="ru-RU" sz="40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315963" y="3644605"/>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1503041" y="3761420"/>
              <a:ext cx="1560042" cy="830997"/>
            </a:xfrm>
            <a:prstGeom prst="rect">
              <a:avLst/>
            </a:prstGeom>
            <a:noFill/>
          </p:spPr>
          <p:txBody>
            <a:bodyPr wrap="none" lIns="91440" tIns="45720" rIns="91440" bIns="45720">
              <a:spAutoFit/>
            </a:bodyPr>
            <a:lstStyle/>
            <a:p>
              <a:pPr algn="ctr"/>
              <a:r>
                <a:rPr lang="uk-UA" sz="48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мову</a:t>
              </a:r>
              <a:endParaRPr lang="ru-RU" sz="48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5278802" y="3761420"/>
              <a:ext cx="1625766" cy="830997"/>
            </a:xfrm>
            <a:prstGeom prst="rect">
              <a:avLst/>
            </a:prstGeom>
            <a:noFill/>
          </p:spPr>
          <p:txBody>
            <a:bodyPr wrap="none" lIns="91440" tIns="45720" rIns="91440" bIns="45720">
              <a:spAutoFit/>
            </a:bodyPr>
            <a:lstStyle/>
            <a:p>
              <a:pPr algn="ctr"/>
              <a:r>
                <a:rPr lang="uk-UA" sz="48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волю</a:t>
              </a:r>
              <a:endParaRPr lang="ru-RU" sz="48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25681" y="3644605"/>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9196535" y="3761420"/>
              <a:ext cx="1407758" cy="830997"/>
            </a:xfrm>
            <a:prstGeom prst="rect">
              <a:avLst/>
            </a:prstGeom>
            <a:noFill/>
          </p:spPr>
          <p:txBody>
            <a:bodyPr wrap="none" lIns="91440" tIns="45720" rIns="91440" bIns="45720">
              <a:spAutoFit/>
            </a:bodyPr>
            <a:lstStyle/>
            <a:p>
              <a:pPr algn="ctr"/>
              <a:r>
                <a:rPr lang="uk-UA" sz="48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силу</a:t>
              </a:r>
              <a:endParaRPr lang="ru-RU" sz="48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5997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4" name="Прямоугольник 13"/>
          <p:cNvSpPr/>
          <p:nvPr/>
        </p:nvSpPr>
        <p:spPr>
          <a:xfrm>
            <a:off x="1337910" y="1022337"/>
            <a:ext cx="8056347" cy="5693866"/>
          </a:xfrm>
          <a:prstGeom prst="rect">
            <a:avLst/>
          </a:prstGeom>
          <a:solidFill>
            <a:schemeClr val="bg2"/>
          </a:solidFill>
          <a:effectLst>
            <a:softEdge rad="317500"/>
          </a:effectLst>
        </p:spPr>
        <p:txBody>
          <a:bodyPr wrap="square">
            <a:spAutoFit/>
          </a:bodyPr>
          <a:lstStyle/>
          <a:p>
            <a:pPr algn="ctr"/>
            <a:r>
              <a:rPr lang="ru-RU" sz="2800" b="1">
                <a:ln>
                  <a:solidFill>
                    <a:sysClr val="windowText" lastClr="000000"/>
                  </a:solidFill>
                </a:ln>
                <a:solidFill>
                  <a:schemeClr val="accent2"/>
                </a:solidFill>
                <a:latin typeface="Sitka Text" panose="02000505000000020004" pitchFamily="2" charset="0"/>
              </a:rPr>
              <a:t>у 2015 році Ліна Костенко приєдналася до гуманітарної акції «Другий фронт АТО». Книжки Ліни Костенко передали в зону АТО. Для бійців добровольчого батальйону особливого призначення МВС України «Київ-1», а також дітей, які залишаються у зоні АТО , було зібрано гуманітарну допомогу та подарунки – книжки. Так Ліна Костенко у переддень свого 85 річного ювілею передала на фронт кілька збірок своїх поезій з побажаннями та словами підтримки, написаними власноруч. </a:t>
            </a:r>
            <a:endParaRPr lang="ru-RU" sz="2800" b="1" dirty="0">
              <a:ln>
                <a:solidFill>
                  <a:sysClr val="windowText" lastClr="000000"/>
                </a:solidFill>
              </a:ln>
              <a:solidFill>
                <a:schemeClr val="accent2"/>
              </a:solidFill>
              <a:latin typeface="Sitka Text" panose="02000505000000020004" pitchFamily="2" charset="0"/>
            </a:endParaRPr>
          </a:p>
        </p:txBody>
      </p:sp>
      <p:pic>
        <p:nvPicPr>
          <p:cNvPr id="3" name="Рисунок 2"/>
          <p:cNvPicPr>
            <a:picLocks noChangeAspect="1"/>
          </p:cNvPicPr>
          <p:nvPr/>
        </p:nvPicPr>
        <p:blipFill>
          <a:blip r:embed="rId3"/>
          <a:stretch>
            <a:fillRect/>
          </a:stretch>
        </p:blipFill>
        <p:spPr>
          <a:xfrm>
            <a:off x="8794031" y="2095500"/>
            <a:ext cx="3305175" cy="4762500"/>
          </a:xfrm>
          <a:prstGeom prst="rect">
            <a:avLst/>
          </a:prstGeom>
          <a:effectLst>
            <a:softEdge rad="546100"/>
          </a:effectLst>
        </p:spPr>
      </p:pic>
    </p:spTree>
    <p:extLst>
      <p:ext uri="{BB962C8B-B14F-4D97-AF65-F5344CB8AC3E}">
        <p14:creationId xmlns:p14="http://schemas.microsoft.com/office/powerpoint/2010/main" val="250597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4" name="Прямоугольник 13"/>
          <p:cNvSpPr/>
          <p:nvPr/>
        </p:nvSpPr>
        <p:spPr>
          <a:xfrm>
            <a:off x="1751796" y="906834"/>
            <a:ext cx="10039151" cy="1938992"/>
          </a:xfrm>
          <a:prstGeom prst="rect">
            <a:avLst/>
          </a:prstGeom>
          <a:solidFill>
            <a:schemeClr val="bg2"/>
          </a:solidFill>
          <a:effectLst>
            <a:softEdge rad="317500"/>
          </a:effectLst>
        </p:spPr>
        <p:txBody>
          <a:bodyPr wrap="square">
            <a:spAutoFit/>
          </a:bodyPr>
          <a:lstStyle/>
          <a:p>
            <a:pPr algn="ctr"/>
            <a:r>
              <a:rPr lang="uk-UA" sz="4000" b="1" dirty="0" err="1" smtClean="0">
                <a:ln>
                  <a:solidFill>
                    <a:sysClr val="windowText" lastClr="000000"/>
                  </a:solidFill>
                </a:ln>
                <a:solidFill>
                  <a:schemeClr val="accent2"/>
                </a:solidFill>
                <a:latin typeface="Sitka Text" panose="02000505000000020004" pitchFamily="2" charset="0"/>
              </a:rPr>
              <a:t>Відскануйте</a:t>
            </a:r>
            <a:r>
              <a:rPr lang="uk-UA" sz="4000" b="1" dirty="0" smtClean="0">
                <a:ln>
                  <a:solidFill>
                    <a:sysClr val="windowText" lastClr="000000"/>
                  </a:solidFill>
                </a:ln>
                <a:solidFill>
                  <a:schemeClr val="accent2"/>
                </a:solidFill>
                <a:latin typeface="Sitka Text" panose="02000505000000020004" pitchFamily="2" charset="0"/>
              </a:rPr>
              <a:t> коди і прослухайте поезії Ліни Костенко у виконанні сучасних співаків</a:t>
            </a:r>
            <a:endParaRPr lang="ru-RU" sz="4000" b="1" dirty="0">
              <a:ln>
                <a:solidFill>
                  <a:sysClr val="windowText" lastClr="000000"/>
                </a:solidFill>
              </a:ln>
              <a:solidFill>
                <a:schemeClr val="accent2"/>
              </a:solidFill>
              <a:latin typeface="Sitka Text" panose="02000505000000020004" pitchFamily="2" charset="0"/>
            </a:endParaRPr>
          </a:p>
        </p:txBody>
      </p:sp>
      <p:pic>
        <p:nvPicPr>
          <p:cNvPr id="2" name="Рисунок 1"/>
          <p:cNvPicPr>
            <a:picLocks noChangeAspect="1"/>
          </p:cNvPicPr>
          <p:nvPr/>
        </p:nvPicPr>
        <p:blipFill>
          <a:blip r:embed="rId3"/>
          <a:stretch>
            <a:fillRect/>
          </a:stretch>
        </p:blipFill>
        <p:spPr>
          <a:xfrm>
            <a:off x="970746" y="4124303"/>
            <a:ext cx="1562100" cy="1562100"/>
          </a:xfrm>
          <a:prstGeom prst="rect">
            <a:avLst/>
          </a:prstGeom>
          <a:ln>
            <a:noFill/>
          </a:ln>
          <a:effectLst>
            <a:outerShdw blurRad="190500" algn="tl" rotWithShape="0">
              <a:srgbClr val="000000">
                <a:alpha val="70000"/>
              </a:srgbClr>
            </a:outerShdw>
          </a:effectLst>
        </p:spPr>
      </p:pic>
      <p:sp>
        <p:nvSpPr>
          <p:cNvPr id="4" name="Прямоугольник 3"/>
          <p:cNvSpPr/>
          <p:nvPr/>
        </p:nvSpPr>
        <p:spPr>
          <a:xfrm>
            <a:off x="299212" y="3070691"/>
            <a:ext cx="3082896" cy="954107"/>
          </a:xfrm>
          <a:prstGeom prst="rect">
            <a:avLst/>
          </a:prstGeom>
          <a:noFill/>
        </p:spPr>
        <p:txBody>
          <a:bodyPr wrap="none" lIns="91440" tIns="45720" rIns="91440" bIns="45720">
            <a:spAutoFit/>
          </a:bodyPr>
          <a:lstStyle/>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Оксана Муха –</a:t>
            </a:r>
          </a:p>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 Вечірнє сонце</a:t>
            </a:r>
            <a:endParaRPr lang="ru-RU" sz="2800" b="1" cap="none" spc="0" dirty="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endParaRPr>
          </a:p>
        </p:txBody>
      </p:sp>
      <p:pic>
        <p:nvPicPr>
          <p:cNvPr id="1026" name="Picture 2" descr="http://qrcoder.ru/code/?https%3A%2F%2Fwww.youtube.com%2Fwatch%3Fv%3D4w-a-YxXwLk&amp;4&am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609" y="4115935"/>
            <a:ext cx="1562100" cy="1562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732347" y="2739308"/>
            <a:ext cx="4432624" cy="1384995"/>
          </a:xfrm>
          <a:prstGeom prst="rect">
            <a:avLst/>
          </a:prstGeom>
          <a:noFill/>
        </p:spPr>
        <p:txBody>
          <a:bodyPr wrap="none" lIns="91440" tIns="45720" rIns="91440" bIns="45720">
            <a:spAutoFit/>
          </a:bodyPr>
          <a:lstStyle/>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Віталій Козловський–</a:t>
            </a:r>
          </a:p>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 І все на світі </a:t>
            </a:r>
          </a:p>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треба пережити</a:t>
            </a:r>
            <a:endParaRPr lang="ru-RU" sz="2800" b="1" cap="none" spc="0" dirty="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endParaRPr>
          </a:p>
        </p:txBody>
      </p:sp>
      <p:pic>
        <p:nvPicPr>
          <p:cNvPr id="5" name="Рисунок 4"/>
          <p:cNvPicPr>
            <a:picLocks noChangeAspect="1"/>
          </p:cNvPicPr>
          <p:nvPr/>
        </p:nvPicPr>
        <p:blipFill>
          <a:blip r:embed="rId5"/>
          <a:stretch>
            <a:fillRect/>
          </a:stretch>
        </p:blipFill>
        <p:spPr>
          <a:xfrm>
            <a:off x="9050664" y="4115935"/>
            <a:ext cx="1562100" cy="1562100"/>
          </a:xfrm>
          <a:prstGeom prst="rect">
            <a:avLst/>
          </a:prstGeom>
          <a:ln>
            <a:noFill/>
          </a:ln>
          <a:effectLst>
            <a:outerShdw blurRad="190500" algn="tl" rotWithShape="0">
              <a:srgbClr val="000000">
                <a:alpha val="70000"/>
              </a:srgbClr>
            </a:outerShdw>
          </a:effectLst>
        </p:spPr>
      </p:pic>
      <p:sp>
        <p:nvSpPr>
          <p:cNvPr id="10" name="Прямоугольник 9"/>
          <p:cNvSpPr/>
          <p:nvPr/>
        </p:nvSpPr>
        <p:spPr>
          <a:xfrm>
            <a:off x="8515210" y="3223686"/>
            <a:ext cx="3164649" cy="523220"/>
          </a:xfrm>
          <a:prstGeom prst="rect">
            <a:avLst/>
          </a:prstGeom>
          <a:noFill/>
        </p:spPr>
        <p:txBody>
          <a:bodyPr wrap="none" lIns="91440" tIns="45720" rIns="91440" bIns="45720">
            <a:spAutoFit/>
          </a:bodyPr>
          <a:lstStyle/>
          <a:p>
            <a:pPr algn="ctr"/>
            <a:r>
              <a:rPr lang="uk-UA" sz="2800" b="1" cap="none" spc="0" dirty="0" smtClean="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rPr>
              <a:t>Птаха - Крила</a:t>
            </a:r>
            <a:endParaRPr lang="ru-RU" sz="2800" b="1" cap="none" spc="0" dirty="0">
              <a:ln w="0">
                <a:solidFill>
                  <a:sysClr val="windowText" lastClr="000000"/>
                </a:solidFill>
              </a:ln>
              <a:solidFill>
                <a:schemeClr val="accent6"/>
              </a:solidFill>
              <a:effectLst>
                <a:outerShdw blurRad="38100" dist="19050" dir="2700000" algn="tl" rotWithShape="0">
                  <a:schemeClr val="dk1">
                    <a:alpha val="40000"/>
                  </a:schemeClr>
                </a:outerShdw>
              </a:effectLst>
              <a:latin typeface="Segoe Print" panose="02000600000000000000" pitchFamily="2" charset="0"/>
            </a:endParaRPr>
          </a:p>
        </p:txBody>
      </p:sp>
    </p:spTree>
    <p:extLst>
      <p:ext uri="{BB962C8B-B14F-4D97-AF65-F5344CB8AC3E}">
        <p14:creationId xmlns:p14="http://schemas.microsoft.com/office/powerpoint/2010/main" val="336293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378735" y="3445934"/>
            <a:ext cx="5309441" cy="2984290"/>
          </a:xfrm>
          <a:prstGeom prst="rect">
            <a:avLst/>
          </a:prstGeom>
          <a:effectLst>
            <a:softEdge rad="241300"/>
          </a:effectLst>
        </p:spPr>
      </p:pic>
      <p:sp>
        <p:nvSpPr>
          <p:cNvPr id="3" name="Прямоугольник 2"/>
          <p:cNvSpPr/>
          <p:nvPr/>
        </p:nvSpPr>
        <p:spPr>
          <a:xfrm>
            <a:off x="2884098" y="185815"/>
            <a:ext cx="9307902" cy="5693866"/>
          </a:xfrm>
          <a:prstGeom prst="rect">
            <a:avLst/>
          </a:prstGeom>
          <a:solidFill>
            <a:schemeClr val="accent3">
              <a:lumMod val="40000"/>
              <a:lumOff val="60000"/>
            </a:schemeClr>
          </a:solidFill>
          <a:effectLst>
            <a:softEdge rad="635000"/>
          </a:effectLst>
        </p:spPr>
        <p:txBody>
          <a:bodyPr wrap="square">
            <a:spAutoFit/>
          </a:bodyPr>
          <a:lstStyle/>
          <a:p>
            <a:pPr algn="ctr"/>
            <a:r>
              <a:rPr lang="ru-RU" sz="2800" b="1" i="1" dirty="0">
                <a:solidFill>
                  <a:srgbClr val="C00000"/>
                </a:solidFill>
                <a:latin typeface="Sitka Text" panose="02000505000000020004" pitchFamily="2" charset="0"/>
              </a:rPr>
              <a:t>Є люди, </a:t>
            </a:r>
            <a:r>
              <a:rPr lang="ru-RU" sz="2800" b="1" i="1" dirty="0" err="1">
                <a:solidFill>
                  <a:srgbClr val="C00000"/>
                </a:solidFill>
                <a:latin typeface="Sitka Text" panose="02000505000000020004" pitchFamily="2" charset="0"/>
              </a:rPr>
              <a:t>які</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ще</a:t>
            </a:r>
            <a:r>
              <a:rPr lang="ru-RU" sz="2800" b="1" i="1" dirty="0">
                <a:solidFill>
                  <a:srgbClr val="C00000"/>
                </a:solidFill>
                <a:latin typeface="Sitka Text" panose="02000505000000020004" pitchFamily="2" charset="0"/>
              </a:rPr>
              <a:t> за </a:t>
            </a:r>
            <a:r>
              <a:rPr lang="ru-RU" sz="2800" b="1" i="1" dirty="0" err="1">
                <a:solidFill>
                  <a:srgbClr val="C00000"/>
                </a:solidFill>
                <a:latin typeface="Sitka Text" panose="02000505000000020004" pitchFamily="2" charset="0"/>
              </a:rPr>
              <a:t>життя</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стають</a:t>
            </a:r>
            <a:r>
              <a:rPr lang="ru-RU" sz="2800" b="1" i="1" dirty="0">
                <a:solidFill>
                  <a:srgbClr val="C00000"/>
                </a:solidFill>
                <a:latin typeface="Sitka Text" panose="02000505000000020004" pitchFamily="2" charset="0"/>
              </a:rPr>
              <a:t> легендами. </a:t>
            </a:r>
            <a:r>
              <a:rPr lang="ru-RU" sz="2800" b="1" i="1" dirty="0" err="1">
                <a:solidFill>
                  <a:srgbClr val="C00000"/>
                </a:solidFill>
                <a:latin typeface="Sitka Text" panose="02000505000000020004" pitchFamily="2" charset="0"/>
              </a:rPr>
              <a:t>Навколо</a:t>
            </a:r>
            <a:r>
              <a:rPr lang="ru-RU" sz="2800" b="1" i="1" dirty="0">
                <a:solidFill>
                  <a:srgbClr val="C00000"/>
                </a:solidFill>
                <a:latin typeface="Sitka Text" panose="02000505000000020004" pitchFamily="2" charset="0"/>
              </a:rPr>
              <a:t> них </a:t>
            </a:r>
            <a:r>
              <a:rPr lang="ru-RU" sz="2800" b="1" i="1" dirty="0" err="1">
                <a:solidFill>
                  <a:srgbClr val="C00000"/>
                </a:solidFill>
                <a:latin typeface="Sitka Text" panose="02000505000000020004" pitchFamily="2" charset="0"/>
              </a:rPr>
              <a:t>творяться</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міфи</a:t>
            </a:r>
            <a:r>
              <a:rPr lang="ru-RU" sz="2800" b="1" i="1" dirty="0">
                <a:solidFill>
                  <a:srgbClr val="C00000"/>
                </a:solidFill>
                <a:latin typeface="Sitka Text" panose="02000505000000020004" pitchFamily="2" charset="0"/>
              </a:rPr>
              <a:t>, чутки, </a:t>
            </a:r>
            <a:r>
              <a:rPr lang="ru-RU" sz="2800" b="1" i="1" dirty="0" err="1">
                <a:solidFill>
                  <a:srgbClr val="C00000"/>
                </a:solidFill>
                <a:latin typeface="Sitka Text" panose="02000505000000020004" pitchFamily="2" charset="0"/>
              </a:rPr>
              <a:t>перекази</a:t>
            </a:r>
            <a:r>
              <a:rPr lang="ru-RU" sz="2800" b="1" i="1" dirty="0">
                <a:solidFill>
                  <a:srgbClr val="C00000"/>
                </a:solidFill>
                <a:latin typeface="Sitka Text" panose="02000505000000020004" pitchFamily="2" charset="0"/>
              </a:rPr>
              <a:t>, за </a:t>
            </a:r>
            <a:r>
              <a:rPr lang="ru-RU" sz="2800" b="1" i="1" dirty="0" err="1">
                <a:solidFill>
                  <a:srgbClr val="C00000"/>
                </a:solidFill>
                <a:latin typeface="Sitka Text" panose="02000505000000020004" pitchFamily="2" charset="0"/>
              </a:rPr>
              <a:t>якими</a:t>
            </a:r>
            <a:r>
              <a:rPr lang="ru-RU" sz="2800" b="1" i="1" dirty="0">
                <a:solidFill>
                  <a:srgbClr val="C00000"/>
                </a:solidFill>
                <a:latin typeface="Sitka Text" panose="02000505000000020004" pitchFamily="2" charset="0"/>
              </a:rPr>
              <a:t> так </a:t>
            </a:r>
            <a:r>
              <a:rPr lang="ru-RU" sz="2800" b="1" i="1" dirty="0" err="1">
                <a:solidFill>
                  <a:srgbClr val="C00000"/>
                </a:solidFill>
                <a:latin typeface="Sitka Text" panose="02000505000000020004" pitchFamily="2" charset="0"/>
              </a:rPr>
              <a:t>важко</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відрізнити</a:t>
            </a:r>
            <a:r>
              <a:rPr lang="ru-RU" sz="2800" b="1" i="1" dirty="0">
                <a:solidFill>
                  <a:srgbClr val="C00000"/>
                </a:solidFill>
                <a:latin typeface="Sitka Text" panose="02000505000000020004" pitchFamily="2" charset="0"/>
              </a:rPr>
              <a:t> правду </a:t>
            </a:r>
            <a:r>
              <a:rPr lang="ru-RU" sz="2800" b="1" i="1" dirty="0" err="1">
                <a:solidFill>
                  <a:srgbClr val="C00000"/>
                </a:solidFill>
                <a:latin typeface="Sitka Text" panose="02000505000000020004" pitchFamily="2" charset="0"/>
              </a:rPr>
              <a:t>від</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вигадки</a:t>
            </a:r>
            <a:r>
              <a:rPr lang="ru-RU" sz="2800" b="1" i="1" dirty="0">
                <a:solidFill>
                  <a:srgbClr val="C00000"/>
                </a:solidFill>
                <a:latin typeface="Sitka Text" panose="02000505000000020004" pitchFamily="2" charset="0"/>
              </a:rPr>
              <a:t>. Вони ж </a:t>
            </a:r>
            <a:r>
              <a:rPr lang="ru-RU" sz="2800" b="1" i="1" dirty="0" err="1">
                <a:solidFill>
                  <a:srgbClr val="C00000"/>
                </a:solidFill>
                <a:latin typeface="Sitka Text" panose="02000505000000020004" pitchFamily="2" charset="0"/>
              </a:rPr>
              <a:t>мовчать</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оберігаючи</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свій</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особистий</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світ</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від</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стороннього</a:t>
            </a:r>
            <a:r>
              <a:rPr lang="ru-RU" sz="2800" b="1" i="1" dirty="0">
                <a:solidFill>
                  <a:srgbClr val="C00000"/>
                </a:solidFill>
                <a:latin typeface="Sitka Text" panose="02000505000000020004" pitchFamily="2" charset="0"/>
              </a:rPr>
              <a:t> ока і </a:t>
            </a:r>
            <a:r>
              <a:rPr lang="ru-RU" sz="2800" b="1" i="1" dirty="0" err="1">
                <a:solidFill>
                  <a:srgbClr val="C00000"/>
                </a:solidFill>
                <a:latin typeface="Sitka Text" panose="02000505000000020004" pitchFamily="2" charset="0"/>
              </a:rPr>
              <a:t>впускаючи</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туди</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лише</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близьких</a:t>
            </a:r>
            <a:r>
              <a:rPr lang="ru-RU" sz="2800" b="1" i="1" dirty="0">
                <a:solidFill>
                  <a:srgbClr val="C00000"/>
                </a:solidFill>
                <a:latin typeface="Sitka Text" panose="02000505000000020004" pitchFamily="2" charset="0"/>
              </a:rPr>
              <a:t> і </a:t>
            </a:r>
            <a:r>
              <a:rPr lang="ru-RU" sz="2800" b="1" i="1" dirty="0" err="1">
                <a:solidFill>
                  <a:srgbClr val="C00000"/>
                </a:solidFill>
                <a:latin typeface="Sitka Text" panose="02000505000000020004" pitchFamily="2" charset="0"/>
              </a:rPr>
              <a:t>перевірених</a:t>
            </a:r>
            <a:r>
              <a:rPr lang="ru-RU" sz="2800" b="1" i="1" dirty="0" smtClean="0">
                <a:solidFill>
                  <a:srgbClr val="C00000"/>
                </a:solidFill>
                <a:latin typeface="Sitka Text" panose="02000505000000020004" pitchFamily="2" charset="0"/>
              </a:rPr>
              <a:t>.</a:t>
            </a:r>
            <a:endParaRPr lang="ru-RU" sz="2800" b="1" i="1" dirty="0">
              <a:solidFill>
                <a:srgbClr val="C00000"/>
              </a:solidFill>
              <a:latin typeface="Sitka Text" panose="02000505000000020004" pitchFamily="2" charset="0"/>
            </a:endParaRPr>
          </a:p>
          <a:p>
            <a:pPr algn="ctr"/>
            <a:r>
              <a:rPr lang="ru-RU" sz="2800" b="1" i="1" dirty="0">
                <a:solidFill>
                  <a:srgbClr val="C00000"/>
                </a:solidFill>
                <a:latin typeface="Sitka Text" panose="02000505000000020004" pitchFamily="2" charset="0"/>
              </a:rPr>
              <a:t>Такою є </a:t>
            </a:r>
            <a:r>
              <a:rPr lang="ru-RU" sz="2800" b="1" i="1" dirty="0" err="1">
                <a:solidFill>
                  <a:srgbClr val="C00000"/>
                </a:solidFill>
                <a:latin typeface="Sitka Text" panose="02000505000000020004" pitchFamily="2" charset="0"/>
              </a:rPr>
              <a:t>Ліна</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Василівна</a:t>
            </a:r>
            <a:r>
              <a:rPr lang="ru-RU" sz="2800" b="1" i="1" dirty="0">
                <a:solidFill>
                  <a:srgbClr val="C00000"/>
                </a:solidFill>
                <a:latin typeface="Sitka Text" panose="02000505000000020004" pitchFamily="2" charset="0"/>
              </a:rPr>
              <a:t> Костенко – поет, </a:t>
            </a:r>
            <a:r>
              <a:rPr lang="ru-RU" sz="2800" b="1" i="1" dirty="0" err="1">
                <a:solidFill>
                  <a:srgbClr val="C00000"/>
                </a:solidFill>
                <a:latin typeface="Sitka Text" panose="02000505000000020004" pitchFamily="2" charset="0"/>
              </a:rPr>
              <a:t>публіцист</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громадський</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діяч</a:t>
            </a:r>
            <a:r>
              <a:rPr lang="ru-RU" sz="2800" b="1" i="1" dirty="0">
                <a:solidFill>
                  <a:srgbClr val="C00000"/>
                </a:solidFill>
                <a:latin typeface="Sitka Text" panose="02000505000000020004" pitchFamily="2" charset="0"/>
              </a:rPr>
              <a:t>. А в першу </a:t>
            </a:r>
            <a:r>
              <a:rPr lang="ru-RU" sz="2800" b="1" i="1" dirty="0" err="1">
                <a:solidFill>
                  <a:srgbClr val="C00000"/>
                </a:solidFill>
                <a:latin typeface="Sitka Text" panose="02000505000000020004" pitchFamily="2" charset="0"/>
              </a:rPr>
              <a:t>чергу</a:t>
            </a:r>
            <a:r>
              <a:rPr lang="ru-RU" sz="2800" b="1" i="1" dirty="0">
                <a:solidFill>
                  <a:srgbClr val="C00000"/>
                </a:solidFill>
                <a:latin typeface="Sitka Text" panose="02000505000000020004" pitchFamily="2" charset="0"/>
              </a:rPr>
              <a:t> – </a:t>
            </a:r>
            <a:r>
              <a:rPr lang="ru-RU" sz="2800" b="1" i="1" dirty="0" err="1">
                <a:solidFill>
                  <a:srgbClr val="C00000"/>
                </a:solidFill>
                <a:latin typeface="Sitka Text" panose="02000505000000020004" pitchFamily="2" charset="0"/>
              </a:rPr>
              <a:t>жінка</a:t>
            </a:r>
            <a:r>
              <a:rPr lang="ru-RU" sz="2800" b="1" i="1" dirty="0">
                <a:solidFill>
                  <a:srgbClr val="C00000"/>
                </a:solidFill>
                <a:latin typeface="Sitka Text" panose="02000505000000020004" pitchFamily="2" charset="0"/>
              </a:rPr>
              <a:t>, яка одного разу написала: </a:t>
            </a:r>
            <a:r>
              <a:rPr lang="ru-RU" sz="2800" b="1" i="1" dirty="0">
                <a:solidFill>
                  <a:srgbClr val="002060"/>
                </a:solidFill>
                <a:latin typeface="Sitka Text" panose="02000505000000020004" pitchFamily="2" charset="0"/>
              </a:rPr>
              <a:t>«Я </a:t>
            </a:r>
            <a:r>
              <a:rPr lang="ru-RU" sz="2800" b="1" i="1" dirty="0" err="1">
                <a:solidFill>
                  <a:srgbClr val="002060"/>
                </a:solidFill>
                <a:latin typeface="Sitka Text" panose="02000505000000020004" pitchFamily="2" charset="0"/>
              </a:rPr>
              <a:t>вибрала</a:t>
            </a:r>
            <a:r>
              <a:rPr lang="ru-RU" sz="2800" b="1" i="1" dirty="0">
                <a:solidFill>
                  <a:srgbClr val="002060"/>
                </a:solidFill>
                <a:latin typeface="Sitka Text" panose="02000505000000020004" pitchFamily="2" charset="0"/>
              </a:rPr>
              <a:t> долю </a:t>
            </a:r>
            <a:r>
              <a:rPr lang="ru-RU" sz="2800" b="1" i="1" dirty="0" err="1">
                <a:solidFill>
                  <a:srgbClr val="002060"/>
                </a:solidFill>
                <a:latin typeface="Sitka Text" panose="02000505000000020004" pitchFamily="2" charset="0"/>
              </a:rPr>
              <a:t>собі</a:t>
            </a:r>
            <a:r>
              <a:rPr lang="ru-RU" sz="2800" b="1" i="1" dirty="0">
                <a:solidFill>
                  <a:srgbClr val="002060"/>
                </a:solidFill>
                <a:latin typeface="Sitka Text" panose="02000505000000020004" pitchFamily="2" charset="0"/>
              </a:rPr>
              <a:t> сама, і </a:t>
            </a:r>
            <a:r>
              <a:rPr lang="ru-RU" sz="2800" b="1" i="1" dirty="0" err="1">
                <a:solidFill>
                  <a:srgbClr val="002060"/>
                </a:solidFill>
                <a:latin typeface="Sitka Text" panose="02000505000000020004" pitchFamily="2" charset="0"/>
              </a:rPr>
              <a:t>що</a:t>
            </a:r>
            <a:r>
              <a:rPr lang="ru-RU" sz="2800" b="1" i="1" dirty="0">
                <a:solidFill>
                  <a:srgbClr val="002060"/>
                </a:solidFill>
                <a:latin typeface="Sitka Text" panose="02000505000000020004" pitchFamily="2" charset="0"/>
              </a:rPr>
              <a:t> </a:t>
            </a:r>
            <a:r>
              <a:rPr lang="ru-RU" sz="2800" b="1" i="1" dirty="0" err="1">
                <a:solidFill>
                  <a:srgbClr val="002060"/>
                </a:solidFill>
                <a:latin typeface="Sitka Text" panose="02000505000000020004" pitchFamily="2" charset="0"/>
              </a:rPr>
              <a:t>зі</a:t>
            </a:r>
            <a:r>
              <a:rPr lang="ru-RU" sz="2800" b="1" i="1" dirty="0">
                <a:solidFill>
                  <a:srgbClr val="002060"/>
                </a:solidFill>
                <a:latin typeface="Sitka Text" panose="02000505000000020004" pitchFamily="2" charset="0"/>
              </a:rPr>
              <a:t> мною не </a:t>
            </a:r>
            <a:r>
              <a:rPr lang="ru-RU" sz="2800" b="1" i="1" dirty="0" err="1">
                <a:solidFill>
                  <a:srgbClr val="002060"/>
                </a:solidFill>
                <a:latin typeface="Sitka Text" panose="02000505000000020004" pitchFamily="2" charset="0"/>
              </a:rPr>
              <a:t>станеться</a:t>
            </a:r>
            <a:r>
              <a:rPr lang="ru-RU" sz="2800" b="1" i="1" dirty="0">
                <a:solidFill>
                  <a:srgbClr val="002060"/>
                </a:solidFill>
                <a:latin typeface="Sitka Text" panose="02000505000000020004" pitchFamily="2" charset="0"/>
              </a:rPr>
              <a:t>, - у мене </a:t>
            </a:r>
            <a:r>
              <a:rPr lang="ru-RU" sz="2800" b="1" i="1" dirty="0" err="1">
                <a:solidFill>
                  <a:srgbClr val="002060"/>
                </a:solidFill>
                <a:latin typeface="Sitka Text" panose="02000505000000020004" pitchFamily="2" charset="0"/>
              </a:rPr>
              <a:t>жодних</a:t>
            </a:r>
            <a:r>
              <a:rPr lang="ru-RU" sz="2800" b="1" i="1" dirty="0">
                <a:solidFill>
                  <a:srgbClr val="002060"/>
                </a:solidFill>
                <a:latin typeface="Sitka Text" panose="02000505000000020004" pitchFamily="2" charset="0"/>
              </a:rPr>
              <a:t> </a:t>
            </a:r>
            <a:r>
              <a:rPr lang="ru-RU" sz="2800" b="1" i="1" dirty="0" err="1">
                <a:solidFill>
                  <a:srgbClr val="002060"/>
                </a:solidFill>
                <a:latin typeface="Sitka Text" panose="02000505000000020004" pitchFamily="2" charset="0"/>
              </a:rPr>
              <a:t>претензій</a:t>
            </a:r>
            <a:r>
              <a:rPr lang="ru-RU" sz="2800" b="1" i="1" dirty="0">
                <a:solidFill>
                  <a:srgbClr val="002060"/>
                </a:solidFill>
                <a:latin typeface="Sitka Text" panose="02000505000000020004" pitchFamily="2" charset="0"/>
              </a:rPr>
              <a:t> нема до </a:t>
            </a:r>
            <a:r>
              <a:rPr lang="ru-RU" sz="2800" b="1" i="1" dirty="0" err="1">
                <a:solidFill>
                  <a:srgbClr val="002060"/>
                </a:solidFill>
                <a:latin typeface="Sitka Text" panose="02000505000000020004" pitchFamily="2" charset="0"/>
              </a:rPr>
              <a:t>Долі</a:t>
            </a:r>
            <a:r>
              <a:rPr lang="ru-RU" sz="2800" b="1" i="1" dirty="0">
                <a:solidFill>
                  <a:srgbClr val="002060"/>
                </a:solidFill>
                <a:latin typeface="Sitka Text" panose="02000505000000020004" pitchFamily="2" charset="0"/>
              </a:rPr>
              <a:t> – </a:t>
            </a:r>
            <a:r>
              <a:rPr lang="ru-RU" sz="2800" b="1" i="1" dirty="0" err="1">
                <a:solidFill>
                  <a:srgbClr val="002060"/>
                </a:solidFill>
                <a:latin typeface="Sitka Text" panose="02000505000000020004" pitchFamily="2" charset="0"/>
              </a:rPr>
              <a:t>моєї</a:t>
            </a:r>
            <a:r>
              <a:rPr lang="ru-RU" sz="2800" b="1" i="1" dirty="0">
                <a:solidFill>
                  <a:srgbClr val="002060"/>
                </a:solidFill>
                <a:latin typeface="Sitka Text" panose="02000505000000020004" pitchFamily="2" charset="0"/>
              </a:rPr>
              <a:t> </a:t>
            </a:r>
            <a:r>
              <a:rPr lang="ru-RU" sz="2800" b="1" i="1" dirty="0" err="1">
                <a:solidFill>
                  <a:srgbClr val="002060"/>
                </a:solidFill>
                <a:latin typeface="Sitka Text" panose="02000505000000020004" pitchFamily="2" charset="0"/>
              </a:rPr>
              <a:t>обраниці</a:t>
            </a:r>
            <a:r>
              <a:rPr lang="ru-RU" sz="2800" b="1" i="1" dirty="0">
                <a:solidFill>
                  <a:srgbClr val="002060"/>
                </a:solidFill>
                <a:latin typeface="Sitka Text" panose="02000505000000020004" pitchFamily="2" charset="0"/>
              </a:rPr>
              <a:t>»</a:t>
            </a:r>
            <a:r>
              <a:rPr lang="ru-RU" sz="2800" b="1" i="1" dirty="0">
                <a:solidFill>
                  <a:srgbClr val="C00000"/>
                </a:solidFill>
                <a:latin typeface="Sitka Text" panose="02000505000000020004" pitchFamily="2" charset="0"/>
              </a:rPr>
              <a:t>, - і </a:t>
            </a:r>
            <a:r>
              <a:rPr lang="ru-RU" sz="2800" b="1" i="1" dirty="0" err="1">
                <a:solidFill>
                  <a:srgbClr val="C00000"/>
                </a:solidFill>
                <a:latin typeface="Sitka Text" panose="02000505000000020004" pitchFamily="2" charset="0"/>
              </a:rPr>
              <a:t>лишилася</a:t>
            </a:r>
            <a:r>
              <a:rPr lang="ru-RU" sz="2800" b="1" i="1" dirty="0">
                <a:solidFill>
                  <a:srgbClr val="C00000"/>
                </a:solidFill>
                <a:latin typeface="Sitka Text" panose="02000505000000020004" pitchFamily="2" charset="0"/>
              </a:rPr>
              <a:t> на все </a:t>
            </a:r>
            <a:r>
              <a:rPr lang="ru-RU" sz="2800" b="1" i="1" dirty="0" err="1">
                <a:solidFill>
                  <a:srgbClr val="C00000"/>
                </a:solidFill>
                <a:latin typeface="Sitka Text" panose="02000505000000020004" pitchFamily="2" charset="0"/>
              </a:rPr>
              <a:t>життя</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вірною</a:t>
            </a:r>
            <a:r>
              <a:rPr lang="ru-RU" sz="2800" b="1" i="1" dirty="0">
                <a:solidFill>
                  <a:srgbClr val="C00000"/>
                </a:solidFill>
                <a:latin typeface="Sitka Text" panose="02000505000000020004" pitchFamily="2" charset="0"/>
              </a:rPr>
              <a:t> </a:t>
            </a:r>
            <a:r>
              <a:rPr lang="ru-RU" sz="2800" b="1" i="1" dirty="0" err="1">
                <a:solidFill>
                  <a:srgbClr val="C00000"/>
                </a:solidFill>
                <a:latin typeface="Sitka Text" panose="02000505000000020004" pitchFamily="2" charset="0"/>
              </a:rPr>
              <a:t>цим</a:t>
            </a:r>
            <a:r>
              <a:rPr lang="ru-RU" sz="2800" b="1" i="1" dirty="0">
                <a:solidFill>
                  <a:srgbClr val="C00000"/>
                </a:solidFill>
                <a:latin typeface="Sitka Text" panose="02000505000000020004" pitchFamily="2" charset="0"/>
              </a:rPr>
              <a:t> словам.</a:t>
            </a:r>
          </a:p>
        </p:txBody>
      </p:sp>
    </p:spTree>
    <p:extLst>
      <p:ext uri="{BB962C8B-B14F-4D97-AF65-F5344CB8AC3E}">
        <p14:creationId xmlns:p14="http://schemas.microsoft.com/office/powerpoint/2010/main" val="241421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263526" y="1336728"/>
            <a:ext cx="5572732" cy="2041601"/>
            <a:chOff x="2665054" y="383116"/>
            <a:chExt cx="7992545" cy="2539543"/>
          </a:xfrm>
        </p:grpSpPr>
        <p:pic>
          <p:nvPicPr>
            <p:cNvPr id="2" name="Рисунок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2079" b="31799"/>
            <a:stretch/>
          </p:blipFill>
          <p:spPr>
            <a:xfrm>
              <a:off x="2989389" y="383116"/>
              <a:ext cx="7030468" cy="25395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2665054" y="383116"/>
              <a:ext cx="7992545" cy="2182202"/>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Відгадайте поезію </a:t>
              </a:r>
            </a:p>
            <a:p>
              <a:pPr algn="ctr"/>
              <a:r>
                <a:rPr lang="uk-UA" sz="36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Ліни Костенко за </a:t>
              </a:r>
            </a:p>
            <a:p>
              <a:pPr algn="ctr"/>
              <a:r>
                <a:rPr lang="uk-UA" sz="36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асоціативним колажем</a:t>
              </a:r>
              <a:endParaRPr lang="ru-RU" sz="36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258" y="190167"/>
            <a:ext cx="5230761" cy="5230761"/>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grpSp>
        <p:nvGrpSpPr>
          <p:cNvPr id="15" name="Группа 14"/>
          <p:cNvGrpSpPr/>
          <p:nvPr/>
        </p:nvGrpSpPr>
        <p:grpSpPr>
          <a:xfrm>
            <a:off x="78233" y="4710021"/>
            <a:ext cx="2526943" cy="968896"/>
            <a:chOff x="7828559" y="2243079"/>
            <a:chExt cx="3237451" cy="1259409"/>
          </a:xfrm>
        </p:grpSpPr>
        <p:pic>
          <p:nvPicPr>
            <p:cNvPr id="16" name="Рисунок 15"/>
            <p:cNvPicPr>
              <a:picLocks noChangeAspect="1"/>
            </p:cNvPicPr>
            <p:nvPr/>
          </p:nvPicPr>
          <p:blipFill rotWithShape="1">
            <a:blip r:embed="rId5"/>
            <a:srcRect l="5164" t="49550" r="5763" b="-359"/>
            <a:stretch/>
          </p:blipFill>
          <p:spPr>
            <a:xfrm>
              <a:off x="7828559" y="2243079"/>
              <a:ext cx="3237451" cy="1259409"/>
            </a:xfrm>
            <a:prstGeom prst="rect">
              <a:avLst/>
            </a:prstGeom>
          </p:spPr>
        </p:pic>
        <p:sp>
          <p:nvSpPr>
            <p:cNvPr id="17" name="Прямоугольник 16"/>
            <p:cNvSpPr/>
            <p:nvPr/>
          </p:nvSpPr>
          <p:spPr>
            <a:xfrm>
              <a:off x="7884196" y="2327017"/>
              <a:ext cx="312618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Дощ полив</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78234" y="4710021"/>
            <a:ext cx="2526943" cy="968896"/>
            <a:chOff x="7828559" y="2243079"/>
            <a:chExt cx="3237451" cy="1259409"/>
          </a:xfrm>
        </p:grpSpPr>
        <p:pic>
          <p:nvPicPr>
            <p:cNvPr id="5" name="Рисунок 4"/>
            <p:cNvPicPr>
              <a:picLocks noChangeAspect="1"/>
            </p:cNvPicPr>
            <p:nvPr/>
          </p:nvPicPr>
          <p:blipFill rotWithShape="1">
            <a:blip r:embed="rId5"/>
            <a:srcRect l="5164" t="49550" r="5763" b="-359"/>
            <a:stretch/>
          </p:blipFill>
          <p:spPr>
            <a:xfrm>
              <a:off x="7828559" y="2243079"/>
              <a:ext cx="3237451" cy="1259409"/>
            </a:xfrm>
            <a:prstGeom prst="rect">
              <a:avLst/>
            </a:prstGeom>
          </p:spPr>
        </p:pic>
        <p:sp>
          <p:nvSpPr>
            <p:cNvPr id="11" name="Прямоугольник 10"/>
            <p:cNvSpPr/>
            <p:nvPr/>
          </p:nvSpPr>
          <p:spPr>
            <a:xfrm>
              <a:off x="8065949" y="2327017"/>
              <a:ext cx="276267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Відповідь</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905680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3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400" decel="100000"/>
                                        <p:tgtEl>
                                          <p:spTgt spid="15"/>
                                        </p:tgtEl>
                                      </p:cBhvr>
                                    </p:animEffect>
                                    <p:anim calcmode="lin" valueType="num">
                                      <p:cBhvr>
                                        <p:cTn id="21" dur="1400" decel="100000" fill="hold"/>
                                        <p:tgtEl>
                                          <p:spTgt spid="15"/>
                                        </p:tgtEl>
                                        <p:attrNameLst>
                                          <p:attrName>style.rotation</p:attrName>
                                        </p:attrNameLst>
                                      </p:cBhvr>
                                      <p:tavLst>
                                        <p:tav tm="0">
                                          <p:val>
                                            <p:fltVal val="-90"/>
                                          </p:val>
                                        </p:tav>
                                        <p:tav tm="100000">
                                          <p:val>
                                            <p:fltVal val="0"/>
                                          </p:val>
                                        </p:tav>
                                      </p:tavLst>
                                    </p:anim>
                                    <p:anim calcmode="lin" valueType="num">
                                      <p:cBhvr>
                                        <p:cTn id="22" dur="1400" decel="100000" fill="hold"/>
                                        <p:tgtEl>
                                          <p:spTgt spid="15"/>
                                        </p:tgtEl>
                                        <p:attrNameLst>
                                          <p:attrName>ppt_x</p:attrName>
                                        </p:attrNameLst>
                                      </p:cBhvr>
                                      <p:tavLst>
                                        <p:tav tm="0">
                                          <p:val>
                                            <p:strVal val="#ppt_x+0.4"/>
                                          </p:val>
                                        </p:tav>
                                        <p:tav tm="100000">
                                          <p:val>
                                            <p:strVal val="#ppt_x-0.05"/>
                                          </p:val>
                                        </p:tav>
                                      </p:tavLst>
                                    </p:anim>
                                    <p:anim calcmode="lin" valueType="num">
                                      <p:cBhvr>
                                        <p:cTn id="23" dur="1400" decel="100000" fill="hold"/>
                                        <p:tgtEl>
                                          <p:spTgt spid="15"/>
                                        </p:tgtEl>
                                        <p:attrNameLst>
                                          <p:attrName>ppt_y</p:attrName>
                                        </p:attrNameLst>
                                      </p:cBhvr>
                                      <p:tavLst>
                                        <p:tav tm="0">
                                          <p:val>
                                            <p:strVal val="#ppt_y-0.4"/>
                                          </p:val>
                                        </p:tav>
                                        <p:tav tm="100000">
                                          <p:val>
                                            <p:strVal val="#ppt_y+0.1"/>
                                          </p:val>
                                        </p:tav>
                                      </p:tavLst>
                                    </p:anim>
                                    <p:anim calcmode="lin" valueType="num">
                                      <p:cBhvr>
                                        <p:cTn id="24" dur="350" accel="100000" fill="hold">
                                          <p:stCondLst>
                                            <p:cond delay="1400"/>
                                          </p:stCondLst>
                                        </p:cTn>
                                        <p:tgtEl>
                                          <p:spTgt spid="15"/>
                                        </p:tgtEl>
                                        <p:attrNameLst>
                                          <p:attrName>ppt_x</p:attrName>
                                        </p:attrNameLst>
                                      </p:cBhvr>
                                      <p:tavLst>
                                        <p:tav tm="0">
                                          <p:val>
                                            <p:strVal val="#ppt_x-0.05"/>
                                          </p:val>
                                        </p:tav>
                                        <p:tav tm="100000">
                                          <p:val>
                                            <p:strVal val="#ppt_x"/>
                                          </p:val>
                                        </p:tav>
                                      </p:tavLst>
                                    </p:anim>
                                    <p:anim calcmode="lin" valueType="num">
                                      <p:cBhvr>
                                        <p:cTn id="25" dur="350" accel="100000" fill="hold">
                                          <p:stCondLst>
                                            <p:cond delay="14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1969260" y="300974"/>
            <a:ext cx="7030468" cy="2515594"/>
            <a:chOff x="3788435" y="175846"/>
            <a:chExt cx="7030468" cy="2515594"/>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31182" b="31799"/>
            <a:stretch/>
          </p:blipFill>
          <p:spPr>
            <a:xfrm>
              <a:off x="3788435" y="175846"/>
              <a:ext cx="7030468" cy="2515594"/>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547370" y="689670"/>
              <a:ext cx="5512598" cy="1323439"/>
            </a:xfrm>
            <a:prstGeom prst="rect">
              <a:avLst/>
            </a:prstGeom>
            <a:noFill/>
          </p:spPr>
          <p:txBody>
            <a:bodyPr wrap="none" lIns="91440" tIns="45720" rIns="91440" bIns="45720">
              <a:spAutoFit/>
            </a:bodyPr>
            <a:lstStyle/>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Як навчалася майбутня </a:t>
              </a:r>
            </a:p>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письменниця в школі?</a:t>
              </a:r>
              <a:endParaRPr lang="ru-RU" sz="5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8315963" y="3642741"/>
            <a:ext cx="3237451" cy="1261273"/>
            <a:chOff x="664334" y="3630205"/>
            <a:chExt cx="3237451" cy="1261273"/>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845806" y="3630205"/>
              <a:ext cx="2874505" cy="1200329"/>
            </a:xfrm>
            <a:prstGeom prst="rect">
              <a:avLst/>
            </a:prstGeom>
            <a:noFill/>
          </p:spPr>
          <p:txBody>
            <a:bodyPr wrap="none" lIns="91440" tIns="45720" rIns="91440" bIns="45720">
              <a:spAutoFit/>
            </a:bodyPr>
            <a:lstStyle/>
            <a:p>
              <a:pPr algn="ctr"/>
              <a:r>
                <a:rPr lang="uk-UA" sz="24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Була відмінницею</a:t>
              </a:r>
            </a:p>
            <a:p>
              <a:pPr algn="ctr"/>
              <a:r>
                <a:rPr lang="uk-UA" sz="24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і</a:t>
              </a:r>
              <a:r>
                <a:rPr lang="uk-UA" sz="2400" b="1"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 </a:t>
              </a:r>
              <a:r>
                <a:rPr lang="uk-UA" sz="24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закінчила школу </a:t>
              </a:r>
            </a:p>
            <a:p>
              <a:pPr algn="ctr"/>
              <a:r>
                <a:rPr lang="uk-UA" sz="24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з золотою медаллю</a:t>
              </a:r>
              <a:endParaRPr lang="ru-RU" sz="24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387481" y="3666439"/>
            <a:ext cx="3669595" cy="1261981"/>
            <a:chOff x="4256894" y="3588635"/>
            <a:chExt cx="3669595"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4256894" y="3761420"/>
              <a:ext cx="3669595" cy="1077218"/>
            </a:xfrm>
            <a:prstGeom prst="rect">
              <a:avLst/>
            </a:prstGeom>
            <a:noFill/>
          </p:spPr>
          <p:txBody>
            <a:bodyPr wrap="none" lIns="91440" tIns="45720" rIns="91440" bIns="45720">
              <a:spAutoFit/>
            </a:bodyPr>
            <a:lstStyle/>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Не була старанною</a:t>
              </a:r>
            </a:p>
            <a:p>
              <a:pPr algn="ctr"/>
              <a:r>
                <a:rPr lang="uk-UA" sz="32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 ученицею</a:t>
              </a:r>
              <a:endParaRPr lang="ru-RU" sz="32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4425681" y="3644605"/>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734067" y="3620789"/>
              <a:ext cx="2332691" cy="1077218"/>
            </a:xfrm>
            <a:prstGeom prst="rect">
              <a:avLst/>
            </a:prstGeom>
            <a:noFill/>
          </p:spPr>
          <p:txBody>
            <a:bodyPr wrap="none" lIns="91440" tIns="45720" rIns="91440" bIns="45720">
              <a:spAutoFit/>
            </a:bodyPr>
            <a:lstStyle/>
            <a:p>
              <a:pPr algn="ctr"/>
              <a:r>
                <a:rPr lang="uk-UA" sz="32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Вчилася </a:t>
              </a:r>
            </a:p>
            <a:p>
              <a:pPr algn="ctr"/>
              <a:r>
                <a:rPr lang="uk-UA" sz="32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посередньо</a:t>
              </a:r>
              <a:endParaRPr lang="ru-RU" sz="32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26975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3473561" y="0"/>
            <a:ext cx="9075173" cy="1720645"/>
            <a:chOff x="2831581" y="383116"/>
            <a:chExt cx="7030468" cy="2539543"/>
          </a:xfrm>
        </p:grpSpPr>
        <p:pic>
          <p:nvPicPr>
            <p:cNvPr id="2" name="Рисунок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2079" b="31799"/>
            <a:stretch/>
          </p:blipFill>
          <p:spPr>
            <a:xfrm>
              <a:off x="2831581" y="383116"/>
              <a:ext cx="7030468" cy="25395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2910484" y="620489"/>
              <a:ext cx="6872660" cy="1953297"/>
            </a:xfrm>
            <a:prstGeom prst="rect">
              <a:avLst/>
            </a:prstGeom>
            <a:noFill/>
          </p:spPr>
          <p:txBody>
            <a:bodyPr wrap="square" lIns="91440" tIns="45720" rIns="91440" bIns="45720">
              <a:spAutoFit/>
            </a:bodyPr>
            <a:lstStyle/>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Прочитайте уривок з </a:t>
              </a: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a:t>
              </a: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оезії</a:t>
              </a: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Ліни,</a:t>
              </a:r>
            </a:p>
            <a:p>
              <a:pPr algn="ct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заміняючи </a:t>
              </a:r>
              <a:r>
                <a:rPr lang="uk-UA" sz="4000" b="1" dirty="0" err="1"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емодзі</a:t>
              </a:r>
              <a:r>
                <a:rPr lang="uk-UA" sz="40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 словами </a:t>
              </a:r>
              <a:endParaRPr lang="ru-RU" sz="40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13" name="Группа 12"/>
          <p:cNvGrpSpPr/>
          <p:nvPr/>
        </p:nvGrpSpPr>
        <p:grpSpPr>
          <a:xfrm>
            <a:off x="95233" y="4694987"/>
            <a:ext cx="2526943" cy="968896"/>
            <a:chOff x="7828559" y="2243079"/>
            <a:chExt cx="3237451" cy="1259409"/>
          </a:xfrm>
        </p:grpSpPr>
        <p:pic>
          <p:nvPicPr>
            <p:cNvPr id="5" name="Рисунок 4"/>
            <p:cNvPicPr>
              <a:picLocks noChangeAspect="1"/>
            </p:cNvPicPr>
            <p:nvPr/>
          </p:nvPicPr>
          <p:blipFill rotWithShape="1">
            <a:blip r:embed="rId4"/>
            <a:srcRect l="5164" t="49550" r="5763" b="-359"/>
            <a:stretch/>
          </p:blipFill>
          <p:spPr>
            <a:xfrm>
              <a:off x="7828559" y="2243079"/>
              <a:ext cx="3237451" cy="1259409"/>
            </a:xfrm>
            <a:prstGeom prst="rect">
              <a:avLst/>
            </a:prstGeom>
          </p:spPr>
        </p:pic>
        <p:sp>
          <p:nvSpPr>
            <p:cNvPr id="11" name="Прямоугольник 10"/>
            <p:cNvSpPr/>
            <p:nvPr/>
          </p:nvSpPr>
          <p:spPr>
            <a:xfrm>
              <a:off x="8065949" y="2327017"/>
              <a:ext cx="276267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Відповідь</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pic>
        <p:nvPicPr>
          <p:cNvPr id="25" name="Рисунок 24"/>
          <p:cNvPicPr>
            <a:picLocks noChangeAspect="1"/>
          </p:cNvPicPr>
          <p:nvPr/>
        </p:nvPicPr>
        <p:blipFill>
          <a:blip r:embed="rId5"/>
          <a:stretch>
            <a:fillRect/>
          </a:stretch>
        </p:blipFill>
        <p:spPr>
          <a:xfrm>
            <a:off x="2807467" y="1803444"/>
            <a:ext cx="7919390" cy="4273666"/>
          </a:xfrm>
          <a:prstGeom prst="rect">
            <a:avLst/>
          </a:prstGeom>
        </p:spPr>
      </p:pic>
      <p:sp>
        <p:nvSpPr>
          <p:cNvPr id="26" name="Прямоугольник 25"/>
          <p:cNvSpPr/>
          <p:nvPr/>
        </p:nvSpPr>
        <p:spPr>
          <a:xfrm>
            <a:off x="5334218" y="2124489"/>
            <a:ext cx="2093843" cy="584775"/>
          </a:xfrm>
          <a:prstGeom prst="rect">
            <a:avLst/>
          </a:prstGeom>
          <a:solidFill>
            <a:schemeClr val="bg2"/>
          </a:solidFill>
          <a:effectLst>
            <a:softEdge rad="127000"/>
          </a:effectLst>
        </p:spPr>
        <p:txBody>
          <a:bodyPr wrap="none" lIns="91440" tIns="45720" rIns="91440" bIns="45720">
            <a:spAutoFit/>
          </a:bodyPr>
          <a:lstStyle/>
          <a:p>
            <a:pPr algn="ctr"/>
            <a:r>
              <a:rPr lang="uk-UA" sz="3200" b="1" i="1" cap="none" spc="0" dirty="0" smtClean="0">
                <a:ln w="0"/>
                <a:solidFill>
                  <a:srgbClr val="002060"/>
                </a:solidFill>
              </a:rPr>
              <a:t>крилатим</a:t>
            </a:r>
            <a:endParaRPr lang="ru-RU" sz="3200" b="1" i="1" cap="none" spc="0" dirty="0">
              <a:ln w="0"/>
              <a:solidFill>
                <a:srgbClr val="002060"/>
              </a:solidFill>
            </a:endParaRPr>
          </a:p>
        </p:txBody>
      </p:sp>
      <p:sp>
        <p:nvSpPr>
          <p:cNvPr id="27" name="Прямоугольник 26"/>
          <p:cNvSpPr/>
          <p:nvPr/>
        </p:nvSpPr>
        <p:spPr>
          <a:xfrm>
            <a:off x="8818305" y="2386099"/>
            <a:ext cx="2093843"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a:ln w="0"/>
                <a:solidFill>
                  <a:srgbClr val="002060"/>
                </a:solidFill>
              </a:rPr>
              <a:t>н</a:t>
            </a:r>
            <a:r>
              <a:rPr lang="uk-UA" sz="3600" b="1" i="1" dirty="0" smtClean="0">
                <a:ln w="0"/>
                <a:solidFill>
                  <a:srgbClr val="002060"/>
                </a:solidFill>
              </a:rPr>
              <a:t>е треба</a:t>
            </a:r>
            <a:endParaRPr lang="ru-RU" sz="3600" b="1" i="1" cap="none" spc="0" dirty="0">
              <a:ln w="0"/>
              <a:solidFill>
                <a:srgbClr val="002060"/>
              </a:solidFill>
            </a:endParaRPr>
          </a:p>
        </p:txBody>
      </p:sp>
      <p:sp>
        <p:nvSpPr>
          <p:cNvPr id="28" name="Прямоугольник 27"/>
          <p:cNvSpPr/>
          <p:nvPr/>
        </p:nvSpPr>
        <p:spPr>
          <a:xfrm>
            <a:off x="2898187" y="3322432"/>
            <a:ext cx="2672527"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smtClean="0">
                <a:ln w="0"/>
                <a:solidFill>
                  <a:srgbClr val="002060"/>
                </a:solidFill>
              </a:rPr>
              <a:t>Землі немає</a:t>
            </a:r>
            <a:endParaRPr lang="ru-RU" sz="3600" b="1" i="1" cap="none" spc="0" dirty="0">
              <a:ln w="0"/>
              <a:solidFill>
                <a:srgbClr val="002060"/>
              </a:solidFill>
            </a:endParaRPr>
          </a:p>
        </p:txBody>
      </p:sp>
      <p:sp>
        <p:nvSpPr>
          <p:cNvPr id="29" name="Прямоугольник 28"/>
          <p:cNvSpPr/>
          <p:nvPr/>
        </p:nvSpPr>
        <p:spPr>
          <a:xfrm>
            <a:off x="7668630" y="3291919"/>
            <a:ext cx="1149675"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smtClean="0">
                <a:ln w="0"/>
                <a:solidFill>
                  <a:srgbClr val="002060"/>
                </a:solidFill>
              </a:rPr>
              <a:t>небо</a:t>
            </a:r>
            <a:endParaRPr lang="ru-RU" sz="3600" b="1" i="1" cap="none" spc="0" dirty="0">
              <a:ln w="0"/>
              <a:solidFill>
                <a:srgbClr val="002060"/>
              </a:solidFill>
            </a:endParaRPr>
          </a:p>
        </p:txBody>
      </p:sp>
      <p:sp>
        <p:nvSpPr>
          <p:cNvPr id="30" name="Прямоугольник 29"/>
          <p:cNvSpPr/>
          <p:nvPr/>
        </p:nvSpPr>
        <p:spPr>
          <a:xfrm>
            <a:off x="2965352" y="4220507"/>
            <a:ext cx="2538195"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smtClean="0">
                <a:ln w="0"/>
                <a:solidFill>
                  <a:srgbClr val="002060"/>
                </a:solidFill>
              </a:rPr>
              <a:t>Немає поля</a:t>
            </a:r>
            <a:endParaRPr lang="ru-RU" sz="3600" b="1" i="1" cap="none" spc="0" dirty="0">
              <a:ln w="0"/>
              <a:solidFill>
                <a:srgbClr val="002060"/>
              </a:solidFill>
            </a:endParaRPr>
          </a:p>
        </p:txBody>
      </p:sp>
      <p:sp>
        <p:nvSpPr>
          <p:cNvPr id="31" name="Прямоугольник 30"/>
          <p:cNvSpPr/>
          <p:nvPr/>
        </p:nvSpPr>
        <p:spPr>
          <a:xfrm>
            <a:off x="3012000" y="5148808"/>
            <a:ext cx="2558714"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smtClean="0">
                <a:ln w="0"/>
                <a:solidFill>
                  <a:srgbClr val="002060"/>
                </a:solidFill>
              </a:rPr>
              <a:t>Немає пари</a:t>
            </a:r>
            <a:endParaRPr lang="ru-RU" sz="3600" b="1" i="1" cap="none" spc="0" dirty="0">
              <a:ln w="0"/>
              <a:solidFill>
                <a:srgbClr val="002060"/>
              </a:solidFill>
            </a:endParaRPr>
          </a:p>
        </p:txBody>
      </p:sp>
      <p:sp>
        <p:nvSpPr>
          <p:cNvPr id="32" name="Прямоугольник 31"/>
          <p:cNvSpPr/>
          <p:nvPr/>
        </p:nvSpPr>
        <p:spPr>
          <a:xfrm>
            <a:off x="8409378" y="5128594"/>
            <a:ext cx="1455848" cy="646331"/>
          </a:xfrm>
          <a:prstGeom prst="rect">
            <a:avLst/>
          </a:prstGeom>
          <a:solidFill>
            <a:schemeClr val="bg2"/>
          </a:solidFill>
          <a:effectLst>
            <a:softEdge rad="127000"/>
          </a:effectLst>
        </p:spPr>
        <p:txBody>
          <a:bodyPr wrap="none" lIns="91440" tIns="45720" rIns="91440" bIns="45720">
            <a:spAutoFit/>
          </a:bodyPr>
          <a:lstStyle/>
          <a:p>
            <a:pPr algn="ctr"/>
            <a:r>
              <a:rPr lang="uk-UA" sz="3600" b="1" i="1" dirty="0" smtClean="0">
                <a:ln w="0"/>
                <a:solidFill>
                  <a:srgbClr val="002060"/>
                </a:solidFill>
              </a:rPr>
              <a:t>хмари</a:t>
            </a:r>
            <a:endParaRPr lang="ru-RU" sz="3600" b="1" i="1" cap="none" spc="0" dirty="0">
              <a:ln w="0"/>
              <a:solidFill>
                <a:srgbClr val="002060"/>
              </a:solidFill>
            </a:endParaRPr>
          </a:p>
        </p:txBody>
      </p:sp>
      <p:pic>
        <p:nvPicPr>
          <p:cNvPr id="3" name="Рисунок 2"/>
          <p:cNvPicPr>
            <a:picLocks noChangeAspect="1"/>
          </p:cNvPicPr>
          <p:nvPr/>
        </p:nvPicPr>
        <p:blipFill>
          <a:blip r:embed="rId6"/>
          <a:stretch>
            <a:fillRect/>
          </a:stretch>
        </p:blipFill>
        <p:spPr>
          <a:xfrm>
            <a:off x="205330" y="377364"/>
            <a:ext cx="2897034" cy="4079024"/>
          </a:xfrm>
          <a:prstGeom prst="rect">
            <a:avLst/>
          </a:prstGeom>
          <a:effectLst>
            <a:softEdge rad="317500"/>
          </a:effectLst>
        </p:spPr>
      </p:pic>
    </p:spTree>
    <p:extLst>
      <p:ext uri="{BB962C8B-B14F-4D97-AF65-F5344CB8AC3E}">
        <p14:creationId xmlns:p14="http://schemas.microsoft.com/office/powerpoint/2010/main" val="263520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0"/>
                            </p:stCondLst>
                            <p:childTnLst>
                              <p:par>
                                <p:cTn id="19" presetID="3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800" decel="100000"/>
                                        <p:tgtEl>
                                          <p:spTgt spid="26"/>
                                        </p:tgtEl>
                                      </p:cBhvr>
                                    </p:animEffect>
                                    <p:anim calcmode="lin" valueType="num">
                                      <p:cBhvr>
                                        <p:cTn id="22" dur="800" decel="100000" fill="hold"/>
                                        <p:tgtEl>
                                          <p:spTgt spid="26"/>
                                        </p:tgtEl>
                                        <p:attrNameLst>
                                          <p:attrName>style.rotation</p:attrName>
                                        </p:attrNameLst>
                                      </p:cBhvr>
                                      <p:tavLst>
                                        <p:tav tm="0">
                                          <p:val>
                                            <p:fltVal val="-90"/>
                                          </p:val>
                                        </p:tav>
                                        <p:tav tm="100000">
                                          <p:val>
                                            <p:fltVal val="0"/>
                                          </p:val>
                                        </p:tav>
                                      </p:tavLst>
                                    </p:anim>
                                    <p:anim calcmode="lin" valueType="num">
                                      <p:cBhvr>
                                        <p:cTn id="23" dur="800" decel="100000" fill="hold"/>
                                        <p:tgtEl>
                                          <p:spTgt spid="26"/>
                                        </p:tgtEl>
                                        <p:attrNameLst>
                                          <p:attrName>ppt_x</p:attrName>
                                        </p:attrNameLst>
                                      </p:cBhvr>
                                      <p:tavLst>
                                        <p:tav tm="0">
                                          <p:val>
                                            <p:strVal val="#ppt_x+0.4"/>
                                          </p:val>
                                        </p:tav>
                                        <p:tav tm="100000">
                                          <p:val>
                                            <p:strVal val="#ppt_x-0.05"/>
                                          </p:val>
                                        </p:tav>
                                      </p:tavLst>
                                    </p:anim>
                                    <p:anim calcmode="lin" valueType="num">
                                      <p:cBhvr>
                                        <p:cTn id="24" dur="800" decel="100000" fill="hold"/>
                                        <p:tgtEl>
                                          <p:spTgt spid="2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3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800" decel="100000"/>
                                        <p:tgtEl>
                                          <p:spTgt spid="27"/>
                                        </p:tgtEl>
                                      </p:cBhvr>
                                    </p:animEffect>
                                    <p:anim calcmode="lin" valueType="num">
                                      <p:cBhvr>
                                        <p:cTn id="31" dur="800" decel="100000" fill="hold"/>
                                        <p:tgtEl>
                                          <p:spTgt spid="27"/>
                                        </p:tgtEl>
                                        <p:attrNameLst>
                                          <p:attrName>style.rotation</p:attrName>
                                        </p:attrNameLst>
                                      </p:cBhvr>
                                      <p:tavLst>
                                        <p:tav tm="0">
                                          <p:val>
                                            <p:fltVal val="-90"/>
                                          </p:val>
                                        </p:tav>
                                        <p:tav tm="100000">
                                          <p:val>
                                            <p:fltVal val="0"/>
                                          </p:val>
                                        </p:tav>
                                      </p:tavLst>
                                    </p:anim>
                                    <p:anim calcmode="lin" valueType="num">
                                      <p:cBhvr>
                                        <p:cTn id="32" dur="800" decel="100000" fill="hold"/>
                                        <p:tgtEl>
                                          <p:spTgt spid="27"/>
                                        </p:tgtEl>
                                        <p:attrNameLst>
                                          <p:attrName>ppt_x</p:attrName>
                                        </p:attrNameLst>
                                      </p:cBhvr>
                                      <p:tavLst>
                                        <p:tav tm="0">
                                          <p:val>
                                            <p:strVal val="#ppt_x+0.4"/>
                                          </p:val>
                                        </p:tav>
                                        <p:tav tm="100000">
                                          <p:val>
                                            <p:strVal val="#ppt_x-0.05"/>
                                          </p:val>
                                        </p:tav>
                                      </p:tavLst>
                                    </p:anim>
                                    <p:anim calcmode="lin" valueType="num">
                                      <p:cBhvr>
                                        <p:cTn id="33" dur="800" decel="100000" fill="hold"/>
                                        <p:tgtEl>
                                          <p:spTgt spid="27"/>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par>
                          <p:cTn id="36" fill="hold">
                            <p:stCondLst>
                              <p:cond delay="2000"/>
                            </p:stCondLst>
                            <p:childTnLst>
                              <p:par>
                                <p:cTn id="37" presetID="30"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800" decel="100000"/>
                                        <p:tgtEl>
                                          <p:spTgt spid="28"/>
                                        </p:tgtEl>
                                      </p:cBhvr>
                                    </p:animEffect>
                                    <p:anim calcmode="lin" valueType="num">
                                      <p:cBhvr>
                                        <p:cTn id="40" dur="800" decel="100000" fill="hold"/>
                                        <p:tgtEl>
                                          <p:spTgt spid="28"/>
                                        </p:tgtEl>
                                        <p:attrNameLst>
                                          <p:attrName>style.rotation</p:attrName>
                                        </p:attrNameLst>
                                      </p:cBhvr>
                                      <p:tavLst>
                                        <p:tav tm="0">
                                          <p:val>
                                            <p:fltVal val="-90"/>
                                          </p:val>
                                        </p:tav>
                                        <p:tav tm="100000">
                                          <p:val>
                                            <p:fltVal val="0"/>
                                          </p:val>
                                        </p:tav>
                                      </p:tavLst>
                                    </p:anim>
                                    <p:anim calcmode="lin" valueType="num">
                                      <p:cBhvr>
                                        <p:cTn id="41" dur="800" decel="100000" fill="hold"/>
                                        <p:tgtEl>
                                          <p:spTgt spid="28"/>
                                        </p:tgtEl>
                                        <p:attrNameLst>
                                          <p:attrName>ppt_x</p:attrName>
                                        </p:attrNameLst>
                                      </p:cBhvr>
                                      <p:tavLst>
                                        <p:tav tm="0">
                                          <p:val>
                                            <p:strVal val="#ppt_x+0.4"/>
                                          </p:val>
                                        </p:tav>
                                        <p:tav tm="100000">
                                          <p:val>
                                            <p:strVal val="#ppt_x-0.05"/>
                                          </p:val>
                                        </p:tav>
                                      </p:tavLst>
                                    </p:anim>
                                    <p:anim calcmode="lin" valueType="num">
                                      <p:cBhvr>
                                        <p:cTn id="42" dur="800" decel="100000" fill="hold"/>
                                        <p:tgtEl>
                                          <p:spTgt spid="28"/>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45" fill="hold">
                            <p:stCondLst>
                              <p:cond delay="3000"/>
                            </p:stCondLst>
                            <p:childTnLst>
                              <p:par>
                                <p:cTn id="46" presetID="30"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800" decel="100000"/>
                                        <p:tgtEl>
                                          <p:spTgt spid="29"/>
                                        </p:tgtEl>
                                      </p:cBhvr>
                                    </p:animEffect>
                                    <p:anim calcmode="lin" valueType="num">
                                      <p:cBhvr>
                                        <p:cTn id="49" dur="800" decel="100000" fill="hold"/>
                                        <p:tgtEl>
                                          <p:spTgt spid="29"/>
                                        </p:tgtEl>
                                        <p:attrNameLst>
                                          <p:attrName>style.rotation</p:attrName>
                                        </p:attrNameLst>
                                      </p:cBhvr>
                                      <p:tavLst>
                                        <p:tav tm="0">
                                          <p:val>
                                            <p:fltVal val="-90"/>
                                          </p:val>
                                        </p:tav>
                                        <p:tav tm="100000">
                                          <p:val>
                                            <p:fltVal val="0"/>
                                          </p:val>
                                        </p:tav>
                                      </p:tavLst>
                                    </p:anim>
                                    <p:anim calcmode="lin" valueType="num">
                                      <p:cBhvr>
                                        <p:cTn id="50" dur="800" decel="100000" fill="hold"/>
                                        <p:tgtEl>
                                          <p:spTgt spid="29"/>
                                        </p:tgtEl>
                                        <p:attrNameLst>
                                          <p:attrName>ppt_x</p:attrName>
                                        </p:attrNameLst>
                                      </p:cBhvr>
                                      <p:tavLst>
                                        <p:tav tm="0">
                                          <p:val>
                                            <p:strVal val="#ppt_x+0.4"/>
                                          </p:val>
                                        </p:tav>
                                        <p:tav tm="100000">
                                          <p:val>
                                            <p:strVal val="#ppt_x-0.05"/>
                                          </p:val>
                                        </p:tav>
                                      </p:tavLst>
                                    </p:anim>
                                    <p:anim calcmode="lin" valueType="num">
                                      <p:cBhvr>
                                        <p:cTn id="51" dur="800" decel="100000" fill="hold"/>
                                        <p:tgtEl>
                                          <p:spTgt spid="29"/>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par>
                          <p:cTn id="54" fill="hold">
                            <p:stCondLst>
                              <p:cond delay="4000"/>
                            </p:stCondLst>
                            <p:childTnLst>
                              <p:par>
                                <p:cTn id="55" presetID="3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800" decel="100000"/>
                                        <p:tgtEl>
                                          <p:spTgt spid="30"/>
                                        </p:tgtEl>
                                      </p:cBhvr>
                                    </p:animEffect>
                                    <p:anim calcmode="lin" valueType="num">
                                      <p:cBhvr>
                                        <p:cTn id="58" dur="800" decel="100000" fill="hold"/>
                                        <p:tgtEl>
                                          <p:spTgt spid="30"/>
                                        </p:tgtEl>
                                        <p:attrNameLst>
                                          <p:attrName>style.rotation</p:attrName>
                                        </p:attrNameLst>
                                      </p:cBhvr>
                                      <p:tavLst>
                                        <p:tav tm="0">
                                          <p:val>
                                            <p:fltVal val="-90"/>
                                          </p:val>
                                        </p:tav>
                                        <p:tav tm="100000">
                                          <p:val>
                                            <p:fltVal val="0"/>
                                          </p:val>
                                        </p:tav>
                                      </p:tavLst>
                                    </p:anim>
                                    <p:anim calcmode="lin" valueType="num">
                                      <p:cBhvr>
                                        <p:cTn id="59" dur="800" decel="100000" fill="hold"/>
                                        <p:tgtEl>
                                          <p:spTgt spid="30"/>
                                        </p:tgtEl>
                                        <p:attrNameLst>
                                          <p:attrName>ppt_x</p:attrName>
                                        </p:attrNameLst>
                                      </p:cBhvr>
                                      <p:tavLst>
                                        <p:tav tm="0">
                                          <p:val>
                                            <p:strVal val="#ppt_x+0.4"/>
                                          </p:val>
                                        </p:tav>
                                        <p:tav tm="100000">
                                          <p:val>
                                            <p:strVal val="#ppt_x-0.05"/>
                                          </p:val>
                                        </p:tav>
                                      </p:tavLst>
                                    </p:anim>
                                    <p:anim calcmode="lin" valueType="num">
                                      <p:cBhvr>
                                        <p:cTn id="60" dur="800" decel="100000" fill="hold"/>
                                        <p:tgtEl>
                                          <p:spTgt spid="3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63" fill="hold">
                            <p:stCondLst>
                              <p:cond delay="5000"/>
                            </p:stCondLst>
                            <p:childTnLst>
                              <p:par>
                                <p:cTn id="64" presetID="30" presetClass="entr" presetSubtype="0"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800" decel="100000"/>
                                        <p:tgtEl>
                                          <p:spTgt spid="31"/>
                                        </p:tgtEl>
                                      </p:cBhvr>
                                    </p:animEffect>
                                    <p:anim calcmode="lin" valueType="num">
                                      <p:cBhvr>
                                        <p:cTn id="67" dur="800" decel="100000" fill="hold"/>
                                        <p:tgtEl>
                                          <p:spTgt spid="31"/>
                                        </p:tgtEl>
                                        <p:attrNameLst>
                                          <p:attrName>style.rotation</p:attrName>
                                        </p:attrNameLst>
                                      </p:cBhvr>
                                      <p:tavLst>
                                        <p:tav tm="0">
                                          <p:val>
                                            <p:fltVal val="-90"/>
                                          </p:val>
                                        </p:tav>
                                        <p:tav tm="100000">
                                          <p:val>
                                            <p:fltVal val="0"/>
                                          </p:val>
                                        </p:tav>
                                      </p:tavLst>
                                    </p:anim>
                                    <p:anim calcmode="lin" valueType="num">
                                      <p:cBhvr>
                                        <p:cTn id="68" dur="800" decel="100000" fill="hold"/>
                                        <p:tgtEl>
                                          <p:spTgt spid="31"/>
                                        </p:tgtEl>
                                        <p:attrNameLst>
                                          <p:attrName>ppt_x</p:attrName>
                                        </p:attrNameLst>
                                      </p:cBhvr>
                                      <p:tavLst>
                                        <p:tav tm="0">
                                          <p:val>
                                            <p:strVal val="#ppt_x+0.4"/>
                                          </p:val>
                                        </p:tav>
                                        <p:tav tm="100000">
                                          <p:val>
                                            <p:strVal val="#ppt_x-0.05"/>
                                          </p:val>
                                        </p:tav>
                                      </p:tavLst>
                                    </p:anim>
                                    <p:anim calcmode="lin" valueType="num">
                                      <p:cBhvr>
                                        <p:cTn id="69" dur="800" decel="100000" fill="hold"/>
                                        <p:tgtEl>
                                          <p:spTgt spid="31"/>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72" fill="hold">
                            <p:stCondLst>
                              <p:cond delay="6000"/>
                            </p:stCondLst>
                            <p:childTnLst>
                              <p:par>
                                <p:cTn id="73" presetID="30" presetClass="entr" presetSubtype="0"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800" decel="100000"/>
                                        <p:tgtEl>
                                          <p:spTgt spid="32"/>
                                        </p:tgtEl>
                                      </p:cBhvr>
                                    </p:animEffect>
                                    <p:anim calcmode="lin" valueType="num">
                                      <p:cBhvr>
                                        <p:cTn id="76" dur="800" decel="100000" fill="hold"/>
                                        <p:tgtEl>
                                          <p:spTgt spid="32"/>
                                        </p:tgtEl>
                                        <p:attrNameLst>
                                          <p:attrName>style.rotation</p:attrName>
                                        </p:attrNameLst>
                                      </p:cBhvr>
                                      <p:tavLst>
                                        <p:tav tm="0">
                                          <p:val>
                                            <p:fltVal val="-90"/>
                                          </p:val>
                                        </p:tav>
                                        <p:tav tm="100000">
                                          <p:val>
                                            <p:fltVal val="0"/>
                                          </p:val>
                                        </p:tav>
                                      </p:tavLst>
                                    </p:anim>
                                    <p:anim calcmode="lin" valueType="num">
                                      <p:cBhvr>
                                        <p:cTn id="77" dur="800" decel="100000" fill="hold"/>
                                        <p:tgtEl>
                                          <p:spTgt spid="32"/>
                                        </p:tgtEl>
                                        <p:attrNameLst>
                                          <p:attrName>ppt_x</p:attrName>
                                        </p:attrNameLst>
                                      </p:cBhvr>
                                      <p:tavLst>
                                        <p:tav tm="0">
                                          <p:val>
                                            <p:strVal val="#ppt_x+0.4"/>
                                          </p:val>
                                        </p:tav>
                                        <p:tav tm="100000">
                                          <p:val>
                                            <p:strVal val="#ppt_x-0.05"/>
                                          </p:val>
                                        </p:tav>
                                      </p:tavLst>
                                    </p:anim>
                                    <p:anim calcmode="lin" valueType="num">
                                      <p:cBhvr>
                                        <p:cTn id="78" dur="800" decel="100000" fill="hold"/>
                                        <p:tgtEl>
                                          <p:spTgt spid="32"/>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6" grpId="0" animBg="1"/>
      <p:bldP spid="27" grpId="0" animBg="1"/>
      <p:bldP spid="28" grpId="0" animBg="1"/>
      <p:bldP spid="29"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1901884" y="-1872402"/>
            <a:ext cx="7030468" cy="4794849"/>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566591" y="294016"/>
              <a:ext cx="5094663" cy="1754326"/>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У дитинстві Ліна</a:t>
              </a:r>
            </a:p>
            <a:p>
              <a:pPr algn="ctr"/>
              <a:r>
                <a:rPr lang="uk-UA" sz="5400" b="1"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м</a:t>
              </a:r>
              <a:r>
                <a:rPr lang="uk-UA" sz="5400" b="1"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ріяла стати…</a:t>
              </a:r>
              <a:endParaRPr lang="ru-RU" sz="5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4434077" y="3632068"/>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1067021" y="3761420"/>
              <a:ext cx="2432077" cy="646331"/>
            </a:xfrm>
            <a:prstGeom prst="rect">
              <a:avLst/>
            </a:prstGeom>
            <a:noFill/>
          </p:spPr>
          <p:txBody>
            <a:bodyPr wrap="none" lIns="91440" tIns="45720" rIns="91440" bIns="45720">
              <a:spAutoFit/>
            </a:bodyPr>
            <a:lstStyle/>
            <a:p>
              <a:pPr algn="ctr"/>
              <a:r>
                <a:rPr lang="uk-UA" sz="36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л</a:t>
              </a: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ьотчицею</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5041560" y="3761420"/>
              <a:ext cx="2100255" cy="646331"/>
            </a:xfrm>
            <a:prstGeom prst="rect">
              <a:avLst/>
            </a:prstGeom>
            <a:noFill/>
          </p:spPr>
          <p:txBody>
            <a:bodyPr wrap="none" lIns="91440" tIns="45720" rIns="91440" bIns="45720">
              <a:spAutoFit/>
            </a:bodyPr>
            <a:lstStyle/>
            <a:p>
              <a:pPr algn="ctr"/>
              <a:r>
                <a:rPr lang="uk-UA" sz="3600" b="1"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л</a:t>
              </a:r>
              <a:r>
                <a:rPr lang="uk-UA" sz="3600" b="1" cap="none" spc="0"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ікаркою</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281688" y="3588634"/>
            <a:ext cx="3237451" cy="1259409"/>
            <a:chOff x="8281688" y="3588634"/>
            <a:chExt cx="3237451"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282021" y="3761420"/>
              <a:ext cx="3236785"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письменницею</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4746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4" name="Прямоугольник 13"/>
          <p:cNvSpPr/>
          <p:nvPr/>
        </p:nvSpPr>
        <p:spPr>
          <a:xfrm>
            <a:off x="2280460" y="1164324"/>
            <a:ext cx="9558068" cy="3970318"/>
          </a:xfrm>
          <a:prstGeom prst="rect">
            <a:avLst/>
          </a:prstGeom>
          <a:solidFill>
            <a:schemeClr val="bg2"/>
          </a:solidFill>
          <a:effectLst>
            <a:softEdge rad="317500"/>
          </a:effectLst>
        </p:spPr>
        <p:txBody>
          <a:bodyPr wrap="square">
            <a:spAutoFit/>
          </a:bodyPr>
          <a:lstStyle/>
          <a:p>
            <a:pPr algn="ctr"/>
            <a:r>
              <a:rPr lang="ru-RU" sz="2800" b="1" dirty="0">
                <a:ln>
                  <a:solidFill>
                    <a:sysClr val="windowText" lastClr="000000"/>
                  </a:solidFill>
                </a:ln>
                <a:solidFill>
                  <a:schemeClr val="accent2"/>
                </a:solidFill>
                <a:latin typeface="Sitka Text" panose="02000505000000020004" pitchFamily="2" charset="0"/>
              </a:rPr>
              <a:t>У </a:t>
            </a:r>
            <a:r>
              <a:rPr lang="ru-RU" sz="2800" b="1" dirty="0" err="1">
                <a:ln>
                  <a:solidFill>
                    <a:sysClr val="windowText" lastClr="000000"/>
                  </a:solidFill>
                </a:ln>
                <a:solidFill>
                  <a:schemeClr val="accent2"/>
                </a:solidFill>
                <a:latin typeface="Sitka Text" panose="02000505000000020004" pitchFamily="2" charset="0"/>
              </a:rPr>
              <a:t>дитинстві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Ліна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мріяла</a:t>
            </a:r>
            <a:r>
              <a:rPr lang="ru-RU" sz="2800" b="1" dirty="0">
                <a:ln>
                  <a:solidFill>
                    <a:sysClr val="windowText" lastClr="000000"/>
                  </a:solidFill>
                </a:ln>
                <a:solidFill>
                  <a:schemeClr val="accent2"/>
                </a:solidFill>
                <a:latin typeface="Sitka Text" panose="02000505000000020004" pitchFamily="2" charset="0"/>
              </a:rPr>
              <a:t> стати </a:t>
            </a:r>
            <a:r>
              <a:rPr lang="ru-RU" sz="2800" b="1" dirty="0" err="1">
                <a:ln>
                  <a:solidFill>
                    <a:sysClr val="windowText" lastClr="000000"/>
                  </a:solidFill>
                </a:ln>
                <a:solidFill>
                  <a:schemeClr val="accent2"/>
                </a:solidFill>
                <a:latin typeface="Sitka Text" panose="02000505000000020004" pitchFamily="2" charset="0"/>
              </a:rPr>
              <a:t>льотчицею</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Бажання</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було</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настільки</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сильним</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що</a:t>
            </a:r>
            <a:r>
              <a:rPr lang="ru-RU" sz="2800" b="1" dirty="0">
                <a:ln>
                  <a:solidFill>
                    <a:sysClr val="windowText" lastClr="000000"/>
                  </a:solidFill>
                </a:ln>
                <a:solidFill>
                  <a:schemeClr val="accent2"/>
                </a:solidFill>
                <a:latin typeface="Sitka Text" panose="02000505000000020004" pitchFamily="2" charset="0"/>
              </a:rPr>
              <a:t> вона </a:t>
            </a:r>
            <a:r>
              <a:rPr lang="ru-RU" sz="2800" b="1" dirty="0" err="1">
                <a:ln>
                  <a:solidFill>
                    <a:sysClr val="windowText" lastClr="000000"/>
                  </a:solidFill>
                </a:ln>
                <a:solidFill>
                  <a:schemeClr val="accent2"/>
                </a:solidFill>
                <a:latin typeface="Sitka Text" panose="02000505000000020004" pitchFamily="2" charset="0"/>
              </a:rPr>
              <a:t>змайструвала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собі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саморобний</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парашут</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із</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старої</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маминої</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парасолі</a:t>
            </a:r>
            <a:r>
              <a:rPr lang="ru-RU" sz="2800" b="1" dirty="0">
                <a:ln>
                  <a:solidFill>
                    <a:sysClr val="windowText" lastClr="000000"/>
                  </a:solidFill>
                </a:ln>
                <a:solidFill>
                  <a:schemeClr val="accent2"/>
                </a:solidFill>
                <a:latin typeface="Sitka Text" panose="02000505000000020004" pitchFamily="2" charset="0"/>
              </a:rPr>
              <a:t> та </a:t>
            </a:r>
            <a:r>
              <a:rPr lang="ru-RU" sz="2800" b="1" dirty="0" err="1">
                <a:ln>
                  <a:solidFill>
                    <a:sysClr val="windowText" lastClr="000000"/>
                  </a:solidFill>
                </a:ln>
                <a:solidFill>
                  <a:schemeClr val="accent2"/>
                </a:solidFill>
                <a:latin typeface="Sitka Text" panose="02000505000000020004" pitchFamily="2" charset="0"/>
              </a:rPr>
              <a:t>простирадла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піднялася</a:t>
            </a:r>
            <a:r>
              <a:rPr lang="ru-RU" sz="2800" b="1" dirty="0">
                <a:ln>
                  <a:solidFill>
                    <a:sysClr val="windowText" lastClr="000000"/>
                  </a:solidFill>
                </a:ln>
                <a:solidFill>
                  <a:schemeClr val="accent2"/>
                </a:solidFill>
                <a:latin typeface="Sitka Text" panose="02000505000000020004" pitchFamily="2" charset="0"/>
              </a:rPr>
              <a:t> з ним на горище і </a:t>
            </a:r>
            <a:r>
              <a:rPr lang="ru-RU" sz="2800" b="1" dirty="0" err="1">
                <a:ln>
                  <a:solidFill>
                    <a:sysClr val="windowText" lastClr="000000"/>
                  </a:solidFill>
                </a:ln>
                <a:solidFill>
                  <a:schemeClr val="accent2"/>
                </a:solidFill>
                <a:latin typeface="Sitka Text" panose="02000505000000020004" pitchFamily="2" charset="0"/>
              </a:rPr>
              <a:t>стрибнула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Тоді</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маленька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Ліна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ледве</a:t>
            </a:r>
            <a:r>
              <a:rPr lang="ru-RU" sz="2800" b="1" dirty="0">
                <a:ln>
                  <a:solidFill>
                    <a:sysClr val="windowText" lastClr="000000"/>
                  </a:solidFill>
                </a:ln>
                <a:solidFill>
                  <a:schemeClr val="accent2"/>
                </a:solidFill>
                <a:latin typeface="Sitka Text" panose="02000505000000020004" pitchFamily="2" charset="0"/>
              </a:rPr>
              <a:t> не </a:t>
            </a:r>
            <a:r>
              <a:rPr lang="ru-RU" sz="2800" b="1" dirty="0" err="1">
                <a:ln>
                  <a:solidFill>
                    <a:sysClr val="windowText" lastClr="000000"/>
                  </a:solidFill>
                </a:ln>
                <a:solidFill>
                  <a:schemeClr val="accent2"/>
                </a:solidFill>
                <a:latin typeface="Sitka Text" panose="02000505000000020004" pitchFamily="2" charset="0"/>
              </a:rPr>
              <a:t>загинула</a:t>
            </a:r>
            <a:r>
              <a:rPr lang="ru-RU" sz="2800" b="1" dirty="0">
                <a:ln>
                  <a:solidFill>
                    <a:sysClr val="windowText" lastClr="000000"/>
                  </a:solidFill>
                </a:ln>
                <a:solidFill>
                  <a:schemeClr val="accent2"/>
                </a:solidFill>
                <a:latin typeface="Sitka Text" panose="02000505000000020004" pitchFamily="2" charset="0"/>
              </a:rPr>
              <a:t>, тому з </a:t>
            </a:r>
            <a:r>
              <a:rPr lang="ru-RU" sz="2800" b="1" dirty="0" err="1">
                <a:ln>
                  <a:solidFill>
                    <a:sysClr val="windowText" lastClr="000000"/>
                  </a:solidFill>
                </a:ln>
                <a:solidFill>
                  <a:schemeClr val="accent2"/>
                </a:solidFill>
                <a:latin typeface="Sitka Text" panose="02000505000000020004" pitchFamily="2" charset="0"/>
              </a:rPr>
              <a:t>мрією</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дитинства</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було</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покінчено</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Вже</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дорослою</a:t>
            </a:r>
            <a:r>
              <a:rPr lang="ru-RU" sz="2800" b="1" dirty="0">
                <a:ln>
                  <a:solidFill>
                    <a:sysClr val="windowText" lastClr="000000"/>
                  </a:solidFill>
                </a:ln>
                <a:solidFill>
                  <a:schemeClr val="accent2"/>
                </a:solidFill>
                <a:latin typeface="Sitka Text" panose="02000505000000020004" pitchFamily="2" charset="0"/>
              </a:rPr>
              <a:t> Костенко стала педагогом і </a:t>
            </a:r>
            <a:r>
              <a:rPr lang="ru-RU" sz="2800" b="1" dirty="0" err="1">
                <a:ln>
                  <a:solidFill>
                    <a:sysClr val="windowText" lastClr="000000"/>
                  </a:solidFill>
                </a:ln>
                <a:solidFill>
                  <a:schemeClr val="accent2"/>
                </a:solidFill>
                <a:latin typeface="Sitka Text" panose="02000505000000020004" pitchFamily="2" charset="0"/>
              </a:rPr>
              <a:t>лише</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згодом</a:t>
            </a:r>
            <a:r>
              <a:rPr lang="ru-RU" sz="2800" b="1" dirty="0">
                <a:ln>
                  <a:solidFill>
                    <a:sysClr val="windowText" lastClr="000000"/>
                  </a:solidFill>
                </a:ln>
                <a:solidFill>
                  <a:schemeClr val="accent2"/>
                </a:solidFill>
                <a:latin typeface="Sitka Text" panose="02000505000000020004" pitchFamily="2" charset="0"/>
              </a:rPr>
              <a:t> </a:t>
            </a:r>
            <a:r>
              <a:rPr lang="ru-RU" sz="2800" b="1" dirty="0" err="1">
                <a:ln>
                  <a:solidFill>
                    <a:sysClr val="windowText" lastClr="000000"/>
                  </a:solidFill>
                </a:ln>
                <a:solidFill>
                  <a:schemeClr val="accent2"/>
                </a:solidFill>
                <a:latin typeface="Sitka Text" panose="02000505000000020004" pitchFamily="2" charset="0"/>
              </a:rPr>
              <a:t>відкрила</a:t>
            </a:r>
            <a:r>
              <a:rPr lang="ru-RU" sz="2800" b="1" dirty="0">
                <a:ln>
                  <a:solidFill>
                    <a:sysClr val="windowText" lastClr="000000"/>
                  </a:solidFill>
                </a:ln>
                <a:solidFill>
                  <a:schemeClr val="accent2"/>
                </a:solidFill>
                <a:latin typeface="Sitka Text" panose="02000505000000020004" pitchFamily="2" charset="0"/>
              </a:rPr>
              <a:t> талант до </a:t>
            </a:r>
            <a:r>
              <a:rPr lang="ru-RU" sz="2800" b="1" dirty="0" err="1">
                <a:ln>
                  <a:solidFill>
                    <a:sysClr val="windowText" lastClr="000000"/>
                  </a:solidFill>
                </a:ln>
                <a:solidFill>
                  <a:schemeClr val="accent2"/>
                </a:solidFill>
                <a:latin typeface="Sitka Text" panose="02000505000000020004" pitchFamily="2" charset="0"/>
              </a:rPr>
              <a:t>поезії</a:t>
            </a:r>
            <a:r>
              <a:rPr lang="ru-RU" sz="2800" b="1" dirty="0">
                <a:ln>
                  <a:solidFill>
                    <a:sysClr val="windowText" lastClr="000000"/>
                  </a:solidFill>
                </a:ln>
                <a:solidFill>
                  <a:schemeClr val="accent2"/>
                </a:solidFill>
                <a:latin typeface="Sitka Text" panose="02000505000000020004" pitchFamily="2" charset="0"/>
              </a:rPr>
              <a:t>.</a:t>
            </a:r>
          </a:p>
        </p:txBody>
      </p:sp>
      <p:pic>
        <p:nvPicPr>
          <p:cNvPr id="16" name="Рисунок 15"/>
          <p:cNvPicPr>
            <a:picLocks noChangeAspect="1"/>
          </p:cNvPicPr>
          <p:nvPr/>
        </p:nvPicPr>
        <p:blipFill>
          <a:blip r:embed="rId3"/>
          <a:stretch>
            <a:fillRect/>
          </a:stretch>
        </p:blipFill>
        <p:spPr>
          <a:xfrm>
            <a:off x="107109" y="3072839"/>
            <a:ext cx="2567079" cy="3673108"/>
          </a:xfrm>
          <a:prstGeom prst="rect">
            <a:avLst/>
          </a:prstGeom>
          <a:effectLst>
            <a:softEdge rad="215900"/>
          </a:effectLst>
        </p:spPr>
      </p:pic>
      <p:sp>
        <p:nvSpPr>
          <p:cNvPr id="17" name="Прямоугольник 16"/>
          <p:cNvSpPr/>
          <p:nvPr/>
        </p:nvSpPr>
        <p:spPr>
          <a:xfrm>
            <a:off x="7814732" y="99007"/>
            <a:ext cx="4204998" cy="923330"/>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rPr>
              <a:t>Це цікаво!</a:t>
            </a:r>
            <a:endParaRPr lang="ru-RU" sz="5400" b="1" cap="none" spc="0" dirty="0">
              <a:ln w="0">
                <a:solidFill>
                  <a:sysClr val="windowText" lastClr="000000"/>
                </a:solidFill>
              </a:ln>
              <a:solidFill>
                <a:srgbClr val="C00000"/>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538349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3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800" decel="100000"/>
                                        <p:tgtEl>
                                          <p:spTgt spid="14"/>
                                        </p:tgtEl>
                                      </p:cBhvr>
                                    </p:animEffect>
                                    <p:anim calcmode="lin" valueType="num">
                                      <p:cBhvr>
                                        <p:cTn id="13" dur="800" decel="100000" fill="hold"/>
                                        <p:tgtEl>
                                          <p:spTgt spid="14"/>
                                        </p:tgtEl>
                                        <p:attrNameLst>
                                          <p:attrName>style.rotation</p:attrName>
                                        </p:attrNameLst>
                                      </p:cBhvr>
                                      <p:tavLst>
                                        <p:tav tm="0">
                                          <p:val>
                                            <p:fltVal val="-90"/>
                                          </p:val>
                                        </p:tav>
                                        <p:tav tm="100000">
                                          <p:val>
                                            <p:fltVal val="0"/>
                                          </p:val>
                                        </p:tav>
                                      </p:tavLst>
                                    </p:anim>
                                    <p:anim calcmode="lin" valueType="num">
                                      <p:cBhvr>
                                        <p:cTn id="14" dur="800" decel="100000" fill="hold"/>
                                        <p:tgtEl>
                                          <p:spTgt spid="14"/>
                                        </p:tgtEl>
                                        <p:attrNameLst>
                                          <p:attrName>ppt_x</p:attrName>
                                        </p:attrNameLst>
                                      </p:cBhvr>
                                      <p:tavLst>
                                        <p:tav tm="0">
                                          <p:val>
                                            <p:strVal val="#ppt_x+0.4"/>
                                          </p:val>
                                        </p:tav>
                                        <p:tav tm="100000">
                                          <p:val>
                                            <p:strVal val="#ppt_x-0.05"/>
                                          </p:val>
                                        </p:tav>
                                      </p:tavLst>
                                    </p:anim>
                                    <p:anim calcmode="lin" valueType="num">
                                      <p:cBhvr>
                                        <p:cTn id="15" dur="800" decel="100000" fill="hold"/>
                                        <p:tgtEl>
                                          <p:spTgt spid="1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stretch>
            <a:fillRect/>
          </a:stretch>
        </p:blipFill>
        <p:spPr>
          <a:xfrm>
            <a:off x="8368321" y="-184202"/>
            <a:ext cx="3934348" cy="5051027"/>
          </a:xfrm>
          <a:prstGeom prst="rect">
            <a:avLst/>
          </a:prstGeom>
          <a:effectLst>
            <a:softEdge rad="368300"/>
          </a:effectLst>
        </p:spPr>
      </p:pic>
      <p:grpSp>
        <p:nvGrpSpPr>
          <p:cNvPr id="7" name="Группа 6"/>
          <p:cNvGrpSpPr/>
          <p:nvPr/>
        </p:nvGrpSpPr>
        <p:grpSpPr>
          <a:xfrm>
            <a:off x="2537568" y="-2021990"/>
            <a:ext cx="7030468" cy="4794849"/>
            <a:chOff x="3788435" y="-2103409"/>
            <a:chExt cx="7030468" cy="4794849"/>
          </a:xfrm>
        </p:grpSpPr>
        <p:pic>
          <p:nvPicPr>
            <p:cNvPr id="2" name="Рисунок 1"/>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1799"/>
            <a:stretch/>
          </p:blipFill>
          <p:spPr>
            <a:xfrm>
              <a:off x="3788435" y="-2103409"/>
              <a:ext cx="7030468" cy="4794849"/>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591381" y="294016"/>
              <a:ext cx="5045099" cy="1754326"/>
            </a:xfrm>
            <a:prstGeom prst="rect">
              <a:avLst/>
            </a:prstGeom>
            <a:noFill/>
          </p:spPr>
          <p:txBody>
            <a:bodyPr wrap="none" lIns="91440" tIns="45720" rIns="91440" bIns="45720">
              <a:spAutoFit/>
            </a:bodyPr>
            <a:lstStyle/>
            <a:p>
              <a:pPr algn="ctr"/>
              <a:r>
                <a:rPr lang="uk-UA" sz="5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Батьки Ліни </a:t>
              </a:r>
            </a:p>
            <a:p>
              <a:pPr algn="ctr"/>
              <a:r>
                <a:rPr lang="uk-UA" sz="54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Костенко були…</a:t>
              </a:r>
              <a:endParaRPr lang="ru-RU" sz="54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9" name="Группа 8"/>
          <p:cNvGrpSpPr/>
          <p:nvPr/>
        </p:nvGrpSpPr>
        <p:grpSpPr>
          <a:xfrm>
            <a:off x="4434077" y="3632068"/>
            <a:ext cx="3237451" cy="1259409"/>
            <a:chOff x="664334" y="3632069"/>
            <a:chExt cx="3237451" cy="1259409"/>
          </a:xfrm>
        </p:grpSpPr>
        <p:pic>
          <p:nvPicPr>
            <p:cNvPr id="3" name="Рисунок 2"/>
            <p:cNvPicPr>
              <a:picLocks noChangeAspect="1"/>
            </p:cNvPicPr>
            <p:nvPr/>
          </p:nvPicPr>
          <p:blipFill rotWithShape="1">
            <a:blip r:embed="rId5"/>
            <a:srcRect l="5164" t="49550" r="5763" b="-359"/>
            <a:stretch/>
          </p:blipFill>
          <p:spPr>
            <a:xfrm>
              <a:off x="664334" y="3632069"/>
              <a:ext cx="3237451" cy="1259409"/>
            </a:xfrm>
            <a:prstGeom prst="rect">
              <a:avLst/>
            </a:prstGeom>
          </p:spPr>
        </p:pic>
        <p:sp>
          <p:nvSpPr>
            <p:cNvPr id="8" name="Прямоугольник 7"/>
            <p:cNvSpPr/>
            <p:nvPr/>
          </p:nvSpPr>
          <p:spPr>
            <a:xfrm>
              <a:off x="1090266" y="3761420"/>
              <a:ext cx="2385589"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вчителями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2" name="Группа 11"/>
          <p:cNvGrpSpPr/>
          <p:nvPr/>
        </p:nvGrpSpPr>
        <p:grpSpPr>
          <a:xfrm>
            <a:off x="603645" y="3666439"/>
            <a:ext cx="3237257" cy="1261981"/>
            <a:chOff x="4473058" y="3588635"/>
            <a:chExt cx="3237257" cy="1261981"/>
          </a:xfrm>
        </p:grpSpPr>
        <p:pic>
          <p:nvPicPr>
            <p:cNvPr id="4" name="Рисунок 3"/>
            <p:cNvPicPr>
              <a:picLocks noChangeAspect="1"/>
            </p:cNvPicPr>
            <p:nvPr/>
          </p:nvPicPr>
          <p:blipFill>
            <a:blip r:embed="rId6"/>
            <a:stretch>
              <a:fillRect/>
            </a:stretch>
          </p:blipFill>
          <p:spPr>
            <a:xfrm>
              <a:off x="4473058" y="3588635"/>
              <a:ext cx="3237257" cy="1261981"/>
            </a:xfrm>
            <a:prstGeom prst="rect">
              <a:avLst/>
            </a:prstGeom>
          </p:spPr>
        </p:pic>
        <p:sp>
          <p:nvSpPr>
            <p:cNvPr id="10" name="Прямоугольник 9"/>
            <p:cNvSpPr/>
            <p:nvPr/>
          </p:nvSpPr>
          <p:spPr>
            <a:xfrm>
              <a:off x="5010300" y="3761420"/>
              <a:ext cx="2162772"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акторами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grpSp>
        <p:nvGrpSpPr>
          <p:cNvPr id="13" name="Группа 12"/>
          <p:cNvGrpSpPr/>
          <p:nvPr/>
        </p:nvGrpSpPr>
        <p:grpSpPr>
          <a:xfrm>
            <a:off x="8192254" y="3588634"/>
            <a:ext cx="3416320" cy="1259409"/>
            <a:chOff x="8192254" y="3588634"/>
            <a:chExt cx="3416320" cy="1259409"/>
          </a:xfrm>
        </p:grpSpPr>
        <p:pic>
          <p:nvPicPr>
            <p:cNvPr id="5" name="Рисунок 4"/>
            <p:cNvPicPr>
              <a:picLocks noChangeAspect="1"/>
            </p:cNvPicPr>
            <p:nvPr/>
          </p:nvPicPr>
          <p:blipFill rotWithShape="1">
            <a:blip r:embed="rId5"/>
            <a:srcRect l="5164" t="49550" r="5763" b="-359"/>
            <a:stretch/>
          </p:blipFill>
          <p:spPr>
            <a:xfrm>
              <a:off x="8281688" y="3588634"/>
              <a:ext cx="3237451" cy="1259409"/>
            </a:xfrm>
            <a:prstGeom prst="rect">
              <a:avLst/>
            </a:prstGeom>
          </p:spPr>
        </p:pic>
        <p:sp>
          <p:nvSpPr>
            <p:cNvPr id="11" name="Прямоугольник 10"/>
            <p:cNvSpPr/>
            <p:nvPr/>
          </p:nvSpPr>
          <p:spPr>
            <a:xfrm>
              <a:off x="8192254" y="3761420"/>
              <a:ext cx="3416320" cy="646331"/>
            </a:xfrm>
            <a:prstGeom prst="rect">
              <a:avLst/>
            </a:prstGeom>
            <a:noFill/>
          </p:spPr>
          <p:txBody>
            <a:bodyPr wrap="none" lIns="91440" tIns="45720" rIns="91440" bIns="45720">
              <a:spAutoFit/>
            </a:bodyPr>
            <a:lstStyle/>
            <a:p>
              <a:pPr algn="ctr"/>
              <a:r>
                <a:rPr lang="uk-UA" sz="3600" b="1" dirty="0" smtClean="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письменниками</a:t>
              </a:r>
              <a:endParaRPr lang="ru-RU" sz="3600" b="1" cap="none" spc="0" dirty="0">
                <a:ln w="0">
                  <a:solidFill>
                    <a:sysClr val="windowText" lastClr="000000"/>
                  </a:solidFill>
                </a:ln>
                <a:solidFill>
                  <a:schemeClr val="accent6">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Tree>
    <p:extLst>
      <p:ext uri="{BB962C8B-B14F-4D97-AF65-F5344CB8AC3E}">
        <p14:creationId xmlns:p14="http://schemas.microsoft.com/office/powerpoint/2010/main" val="193864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par>
                          <p:cTn id="22" fill="hold">
                            <p:stCondLst>
                              <p:cond delay="1000"/>
                            </p:stCondLst>
                            <p:childTnLst>
                              <p:par>
                                <p:cTn id="23" presetID="30" presetClass="exit" presetSubtype="0" fill="hold" nodeType="afterEffect">
                                  <p:stCondLst>
                                    <p:cond delay="0"/>
                                  </p:stCondLst>
                                  <p:childTnLst>
                                    <p:animEffect transition="out" filter="fade">
                                      <p:cBhvr>
                                        <p:cTn id="24" dur="800" accel="100000">
                                          <p:stCondLst>
                                            <p:cond delay="200"/>
                                          </p:stCondLst>
                                        </p:cTn>
                                        <p:tgtEl>
                                          <p:spTgt spid="12"/>
                                        </p:tgtEl>
                                      </p:cBhvr>
                                    </p:animEffect>
                                    <p:anim calcmode="lin" valueType="num">
                                      <p:cBhvr>
                                        <p:cTn id="2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26" dur="200" decel="100000"/>
                                        <p:tgtEl>
                                          <p:spTgt spid="12"/>
                                        </p:tgtEl>
                                        <p:attrNameLst>
                                          <p:attrName>ppt_x</p:attrName>
                                        </p:attrNameLst>
                                      </p:cBhvr>
                                      <p:tavLst>
                                        <p:tav tm="0">
                                          <p:val>
                                            <p:strVal val="ppt_x"/>
                                          </p:val>
                                        </p:tav>
                                        <p:tav tm="100000">
                                          <p:val>
                                            <p:strVal val="ppt_x-0.05"/>
                                          </p:val>
                                        </p:tav>
                                      </p:tavLst>
                                    </p:anim>
                                    <p:anim calcmode="lin" valueType="num">
                                      <p:cBhvr>
                                        <p:cTn id="27" dur="200" decel="100000"/>
                                        <p:tgtEl>
                                          <p:spTgt spid="12"/>
                                        </p:tgtEl>
                                        <p:attrNameLst>
                                          <p:attrName>ppt_y</p:attrName>
                                        </p:attrNameLst>
                                      </p:cBhvr>
                                      <p:tavLst>
                                        <p:tav tm="0">
                                          <p:val>
                                            <p:strVal val="ppt_y"/>
                                          </p:val>
                                        </p:tav>
                                        <p:tav tm="100000">
                                          <p:val>
                                            <p:strVal val="ppt_y+0.1"/>
                                          </p:val>
                                        </p:tav>
                                      </p:tavLst>
                                    </p:anim>
                                    <p:anim calcmode="lin" valueType="num">
                                      <p:cBhvr>
                                        <p:cTn id="2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2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30" dur="1" fill="hold">
                                          <p:stCondLst>
                                            <p:cond delay="999"/>
                                          </p:stCondLst>
                                        </p:cTn>
                                        <p:tgtEl>
                                          <p:spTgt spid="12"/>
                                        </p:tgtEl>
                                        <p:attrNameLst>
                                          <p:attrName>style.visibility</p:attrName>
                                        </p:attrNameLst>
                                      </p:cBhvr>
                                      <p:to>
                                        <p:strVal val="hidden"/>
                                      </p:to>
                                    </p:set>
                                  </p:childTnLst>
                                </p:cTn>
                              </p:par>
                            </p:childTnLst>
                          </p:cTn>
                        </p:par>
                        <p:par>
                          <p:cTn id="31" fill="hold">
                            <p:stCondLst>
                              <p:cond delay="2000"/>
                            </p:stCondLst>
                            <p:childTnLst>
                              <p:par>
                                <p:cTn id="32" presetID="30" presetClass="exit" presetSubtype="0" fill="hold" nodeType="afterEffect">
                                  <p:stCondLst>
                                    <p:cond delay="0"/>
                                  </p:stCondLst>
                                  <p:childTnLst>
                                    <p:animEffect transition="out" filter="fade">
                                      <p:cBhvr>
                                        <p:cTn id="33" dur="800" accel="100000">
                                          <p:stCondLst>
                                            <p:cond delay="200"/>
                                          </p:stCondLst>
                                        </p:cTn>
                                        <p:tgtEl>
                                          <p:spTgt spid="13"/>
                                        </p:tgtEl>
                                      </p:cBhvr>
                                    </p:animEffect>
                                    <p:anim calcmode="lin" valueType="num">
                                      <p:cBhvr>
                                        <p:cTn id="34"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35" dur="200" decel="100000"/>
                                        <p:tgtEl>
                                          <p:spTgt spid="13"/>
                                        </p:tgtEl>
                                        <p:attrNameLst>
                                          <p:attrName>ppt_x</p:attrName>
                                        </p:attrNameLst>
                                      </p:cBhvr>
                                      <p:tavLst>
                                        <p:tav tm="0">
                                          <p:val>
                                            <p:strVal val="ppt_x"/>
                                          </p:val>
                                        </p:tav>
                                        <p:tav tm="100000">
                                          <p:val>
                                            <p:strVal val="ppt_x-0.05"/>
                                          </p:val>
                                        </p:tav>
                                      </p:tavLst>
                                    </p:anim>
                                    <p:anim calcmode="lin" valueType="num">
                                      <p:cBhvr>
                                        <p:cTn id="36" dur="200" decel="100000"/>
                                        <p:tgtEl>
                                          <p:spTgt spid="13"/>
                                        </p:tgtEl>
                                        <p:attrNameLst>
                                          <p:attrName>ppt_y</p:attrName>
                                        </p:attrNameLst>
                                      </p:cBhvr>
                                      <p:tavLst>
                                        <p:tav tm="0">
                                          <p:val>
                                            <p:strVal val="ppt_y"/>
                                          </p:val>
                                        </p:tav>
                                        <p:tav tm="100000">
                                          <p:val>
                                            <p:strVal val="ppt_y+0.1"/>
                                          </p:val>
                                        </p:tav>
                                      </p:tavLst>
                                    </p:anim>
                                    <p:anim calcmode="lin" valueType="num">
                                      <p:cBhvr>
                                        <p:cTn id="37"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38" dur="800" accel="100000">
                                          <p:stCondLst>
                                            <p:cond delay="200"/>
                                          </p:stCondLst>
                                        </p:cTn>
                                        <p:tgtEl>
                                          <p:spTgt spid="13"/>
                                        </p:tgtEl>
                                        <p:attrNameLst>
                                          <p:attrName>ppt_y</p:attrName>
                                        </p:attrNameLst>
                                      </p:cBhvr>
                                      <p:tavLst>
                                        <p:tav tm="0">
                                          <p:val>
                                            <p:strVal val="ppt_y"/>
                                          </p:val>
                                        </p:tav>
                                        <p:tav tm="100000">
                                          <p:val>
                                            <p:strVal val="ppt_y-0.4-0.1"/>
                                          </p:val>
                                        </p:tav>
                                      </p:tavLst>
                                    </p:anim>
                                    <p:set>
                                      <p:cBhvr>
                                        <p:cTn id="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indefinite"/>
                      </p:stCondLst>
                      <p:childTnLst>
                        <p:par>
                          <p:cTn id="42" fill="hold">
                            <p:stCondLst>
                              <p:cond delay="0"/>
                            </p:stCondLst>
                            <p:childTnLst>
                              <p:par>
                                <p:cTn id="43" presetID="30" presetClass="exit" presetSubtype="0" fill="hold" nodeType="clickEffect">
                                  <p:stCondLst>
                                    <p:cond delay="0"/>
                                  </p:stCondLst>
                                  <p:childTnLst>
                                    <p:animEffect transition="out" filter="fade">
                                      <p:cBhvr>
                                        <p:cTn id="44" dur="800" accel="100000">
                                          <p:stCondLst>
                                            <p:cond delay="200"/>
                                          </p:stCondLst>
                                        </p:cTn>
                                        <p:tgtEl>
                                          <p:spTgt spid="12"/>
                                        </p:tgtEl>
                                      </p:cBhvr>
                                    </p:animEffect>
                                    <p:anim calcmode="lin" valueType="num">
                                      <p:cBhvr>
                                        <p:cTn id="45"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46" dur="200" decel="100000"/>
                                        <p:tgtEl>
                                          <p:spTgt spid="12"/>
                                        </p:tgtEl>
                                        <p:attrNameLst>
                                          <p:attrName>ppt_x</p:attrName>
                                        </p:attrNameLst>
                                      </p:cBhvr>
                                      <p:tavLst>
                                        <p:tav tm="0">
                                          <p:val>
                                            <p:strVal val="ppt_x"/>
                                          </p:val>
                                        </p:tav>
                                        <p:tav tm="100000">
                                          <p:val>
                                            <p:strVal val="ppt_x-0.05"/>
                                          </p:val>
                                        </p:tav>
                                      </p:tavLst>
                                    </p:anim>
                                    <p:anim calcmode="lin" valueType="num">
                                      <p:cBhvr>
                                        <p:cTn id="47" dur="200" decel="100000"/>
                                        <p:tgtEl>
                                          <p:spTgt spid="12"/>
                                        </p:tgtEl>
                                        <p:attrNameLst>
                                          <p:attrName>ppt_y</p:attrName>
                                        </p:attrNameLst>
                                      </p:cBhvr>
                                      <p:tavLst>
                                        <p:tav tm="0">
                                          <p:val>
                                            <p:strVal val="ppt_y"/>
                                          </p:val>
                                        </p:tav>
                                        <p:tav tm="100000">
                                          <p:val>
                                            <p:strVal val="ppt_y+0.1"/>
                                          </p:val>
                                        </p:tav>
                                      </p:tavLst>
                                    </p:anim>
                                    <p:anim calcmode="lin" valueType="num">
                                      <p:cBhvr>
                                        <p:cTn id="48"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9" dur="800" accel="100000">
                                          <p:stCondLst>
                                            <p:cond delay="200"/>
                                          </p:stCondLst>
                                        </p:cTn>
                                        <p:tgtEl>
                                          <p:spTgt spid="12"/>
                                        </p:tgtEl>
                                        <p:attrNameLst>
                                          <p:attrName>ppt_y</p:attrName>
                                        </p:attrNameLst>
                                      </p:cBhvr>
                                      <p:tavLst>
                                        <p:tav tm="0">
                                          <p:val>
                                            <p:strVal val="ppt_y"/>
                                          </p:val>
                                        </p:tav>
                                        <p:tav tm="100000">
                                          <p:val>
                                            <p:strVal val="ppt_y-0.4-0.1"/>
                                          </p:val>
                                        </p:tav>
                                      </p:tavLst>
                                    </p:anim>
                                    <p:set>
                                      <p:cBhvr>
                                        <p:cTn id="5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30" presetClass="exit" presetSubtype="0" fill="hold" nodeType="clickEffect">
                                  <p:stCondLst>
                                    <p:cond delay="0"/>
                                  </p:stCondLst>
                                  <p:childTnLst>
                                    <p:animEffect transition="out" filter="fade">
                                      <p:cBhvr>
                                        <p:cTn id="55" dur="800" accel="100000">
                                          <p:stCondLst>
                                            <p:cond delay="200"/>
                                          </p:stCondLst>
                                        </p:cTn>
                                        <p:tgtEl>
                                          <p:spTgt spid="13"/>
                                        </p:tgtEl>
                                      </p:cBhvr>
                                    </p:animEffect>
                                    <p:anim calcmode="lin" valueType="num">
                                      <p:cBhvr>
                                        <p:cTn id="56"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57" dur="200" decel="100000"/>
                                        <p:tgtEl>
                                          <p:spTgt spid="13"/>
                                        </p:tgtEl>
                                        <p:attrNameLst>
                                          <p:attrName>ppt_x</p:attrName>
                                        </p:attrNameLst>
                                      </p:cBhvr>
                                      <p:tavLst>
                                        <p:tav tm="0">
                                          <p:val>
                                            <p:strVal val="ppt_x"/>
                                          </p:val>
                                        </p:tav>
                                        <p:tav tm="100000">
                                          <p:val>
                                            <p:strVal val="ppt_x-0.05"/>
                                          </p:val>
                                        </p:tav>
                                      </p:tavLst>
                                    </p:anim>
                                    <p:anim calcmode="lin" valueType="num">
                                      <p:cBhvr>
                                        <p:cTn id="58" dur="200" decel="100000"/>
                                        <p:tgtEl>
                                          <p:spTgt spid="13"/>
                                        </p:tgtEl>
                                        <p:attrNameLst>
                                          <p:attrName>ppt_y</p:attrName>
                                        </p:attrNameLst>
                                      </p:cBhvr>
                                      <p:tavLst>
                                        <p:tav tm="0">
                                          <p:val>
                                            <p:strVal val="ppt_y"/>
                                          </p:val>
                                        </p:tav>
                                        <p:tav tm="100000">
                                          <p:val>
                                            <p:strVal val="ppt_y+0.1"/>
                                          </p:val>
                                        </p:tav>
                                      </p:tavLst>
                                    </p:anim>
                                    <p:anim calcmode="lin" valueType="num">
                                      <p:cBhvr>
                                        <p:cTn id="59"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60" dur="800" accel="100000">
                                          <p:stCondLst>
                                            <p:cond delay="200"/>
                                          </p:stCondLst>
                                        </p:cTn>
                                        <p:tgtEl>
                                          <p:spTgt spid="13"/>
                                        </p:tgtEl>
                                        <p:attrNameLst>
                                          <p:attrName>ppt_y</p:attrName>
                                        </p:attrNameLst>
                                      </p:cBhvr>
                                      <p:tavLst>
                                        <p:tav tm="0">
                                          <p:val>
                                            <p:strVal val="ppt_y"/>
                                          </p:val>
                                        </p:tav>
                                        <p:tav tm="100000">
                                          <p:val>
                                            <p:strVal val="ppt_y-0.4-0.1"/>
                                          </p:val>
                                        </p:tav>
                                      </p:tavLst>
                                    </p:anim>
                                    <p:set>
                                      <p:cBhvr>
                                        <p:cTn id="61"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grpSp>
        <p:nvGrpSpPr>
          <p:cNvPr id="7" name="Группа 6"/>
          <p:cNvGrpSpPr/>
          <p:nvPr/>
        </p:nvGrpSpPr>
        <p:grpSpPr>
          <a:xfrm>
            <a:off x="3950897" y="0"/>
            <a:ext cx="7258961" cy="2041602"/>
            <a:chOff x="2979352" y="212463"/>
            <a:chExt cx="7030468" cy="2539543"/>
          </a:xfrm>
        </p:grpSpPr>
        <p:pic>
          <p:nvPicPr>
            <p:cNvPr id="2" name="Рисунок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2079" b="31799"/>
            <a:stretch/>
          </p:blipFill>
          <p:spPr>
            <a:xfrm>
              <a:off x="2979352" y="212463"/>
              <a:ext cx="7030468" cy="2539543"/>
            </a:xfrm>
            <a:prstGeom prst="rect">
              <a:avLst/>
            </a:prstGeom>
            <a:ln>
              <a:noFill/>
            </a:ln>
            <a:effectLst>
              <a:outerShdw blurRad="190500" algn="tl" rotWithShape="0">
                <a:srgbClr val="000000">
                  <a:alpha val="70000"/>
                </a:srgbClr>
              </a:outerShdw>
            </a:effectLst>
          </p:spPr>
        </p:pic>
        <p:sp>
          <p:nvSpPr>
            <p:cNvPr id="6" name="Прямоугольник 5"/>
            <p:cNvSpPr/>
            <p:nvPr/>
          </p:nvSpPr>
          <p:spPr>
            <a:xfrm>
              <a:off x="4213531" y="212463"/>
              <a:ext cx="4705888" cy="2411907"/>
            </a:xfrm>
            <a:prstGeom prst="rect">
              <a:avLst/>
            </a:prstGeom>
            <a:noFill/>
          </p:spPr>
          <p:txBody>
            <a:bodyPr wrap="none" lIns="91440" tIns="45720" rIns="91440" bIns="45720">
              <a:spAutoFit/>
            </a:bodyPr>
            <a:lstStyle/>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Розшифруйте вислів </a:t>
              </a:r>
            </a:p>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Ліни Костенко. </a:t>
              </a:r>
            </a:p>
            <a:p>
              <a:pPr algn="ctr"/>
              <a:r>
                <a:rPr lang="uk-UA" sz="4000" b="1" cap="none" spc="0" dirty="0" smtClean="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rPr>
                <a:t>Поясніть його</a:t>
              </a:r>
              <a:endParaRPr lang="ru-RU" sz="4000" b="1" cap="none" spc="0" dirty="0">
                <a:ln w="0">
                  <a:solidFill>
                    <a:sysClr val="windowText" lastClr="000000"/>
                  </a:solidFill>
                </a:ln>
                <a:solidFill>
                  <a:schemeClr val="accent4">
                    <a:lumMod val="75000"/>
                  </a:schemeClr>
                </a:solidFill>
                <a:effectLst>
                  <a:glow rad="114300">
                    <a:schemeClr val="bg1"/>
                  </a:glow>
                  <a:outerShdw blurRad="38100" dist="25400" dir="5400000" algn="ctr" rotWithShape="0">
                    <a:srgbClr val="6E747A">
                      <a:alpha val="43000"/>
                    </a:srgbClr>
                  </a:outerShdw>
                </a:effectLst>
              </a:endParaRPr>
            </a:p>
          </p:txBody>
        </p:sp>
      </p:grpSp>
      <p:grpSp>
        <p:nvGrpSpPr>
          <p:cNvPr id="13" name="Группа 12"/>
          <p:cNvGrpSpPr/>
          <p:nvPr/>
        </p:nvGrpSpPr>
        <p:grpSpPr>
          <a:xfrm>
            <a:off x="107730" y="4663845"/>
            <a:ext cx="2526943" cy="968896"/>
            <a:chOff x="7828559" y="2243079"/>
            <a:chExt cx="3237451" cy="1259409"/>
          </a:xfrm>
        </p:grpSpPr>
        <p:pic>
          <p:nvPicPr>
            <p:cNvPr id="5" name="Рисунок 4"/>
            <p:cNvPicPr>
              <a:picLocks noChangeAspect="1"/>
            </p:cNvPicPr>
            <p:nvPr/>
          </p:nvPicPr>
          <p:blipFill rotWithShape="1">
            <a:blip r:embed="rId4"/>
            <a:srcRect l="5164" t="49550" r="5763" b="-359"/>
            <a:stretch/>
          </p:blipFill>
          <p:spPr>
            <a:xfrm>
              <a:off x="7828559" y="2243079"/>
              <a:ext cx="3237451" cy="1259409"/>
            </a:xfrm>
            <a:prstGeom prst="rect">
              <a:avLst/>
            </a:prstGeom>
          </p:spPr>
        </p:pic>
        <p:sp>
          <p:nvSpPr>
            <p:cNvPr id="11" name="Прямоугольник 10"/>
            <p:cNvSpPr/>
            <p:nvPr/>
          </p:nvSpPr>
          <p:spPr>
            <a:xfrm>
              <a:off x="8065949" y="2327017"/>
              <a:ext cx="2762670" cy="840126"/>
            </a:xfrm>
            <a:prstGeom prst="rect">
              <a:avLst/>
            </a:prstGeom>
            <a:noFill/>
          </p:spPr>
          <p:txBody>
            <a:bodyPr wrap="none" lIns="91440" tIns="45720" rIns="91440" bIns="45720">
              <a:spAutoFit/>
            </a:bodyPr>
            <a:lstStyle/>
            <a:p>
              <a:pPr algn="ctr"/>
              <a:r>
                <a:rPr lang="uk-UA" sz="3600" b="1" cap="none" spc="0" dirty="0" smtClean="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rPr>
                <a:t>Відповідь</a:t>
              </a:r>
              <a:endParaRPr lang="ru-RU" sz="3600" b="1" cap="none" spc="0" dirty="0">
                <a:ln w="0">
                  <a:solidFill>
                    <a:sysClr val="windowText" lastClr="000000"/>
                  </a:solidFill>
                </a:ln>
                <a:solidFill>
                  <a:schemeClr val="accent4">
                    <a:lumMod val="75000"/>
                  </a:schemeClr>
                </a:solidFill>
                <a:effectLst>
                  <a:glow rad="63500">
                    <a:schemeClr val="bg1"/>
                  </a:glow>
                  <a:outerShdw blurRad="38100" dist="19050" dir="2700000" algn="tl" rotWithShape="0">
                    <a:schemeClr val="dk1">
                      <a:alpha val="40000"/>
                    </a:schemeClr>
                  </a:outerShdw>
                </a:effectLst>
                <a:latin typeface="Candara" panose="020E0502030303020204" pitchFamily="34" charset="0"/>
              </a:endParaRPr>
            </a:p>
          </p:txBody>
        </p:sp>
      </p:grpSp>
      <p:sp>
        <p:nvSpPr>
          <p:cNvPr id="3" name="Прямоугольник 2"/>
          <p:cNvSpPr/>
          <p:nvPr/>
        </p:nvSpPr>
        <p:spPr>
          <a:xfrm>
            <a:off x="6003634" y="2967335"/>
            <a:ext cx="184731" cy="923330"/>
          </a:xfrm>
          <a:prstGeom prst="rect">
            <a:avLst/>
          </a:prstGeom>
          <a:noFill/>
        </p:spPr>
        <p:txBody>
          <a:bodyPr wrap="none" lIns="91440" tIns="45720" rIns="91440" bIns="45720">
            <a:spAutoFit/>
          </a:bodyPr>
          <a:lstStyle/>
          <a:p>
            <a:pPr algn="ctr"/>
            <a:endParaRPr lang="ru-RU" sz="5400" b="0" cap="none" spc="0" dirty="0">
              <a:ln w="0"/>
              <a:solidFill>
                <a:schemeClr val="tx1"/>
              </a:solidFill>
              <a:effectLst>
                <a:outerShdw blurRad="38100" dist="19050" dir="2700000" algn="tl" rotWithShape="0">
                  <a:schemeClr val="dk1">
                    <a:alpha val="40000"/>
                  </a:schemeClr>
                </a:outerShdw>
              </a:effectLst>
            </a:endParaRPr>
          </a:p>
        </p:txBody>
      </p:sp>
      <p:sp>
        <p:nvSpPr>
          <p:cNvPr id="12" name="Прямоугольник 11"/>
          <p:cNvSpPr/>
          <p:nvPr/>
        </p:nvSpPr>
        <p:spPr>
          <a:xfrm>
            <a:off x="1371201" y="2407571"/>
            <a:ext cx="10800271" cy="1446550"/>
          </a:xfrm>
          <a:prstGeom prst="rect">
            <a:avLst/>
          </a:prstGeom>
        </p:spPr>
        <p:txBody>
          <a:bodyPr wrap="square">
            <a:spAutoFit/>
          </a:bodyPr>
          <a:lstStyle/>
          <a:p>
            <a:pPr algn="just"/>
            <a:r>
              <a:rPr lang="ru-RU" sz="4400" b="1" i="1" dirty="0" err="1" smtClean="0">
                <a:ln>
                  <a:solidFill>
                    <a:sysClr val="windowText" lastClr="000000"/>
                  </a:solidFill>
                </a:ln>
                <a:solidFill>
                  <a:schemeClr val="accent2"/>
                </a:solidFill>
                <a:latin typeface="Sitka Text" panose="02000505000000020004" pitchFamily="2" charset="0"/>
              </a:rPr>
              <a:t>Вадідй</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err="1" smtClean="0">
                <a:ln>
                  <a:solidFill>
                    <a:sysClr val="windowText" lastClr="000000"/>
                  </a:solidFill>
                </a:ln>
                <a:solidFill>
                  <a:schemeClr val="accent2"/>
                </a:solidFill>
                <a:latin typeface="Sitka Text" panose="02000505000000020004" pitchFamily="2" charset="0"/>
              </a:rPr>
              <a:t>д</a:t>
            </a:r>
            <a:r>
              <a:rPr lang="ru-RU" sz="4400" b="1" i="1" dirty="0" err="1">
                <a:ln>
                  <a:solidFill>
                    <a:sysClr val="windowText" lastClr="000000"/>
                  </a:solidFill>
                </a:ln>
                <a:solidFill>
                  <a:schemeClr val="accent2"/>
                </a:solidFill>
                <a:latin typeface="Sitka Text" panose="02000505000000020004" pitchFamily="2" charset="0"/>
              </a:rPr>
              <a:t>і</a:t>
            </a:r>
            <a:r>
              <a:rPr lang="ru-RU" sz="4400" b="1" i="1" dirty="0" err="1" smtClean="0">
                <a:ln>
                  <a:solidFill>
                    <a:sysClr val="windowText" lastClr="000000"/>
                  </a:solidFill>
                </a:ln>
                <a:solidFill>
                  <a:schemeClr val="accent2"/>
                </a:solidFill>
                <a:latin typeface="Sitka Text" panose="02000505000000020004" pitchFamily="2" charset="0"/>
              </a:rPr>
              <a:t>люин</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err="1" smtClean="0">
                <a:ln>
                  <a:solidFill>
                    <a:sysClr val="windowText" lastClr="000000"/>
                  </a:solidFill>
                </a:ln>
                <a:solidFill>
                  <a:schemeClr val="accent2"/>
                </a:solidFill>
                <a:latin typeface="Sitka Text" panose="02000505000000020004" pitchFamily="2" charset="0"/>
              </a:rPr>
              <a:t>т</a:t>
            </a:r>
            <a:r>
              <a:rPr lang="ru-RU" sz="4400" b="1" i="1" dirty="0" err="1">
                <a:ln>
                  <a:solidFill>
                    <a:sysClr val="windowText" lastClr="000000"/>
                  </a:solidFill>
                </a:ln>
                <a:solidFill>
                  <a:schemeClr val="accent2"/>
                </a:solidFill>
                <a:latin typeface="Sitka Text" panose="02000505000000020004" pitchFamily="2" charset="0"/>
              </a:rPr>
              <a:t>ік</a:t>
            </a:r>
            <a:r>
              <a:rPr lang="ru-RU" sz="4400" b="1" i="1" dirty="0" err="1" smtClean="0">
                <a:ln>
                  <a:solidFill>
                    <a:sysClr val="windowText" lastClr="000000"/>
                  </a:solidFill>
                </a:ln>
                <a:solidFill>
                  <a:schemeClr val="accent2"/>
                </a:solidFill>
                <a:latin typeface="Sitka Text" panose="02000505000000020004" pitchFamily="2" charset="0"/>
              </a:rPr>
              <a:t>криху</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a:ln>
                  <a:solidFill>
                    <a:sysClr val="windowText" lastClr="000000"/>
                  </a:solidFill>
                </a:ln>
                <a:solidFill>
                  <a:schemeClr val="accent2"/>
                </a:solidFill>
                <a:latin typeface="Sitka Text" panose="02000505000000020004" pitchFamily="2" charset="0"/>
              </a:rPr>
              <a:t>бе</a:t>
            </a:r>
            <a:r>
              <a:rPr lang="ru-RU" sz="4400" b="1" i="1" dirty="0" smtClean="0">
                <a:ln>
                  <a:solidFill>
                    <a:sysClr val="windowText" lastClr="000000"/>
                  </a:solidFill>
                </a:ln>
                <a:solidFill>
                  <a:schemeClr val="accent2"/>
                </a:solidFill>
                <a:latin typeface="Sitka Text" panose="02000505000000020004" pitchFamily="2" charset="0"/>
              </a:rPr>
              <a:t>се.</a:t>
            </a:r>
            <a:endParaRPr lang="ru-RU" sz="4400" b="1" dirty="0">
              <a:ln>
                <a:solidFill>
                  <a:sysClr val="windowText" lastClr="000000"/>
                </a:solidFill>
              </a:ln>
              <a:solidFill>
                <a:schemeClr val="accent2"/>
              </a:solidFill>
              <a:latin typeface="Sitka Text" panose="02000505000000020004" pitchFamily="2" charset="0"/>
            </a:endParaRPr>
          </a:p>
          <a:p>
            <a:pPr algn="just"/>
            <a:r>
              <a:rPr lang="ru-RU" sz="4400" b="1" i="1" dirty="0">
                <a:ln>
                  <a:solidFill>
                    <a:sysClr val="windowText" lastClr="000000"/>
                  </a:solidFill>
                </a:ln>
                <a:solidFill>
                  <a:schemeClr val="accent2"/>
                </a:solidFill>
                <a:latin typeface="Sitka Text" panose="02000505000000020004" pitchFamily="2" charset="0"/>
              </a:rPr>
              <a:t>За </a:t>
            </a:r>
            <a:r>
              <a:rPr lang="ru-RU" sz="4400" b="1" i="1" dirty="0" err="1">
                <a:ln>
                  <a:solidFill>
                    <a:sysClr val="windowText" lastClr="000000"/>
                  </a:solidFill>
                </a:ln>
                <a:solidFill>
                  <a:schemeClr val="accent2"/>
                </a:solidFill>
                <a:latin typeface="Sitka Text" panose="02000505000000020004" pitchFamily="2" charset="0"/>
              </a:rPr>
              <a:t>е</a:t>
            </a:r>
            <a:r>
              <a:rPr lang="ru-RU" sz="4400" b="1" i="1" dirty="0" err="1" smtClean="0">
                <a:ln>
                  <a:solidFill>
                    <a:sysClr val="windowText" lastClr="000000"/>
                  </a:solidFill>
                </a:ln>
                <a:solidFill>
                  <a:schemeClr val="accent2"/>
                </a:solidFill>
                <a:latin typeface="Sitka Text" panose="02000505000000020004" pitchFamily="2" charset="0"/>
              </a:rPr>
              <a:t>ц</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err="1" smtClean="0">
                <a:ln>
                  <a:solidFill>
                    <a:sysClr val="windowText" lastClr="000000"/>
                  </a:solidFill>
                </a:ln>
                <a:solidFill>
                  <a:schemeClr val="accent2"/>
                </a:solidFill>
                <a:latin typeface="Sitka Text" panose="02000505000000020004" pitchFamily="2" charset="0"/>
              </a:rPr>
              <a:t>ушда</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err="1" smtClean="0">
                <a:ln>
                  <a:solidFill>
                    <a:sysClr val="windowText" lastClr="000000"/>
                  </a:solidFill>
                </a:ln>
                <a:solidFill>
                  <a:schemeClr val="accent2"/>
                </a:solidFill>
                <a:latin typeface="Sitka Text" panose="02000505000000020004" pitchFamily="2" charset="0"/>
              </a:rPr>
              <a:t>понюпо</a:t>
            </a:r>
            <a:r>
              <a:rPr lang="ru-RU" sz="4400" b="1" i="1" dirty="0" err="1">
                <a:ln>
                  <a:solidFill>
                    <a:sysClr val="windowText" lastClr="000000"/>
                  </a:solidFill>
                </a:ln>
                <a:solidFill>
                  <a:schemeClr val="accent2"/>
                </a:solidFill>
                <a:latin typeface="Sitka Text" panose="02000505000000020004" pitchFamily="2" charset="0"/>
              </a:rPr>
              <a:t>ть</a:t>
            </a:r>
            <a:r>
              <a:rPr lang="ru-RU" sz="4400" b="1" i="1" dirty="0" err="1" smtClean="0">
                <a:ln>
                  <a:solidFill>
                    <a:sysClr val="windowText" lastClr="000000"/>
                  </a:solidFill>
                </a:ln>
                <a:solidFill>
                  <a:schemeClr val="accent2"/>
                </a:solidFill>
                <a:latin typeface="Sitka Text" panose="02000505000000020004" pitchFamily="2" charset="0"/>
              </a:rPr>
              <a:t>вєся</a:t>
            </a:r>
            <a:r>
              <a:rPr lang="ru-RU" sz="4400" b="1" i="1" dirty="0" smtClean="0">
                <a:ln>
                  <a:solidFill>
                    <a:sysClr val="windowText" lastClr="000000"/>
                  </a:solidFill>
                </a:ln>
                <a:solidFill>
                  <a:schemeClr val="accent2"/>
                </a:solidFill>
                <a:latin typeface="Sitka Text" panose="02000505000000020004" pitchFamily="2" charset="0"/>
              </a:rPr>
              <a:t> </a:t>
            </a:r>
            <a:r>
              <a:rPr lang="ru-RU" sz="4400" b="1" i="1" dirty="0" err="1" smtClean="0">
                <a:ln>
                  <a:solidFill>
                    <a:sysClr val="windowText" lastClr="000000"/>
                  </a:solidFill>
                </a:ln>
                <a:solidFill>
                  <a:schemeClr val="accent2"/>
                </a:solidFill>
                <a:latin typeface="Sitka Text" panose="02000505000000020004" pitchFamily="2" charset="0"/>
              </a:rPr>
              <a:t>тсвілом</a:t>
            </a:r>
            <a:r>
              <a:rPr lang="ru-RU" sz="4400" b="1" i="1" dirty="0">
                <a:ln>
                  <a:solidFill>
                    <a:sysClr val="windowText" lastClr="000000"/>
                  </a:solidFill>
                </a:ln>
                <a:solidFill>
                  <a:schemeClr val="accent2"/>
                </a:solidFill>
                <a:latin typeface="Sitka Text" panose="02000505000000020004" pitchFamily="2" charset="0"/>
              </a:rPr>
              <a:t>.</a:t>
            </a:r>
            <a:endParaRPr lang="ru-RU" sz="4400" b="1" i="0" dirty="0">
              <a:ln>
                <a:solidFill>
                  <a:sysClr val="windowText" lastClr="000000"/>
                </a:solidFill>
              </a:ln>
              <a:solidFill>
                <a:schemeClr val="accent2"/>
              </a:solidFill>
              <a:effectLst/>
              <a:latin typeface="Sitka Text" panose="02000505000000020004" pitchFamily="2" charset="0"/>
            </a:endParaRPr>
          </a:p>
        </p:txBody>
      </p:sp>
      <p:sp>
        <p:nvSpPr>
          <p:cNvPr id="16" name="Прямоугольник 15"/>
          <p:cNvSpPr/>
          <p:nvPr/>
        </p:nvSpPr>
        <p:spPr>
          <a:xfrm>
            <a:off x="1402275" y="4663845"/>
            <a:ext cx="7645824" cy="1077218"/>
          </a:xfrm>
          <a:prstGeom prst="rect">
            <a:avLst/>
          </a:prstGeom>
        </p:spPr>
        <p:txBody>
          <a:bodyPr wrap="square">
            <a:spAutoFit/>
          </a:bodyPr>
          <a:lstStyle/>
          <a:p>
            <a:pPr algn="just"/>
            <a:r>
              <a:rPr lang="ru-RU" sz="3200" b="1" i="1" dirty="0" err="1">
                <a:ln>
                  <a:solidFill>
                    <a:sysClr val="windowText" lastClr="000000"/>
                  </a:solidFill>
                </a:ln>
                <a:solidFill>
                  <a:schemeClr val="accent2"/>
                </a:solidFill>
                <a:latin typeface="Sitka Text" panose="02000505000000020004" pitchFamily="2" charset="0"/>
              </a:rPr>
              <a:t>Віддай</a:t>
            </a:r>
            <a:r>
              <a:rPr lang="ru-RU" sz="3200" b="1" i="1" dirty="0">
                <a:ln>
                  <a:solidFill>
                    <a:sysClr val="windowText" lastClr="000000"/>
                  </a:solidFill>
                </a:ln>
                <a:solidFill>
                  <a:schemeClr val="accent2"/>
                </a:solidFill>
                <a:latin typeface="Sitka Text" panose="02000505000000020004" pitchFamily="2" charset="0"/>
              </a:rPr>
              <a:t> </a:t>
            </a:r>
            <a:r>
              <a:rPr lang="ru-RU" sz="3200" b="1" i="1" dirty="0" err="1">
                <a:ln>
                  <a:solidFill>
                    <a:sysClr val="windowText" lastClr="000000"/>
                  </a:solidFill>
                </a:ln>
                <a:solidFill>
                  <a:schemeClr val="accent2"/>
                </a:solidFill>
                <a:latin typeface="Sitka Text" panose="02000505000000020004" pitchFamily="2" charset="0"/>
              </a:rPr>
              <a:t>людині</a:t>
            </a:r>
            <a:r>
              <a:rPr lang="ru-RU" sz="3200" b="1" i="1" dirty="0">
                <a:ln>
                  <a:solidFill>
                    <a:sysClr val="windowText" lastClr="000000"/>
                  </a:solidFill>
                </a:ln>
                <a:solidFill>
                  <a:schemeClr val="accent2"/>
                </a:solidFill>
                <a:latin typeface="Sitka Text" panose="02000505000000020004" pitchFamily="2" charset="0"/>
              </a:rPr>
              <a:t> </a:t>
            </a:r>
            <a:r>
              <a:rPr lang="ru-RU" sz="3200" b="1" i="1" dirty="0" err="1">
                <a:ln>
                  <a:solidFill>
                    <a:sysClr val="windowText" lastClr="000000"/>
                  </a:solidFill>
                </a:ln>
                <a:solidFill>
                  <a:schemeClr val="accent2"/>
                </a:solidFill>
                <a:latin typeface="Sitka Text" panose="02000505000000020004" pitchFamily="2" charset="0"/>
              </a:rPr>
              <a:t>крихітку</a:t>
            </a:r>
            <a:r>
              <a:rPr lang="ru-RU" sz="3200" b="1" i="1" dirty="0">
                <a:ln>
                  <a:solidFill>
                    <a:sysClr val="windowText" lastClr="000000"/>
                  </a:solidFill>
                </a:ln>
                <a:solidFill>
                  <a:schemeClr val="accent2"/>
                </a:solidFill>
                <a:latin typeface="Sitka Text" panose="02000505000000020004" pitchFamily="2" charset="0"/>
              </a:rPr>
              <a:t> себе.</a:t>
            </a:r>
            <a:endParaRPr lang="ru-RU" sz="3200" b="1" dirty="0">
              <a:ln>
                <a:solidFill>
                  <a:sysClr val="windowText" lastClr="000000"/>
                </a:solidFill>
              </a:ln>
              <a:solidFill>
                <a:schemeClr val="accent2"/>
              </a:solidFill>
              <a:latin typeface="Sitka Text" panose="02000505000000020004" pitchFamily="2" charset="0"/>
            </a:endParaRPr>
          </a:p>
          <a:p>
            <a:pPr algn="just"/>
            <a:r>
              <a:rPr lang="ru-RU" sz="3200" b="1" i="1" dirty="0">
                <a:ln>
                  <a:solidFill>
                    <a:sysClr val="windowText" lastClr="000000"/>
                  </a:solidFill>
                </a:ln>
                <a:solidFill>
                  <a:schemeClr val="accent2"/>
                </a:solidFill>
                <a:latin typeface="Sitka Text" panose="02000505000000020004" pitchFamily="2" charset="0"/>
              </a:rPr>
              <a:t>За </a:t>
            </a:r>
            <a:r>
              <a:rPr lang="ru-RU" sz="3200" b="1" i="1" dirty="0" err="1">
                <a:ln>
                  <a:solidFill>
                    <a:sysClr val="windowText" lastClr="000000"/>
                  </a:solidFill>
                </a:ln>
                <a:solidFill>
                  <a:schemeClr val="accent2"/>
                </a:solidFill>
                <a:latin typeface="Sitka Text" panose="02000505000000020004" pitchFamily="2" charset="0"/>
              </a:rPr>
              <a:t>це</a:t>
            </a:r>
            <a:r>
              <a:rPr lang="ru-RU" sz="3200" b="1" i="1" dirty="0">
                <a:ln>
                  <a:solidFill>
                    <a:sysClr val="windowText" lastClr="000000"/>
                  </a:solidFill>
                </a:ln>
                <a:solidFill>
                  <a:schemeClr val="accent2"/>
                </a:solidFill>
                <a:latin typeface="Sitka Text" panose="02000505000000020004" pitchFamily="2" charset="0"/>
              </a:rPr>
              <a:t> душа </a:t>
            </a:r>
            <a:r>
              <a:rPr lang="ru-RU" sz="3200" b="1" i="1" dirty="0" err="1">
                <a:ln>
                  <a:solidFill>
                    <a:sysClr val="windowText" lastClr="000000"/>
                  </a:solidFill>
                </a:ln>
                <a:solidFill>
                  <a:schemeClr val="accent2"/>
                </a:solidFill>
                <a:latin typeface="Sitka Text" panose="02000505000000020004" pitchFamily="2" charset="0"/>
              </a:rPr>
              <a:t>поповнюється</a:t>
            </a:r>
            <a:r>
              <a:rPr lang="ru-RU" sz="3200" b="1" i="1" dirty="0">
                <a:ln>
                  <a:solidFill>
                    <a:sysClr val="windowText" lastClr="000000"/>
                  </a:solidFill>
                </a:ln>
                <a:solidFill>
                  <a:schemeClr val="accent2"/>
                </a:solidFill>
                <a:latin typeface="Sitka Text" panose="02000505000000020004" pitchFamily="2" charset="0"/>
              </a:rPr>
              <a:t> </a:t>
            </a:r>
            <a:r>
              <a:rPr lang="ru-RU" sz="3200" b="1" i="1" dirty="0" err="1">
                <a:ln>
                  <a:solidFill>
                    <a:sysClr val="windowText" lastClr="000000"/>
                  </a:solidFill>
                </a:ln>
                <a:solidFill>
                  <a:schemeClr val="accent2"/>
                </a:solidFill>
                <a:latin typeface="Sitka Text" panose="02000505000000020004" pitchFamily="2" charset="0"/>
              </a:rPr>
              <a:t>світлом</a:t>
            </a:r>
            <a:r>
              <a:rPr lang="ru-RU" sz="3200" b="1" i="1" dirty="0">
                <a:ln>
                  <a:solidFill>
                    <a:sysClr val="windowText" lastClr="000000"/>
                  </a:solidFill>
                </a:ln>
                <a:solidFill>
                  <a:schemeClr val="accent2"/>
                </a:solidFill>
                <a:latin typeface="Sitka Text" panose="02000505000000020004" pitchFamily="2" charset="0"/>
              </a:rPr>
              <a:t>.</a:t>
            </a:r>
            <a:endParaRPr lang="ru-RU" sz="3200" b="1" i="0" dirty="0">
              <a:ln>
                <a:solidFill>
                  <a:sysClr val="windowText" lastClr="000000"/>
                </a:solidFill>
              </a:ln>
              <a:solidFill>
                <a:schemeClr val="accent2"/>
              </a:solidFill>
              <a:effectLst/>
              <a:latin typeface="Sitka Text" panose="02000505000000020004" pitchFamily="2" charset="0"/>
            </a:endParaRPr>
          </a:p>
        </p:txBody>
      </p:sp>
      <p:pic>
        <p:nvPicPr>
          <p:cNvPr id="17" name="Рисунок 16"/>
          <p:cNvPicPr>
            <a:picLocks noChangeAspect="1"/>
          </p:cNvPicPr>
          <p:nvPr/>
        </p:nvPicPr>
        <p:blipFill rotWithShape="1">
          <a:blip r:embed="rId5"/>
          <a:srcRect b="15485"/>
          <a:stretch/>
        </p:blipFill>
        <p:spPr>
          <a:xfrm>
            <a:off x="8521944" y="3287426"/>
            <a:ext cx="4286250" cy="3622555"/>
          </a:xfrm>
          <a:prstGeom prst="rect">
            <a:avLst/>
          </a:prstGeom>
          <a:effectLst>
            <a:softEdge rad="419100"/>
          </a:effectLst>
        </p:spPr>
      </p:pic>
    </p:spTree>
    <p:extLst>
      <p:ext uri="{BB962C8B-B14F-4D97-AF65-F5344CB8AC3E}">
        <p14:creationId xmlns:p14="http://schemas.microsoft.com/office/powerpoint/2010/main" val="2639539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600" decel="100000"/>
                                        <p:tgtEl>
                                          <p:spTgt spid="7"/>
                                        </p:tgtEl>
                                      </p:cBhvr>
                                    </p:animEffect>
                                    <p:anim calcmode="lin" valueType="num">
                                      <p:cBhvr>
                                        <p:cTn id="8" dur="1600" decel="100000" fill="hold"/>
                                        <p:tgtEl>
                                          <p:spTgt spid="7"/>
                                        </p:tgtEl>
                                        <p:attrNameLst>
                                          <p:attrName>style.rotation</p:attrName>
                                        </p:attrNameLst>
                                      </p:cBhvr>
                                      <p:tavLst>
                                        <p:tav tm="0">
                                          <p:val>
                                            <p:fltVal val="-90"/>
                                          </p:val>
                                        </p:tav>
                                        <p:tav tm="100000">
                                          <p:val>
                                            <p:fltVal val="0"/>
                                          </p:val>
                                        </p:tav>
                                      </p:tavLst>
                                    </p:anim>
                                    <p:anim calcmode="lin" valueType="num">
                                      <p:cBhvr>
                                        <p:cTn id="9" dur="1600" decel="100000" fill="hold"/>
                                        <p:tgtEl>
                                          <p:spTgt spid="7"/>
                                        </p:tgtEl>
                                        <p:attrNameLst>
                                          <p:attrName>ppt_x</p:attrName>
                                        </p:attrNameLst>
                                      </p:cBhvr>
                                      <p:tavLst>
                                        <p:tav tm="0">
                                          <p:val>
                                            <p:strVal val="#ppt_x+0.4"/>
                                          </p:val>
                                        </p:tav>
                                        <p:tav tm="100000">
                                          <p:val>
                                            <p:strVal val="#ppt_x-0.05"/>
                                          </p:val>
                                        </p:tav>
                                      </p:tavLst>
                                    </p:anim>
                                    <p:anim calcmode="lin" valueType="num">
                                      <p:cBhvr>
                                        <p:cTn id="10" dur="1600" decel="100000" fill="hold"/>
                                        <p:tgtEl>
                                          <p:spTgt spid="7"/>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7"/>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6" presetClass="entr" presetSubtype="3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2000"/>
                                        <p:tgtEl>
                                          <p:spTgt spid="16"/>
                                        </p:tgtEl>
                                      </p:cBhvr>
                                    </p:animEffect>
                                  </p:childTnLst>
                                </p:cTn>
                              </p:par>
                            </p:childTnLst>
                          </p:cTn>
                        </p:par>
                      </p:childTnLst>
                    </p:cTn>
                  </p:par>
                </p:childTnLst>
              </p:cTn>
              <p:nextCondLst>
                <p:cond evt="onClick" delay="0">
                  <p:tgtEl>
                    <p:spTgt spid="13"/>
                  </p:tgtEl>
                </p:cond>
              </p:nextCondLst>
            </p:seq>
          </p:childTnLst>
        </p:cTn>
      </p:par>
    </p:tnLst>
    <p:bldLst>
      <p:bldP spid="16"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906</Words>
  <Application>Microsoft Office PowerPoint</Application>
  <PresentationFormat>Широкоэкранный</PresentationFormat>
  <Paragraphs>194</Paragraphs>
  <Slides>27</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27</vt:i4>
      </vt:variant>
    </vt:vector>
  </HeadingPairs>
  <TitlesOfParts>
    <vt:vector size="38" baseType="lpstr">
      <vt:lpstr>Arial</vt:lpstr>
      <vt:lpstr>Arial Black</vt:lpstr>
      <vt:lpstr>Calibri</vt:lpstr>
      <vt:lpstr>Calibri Light</vt:lpstr>
      <vt:lpstr>Candara</vt:lpstr>
      <vt:lpstr>Comic Sans MS</vt:lpstr>
      <vt:lpstr>Monotype Corsiva</vt:lpstr>
      <vt:lpstr>Segoe Print</vt:lpstr>
      <vt:lpstr>Segoe Script</vt:lpstr>
      <vt:lpstr>Sitka Text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37</cp:revision>
  <dcterms:created xsi:type="dcterms:W3CDTF">2023-02-13T21:16:03Z</dcterms:created>
  <dcterms:modified xsi:type="dcterms:W3CDTF">2023-03-05T20:18:52Z</dcterms:modified>
</cp:coreProperties>
</file>