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8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7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7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1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5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7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A337-1C06-44EF-8A96-89FFFD95C2AB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33BD-9AD3-4AEE-A03D-901FF4AA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8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452" y="1916832"/>
            <a:ext cx="7887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Ділення звичайних</a:t>
            </a:r>
          </a:p>
          <a:p>
            <a:r>
              <a:rPr lang="uk-UA" sz="7200" b="1" dirty="0">
                <a:solidFill>
                  <a:srgbClr val="FFFF00"/>
                </a:solidFill>
              </a:rPr>
              <a:t> </a:t>
            </a:r>
            <a:r>
              <a:rPr lang="uk-UA" sz="7200" b="1" dirty="0" smtClean="0">
                <a:solidFill>
                  <a:srgbClr val="FFFF00"/>
                </a:solidFill>
              </a:rPr>
              <a:t>          дробів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170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Урок в 6 класі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746" y="5882381"/>
            <a:ext cx="6268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Підготувала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Коваленко Тетяна Володимирівна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41251"/>
            <a:ext cx="67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№4. Розв’язати задачу на знаходження швидкості.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2" y="0"/>
            <a:ext cx="2310036" cy="17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444116" y="2362070"/>
                <a:ext cx="6696659" cy="2035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Швидкість автомобіля більша за швидкість вантажівки на 15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 км. Знайдіть швидкість автомобіля, якщо вантажівка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400" dirty="0" smtClean="0"/>
                  <a:t> год проїхала 41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км.</a:t>
                </a:r>
                <a:endParaRPr lang="ru-RU" sz="2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16" y="2362070"/>
                <a:ext cx="6696659" cy="2035109"/>
              </a:xfrm>
              <a:prstGeom prst="rect">
                <a:avLst/>
              </a:prstGeom>
              <a:blipFill rotWithShape="1">
                <a:blip r:embed="rId3"/>
                <a:stretch>
                  <a:fillRect l="-1457" t="-2395" b="-2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8" y="736625"/>
            <a:ext cx="321791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180"/>
            <a:ext cx="3563888" cy="246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0" y="4401719"/>
            <a:ext cx="19145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1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Як поділити два звичайні дроби?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Як поділити звичайний дріб на натуральне число?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Як поділити мішані числа?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068960"/>
            <a:ext cx="5616624" cy="31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492896"/>
            <a:ext cx="152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Рефлексія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36" y="5252589"/>
            <a:ext cx="1985764" cy="155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Тип уроку:</a:t>
            </a:r>
            <a:r>
              <a:rPr lang="ru-RU" dirty="0" smtClean="0"/>
              <a:t>          урок застосування вмінь і навичок </a:t>
            </a:r>
          </a:p>
          <a:p>
            <a:pPr marL="0" indent="0">
              <a:buNone/>
            </a:pPr>
            <a:r>
              <a:rPr lang="ru-RU" b="1" dirty="0" smtClean="0"/>
              <a:t>Мета уроку:        </a:t>
            </a:r>
            <a:r>
              <a:rPr lang="ru-RU" dirty="0" smtClean="0"/>
              <a:t>сформувати вміння і навички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застосовувати  ділення звичайних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дробів до розв’язування прикладів,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задач, рівнянь; </a:t>
            </a:r>
          </a:p>
          <a:p>
            <a:pPr marL="0" indent="0">
              <a:buNone/>
            </a:pPr>
            <a:r>
              <a:rPr lang="ru-RU" dirty="0" smtClean="0"/>
              <a:t>                              виховувати культуру математичних  є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записів, старанність, інтерес до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предмету, активізувати пізнавальну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діяльність учнів; </a:t>
            </a:r>
          </a:p>
          <a:p>
            <a:pPr marL="0" indent="0">
              <a:buNone/>
            </a:pPr>
            <a:r>
              <a:rPr lang="ru-RU" dirty="0" smtClean="0"/>
              <a:t>                              розвивати самостійність, логічне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мислення.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63" y="5300861"/>
            <a:ext cx="2411338" cy="152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9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Девіз уроку: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" y="5333118"/>
            <a:ext cx="2483572" cy="15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653136"/>
            <a:ext cx="6660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Цього успіху я вам щиро бажаю.</a:t>
            </a:r>
          </a:p>
          <a:p>
            <a:r>
              <a:rPr lang="ru-RU" sz="2800" dirty="0" smtClean="0"/>
              <a:t>А досягати цього успіху ми будемо розв’язуючи приклади, задачі, рівняння тощо.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“Per aspera ad astra”(лат.) – «Через терни – до зірок»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6887" y="3182838"/>
            <a:ext cx="6210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Долаючи перешкоди – досягти успіху.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610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850106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Усне опитування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      Які числа називають взаємно оберненими?</a:t>
            </a:r>
          </a:p>
          <a:p>
            <a:pPr marL="0" indent="0">
              <a:buNone/>
            </a:pPr>
            <a:r>
              <a:rPr lang="ru-RU" dirty="0" smtClean="0"/>
              <a:t>•       Як знайти число, обернене до звичайного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дробу?</a:t>
            </a:r>
          </a:p>
          <a:p>
            <a:pPr marL="0" indent="0">
              <a:buNone/>
            </a:pPr>
            <a:r>
              <a:rPr lang="ru-RU" dirty="0" smtClean="0"/>
              <a:t>•       Як знайти число, обернене до натурального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числа?</a:t>
            </a:r>
          </a:p>
          <a:p>
            <a:pPr marL="0" indent="0">
              <a:buNone/>
            </a:pPr>
            <a:r>
              <a:rPr lang="ru-RU" dirty="0" smtClean="0"/>
              <a:t>•       Як записати число, обернене до мішаного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числа?</a:t>
            </a:r>
          </a:p>
          <a:p>
            <a:pPr marL="0" indent="0">
              <a:buNone/>
            </a:pPr>
            <a:r>
              <a:rPr lang="ru-RU" dirty="0" smtClean="0"/>
              <a:t>•       Як записати число, обернене до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десяткового дробу?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87" y="0"/>
            <a:ext cx="2564817" cy="164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2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6444208" cy="3600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- Як поділити один дріб на інший?</a:t>
            </a:r>
            <a:endParaRPr lang="ru-RU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"/>
            <a:ext cx="2360091" cy="15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" y="3519488"/>
            <a:ext cx="2686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39" y="3551287"/>
            <a:ext cx="3243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потреби дріб скорочують</a:t>
            </a:r>
            <a:endParaRPr lang="ru-R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72" y="4157663"/>
            <a:ext cx="3733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161" y="4959994"/>
            <a:ext cx="259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Виконання вправ:</a:t>
            </a:r>
          </a:p>
          <a:p>
            <a:r>
              <a:rPr lang="uk-UA" sz="2400" b="1" dirty="0" smtClean="0"/>
              <a:t>№1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59594" y="5473596"/>
                <a:ext cx="6508513" cy="636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</a:rPr>
                        <m:t> </m:t>
                      </m:r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÷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36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51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;   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11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÷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33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64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;   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42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÷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26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49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;    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72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÷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77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81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;    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121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150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÷ 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44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  <a:ea typeface="Cambria Math"/>
                            </a:rPr>
                            <m:t>75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94" y="5473596"/>
                <a:ext cx="6508513" cy="636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15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7649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випадку поділу цілого числа на звичайний дріб ціле число можна помножити на дріб, обернений дільнику, або спочатку записати ціле число у вигляді неправильного дробу, а потім виконати ділення звичайних дробів.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7500"/>
            <a:ext cx="3960440" cy="7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2149"/>
            <a:ext cx="4309268" cy="7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65313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Щоб поділити дріб на натуральне число, потрібно знаменник дробу помножити на дане число, а чисельник залишити без змін.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5622"/>
            <a:ext cx="14668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30" y="5445224"/>
            <a:ext cx="249617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8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52728" cy="4320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- Як поділити два мішані числа?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Щоб знайти частку мішаних чисел,    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мішані числа записують у вигляді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неправильних дробів і виконують ділення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звичайних дробів.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447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0248"/>
            <a:ext cx="2304256" cy="1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4005064"/>
            <a:ext cx="6586513" cy="103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75088"/>
            <a:ext cx="5328592" cy="109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0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uk-UA" b="1" dirty="0" smtClean="0"/>
              <a:t>Фізкультхвилинка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725" y="1844824"/>
            <a:ext cx="8604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Трава низенька-низенька. (Присідають.)</a:t>
            </a:r>
          </a:p>
          <a:p>
            <a:r>
              <a:rPr lang="ru-RU" sz="2400" dirty="0" smtClean="0"/>
              <a:t>Дерева високі-високі. (Піднімають руки вгору.)</a:t>
            </a:r>
          </a:p>
          <a:p>
            <a:r>
              <a:rPr lang="ru-RU" sz="2400" dirty="0" smtClean="0"/>
              <a:t>Вітер дерева колише-гойдає, (Обертаються.)</a:t>
            </a:r>
          </a:p>
          <a:p>
            <a:r>
              <a:rPr lang="ru-RU" sz="2400" dirty="0" smtClean="0"/>
              <a:t>То направо, то наліво нахиляє.(Нахиляються праворуч, ліворуч.)</a:t>
            </a:r>
          </a:p>
          <a:p>
            <a:r>
              <a:rPr lang="ru-RU" sz="2400" dirty="0" smtClean="0"/>
              <a:t>То вгору, то назад. (Потягуються вгору, назад.)</a:t>
            </a:r>
          </a:p>
          <a:p>
            <a:r>
              <a:rPr lang="ru-RU" sz="2400" dirty="0" smtClean="0"/>
              <a:t>То вниз нагинає. (Нахиляються вперед.)</a:t>
            </a:r>
          </a:p>
          <a:p>
            <a:r>
              <a:rPr lang="ru-RU" sz="2400" dirty="0" smtClean="0"/>
              <a:t>Птахи летять-відлітають.(Махають руками-«крильми».)</a:t>
            </a:r>
          </a:p>
          <a:p>
            <a:r>
              <a:rPr lang="ru-RU" sz="2400" dirty="0" smtClean="0"/>
              <a:t>А учні тихенько на місця сідають.(Сідають за парти.)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91" y="4981575"/>
            <a:ext cx="18002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0"/>
            <a:ext cx="272415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1813"/>
            <a:ext cx="3563888" cy="19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9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635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№2. Виконати множення мішаних чисел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9552" y="1412776"/>
                <a:ext cx="1599092" cy="620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i="1" smtClean="0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 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÷1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14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dirty="0" smtClean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1599092" cy="620491"/>
              </a:xfrm>
              <a:prstGeom prst="rect">
                <a:avLst/>
              </a:prstGeom>
              <a:blipFill rotWithShape="1">
                <a:blip r:embed="rId2"/>
                <a:stretch>
                  <a:fillRect r="-4962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8563" y="2132856"/>
                <a:ext cx="1865191" cy="616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 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÷  2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22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39</m:t>
                        </m:r>
                      </m:den>
                    </m:f>
                  </m:oMath>
                </a14:m>
                <a:r>
                  <a:rPr lang="ru-RU" sz="2400" dirty="0" smtClean="0"/>
                  <a:t> ;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3" y="2132856"/>
                <a:ext cx="1865191" cy="616579"/>
              </a:xfrm>
              <a:prstGeom prst="rect">
                <a:avLst/>
              </a:prstGeom>
              <a:blipFill rotWithShape="1">
                <a:blip r:embed="rId3"/>
                <a:stretch>
                  <a:fillRect r="-3922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9552" y="2780928"/>
                <a:ext cx="171258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uk-UA" sz="20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uk-UA" sz="2000" b="0" i="1" smtClean="0">
                          <a:latin typeface="Cambria Math"/>
                        </a:rPr>
                        <m:t> </m:t>
                      </m:r>
                      <m:r>
                        <a:rPr lang="uk-UA" sz="2000" b="0" i="1" smtClean="0">
                          <a:latin typeface="Cambria Math"/>
                          <a:ea typeface="Cambria Math"/>
                        </a:rPr>
                        <m:t>÷2</m:t>
                      </m:r>
                      <m:f>
                        <m:fPr>
                          <m:ctrlPr>
                            <a:rPr lang="uk-UA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den>
                      </m:f>
                      <m:r>
                        <a:rPr lang="uk-UA" sz="2000" b="0" i="1" smtClean="0">
                          <a:latin typeface="Cambria Math"/>
                          <a:ea typeface="Cambria Math"/>
                        </a:rPr>
                        <m:t> 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1712585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87824" y="1430879"/>
                <a:ext cx="1576650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 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÷ 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51</m:t>
                        </m:r>
                      </m:den>
                    </m:f>
                  </m:oMath>
                </a14:m>
                <a:r>
                  <a:rPr lang="ru-RU" sz="2400" dirty="0" smtClean="0"/>
                  <a:t> ;</a:t>
                </a:r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430879"/>
                <a:ext cx="1576650" cy="616964"/>
              </a:xfrm>
              <a:prstGeom prst="rect">
                <a:avLst/>
              </a:prstGeom>
              <a:blipFill rotWithShape="1">
                <a:blip r:embed="rId5"/>
                <a:stretch>
                  <a:fillRect r="-5019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0400" y="2166565"/>
                <a:ext cx="1730538" cy="616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19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 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÷1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400" dirty="0" smtClean="0"/>
                  <a:t> ;</a:t>
                </a:r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00" y="2166565"/>
                <a:ext cx="1730538" cy="616579"/>
              </a:xfrm>
              <a:prstGeom prst="rect">
                <a:avLst/>
              </a:prstGeom>
              <a:blipFill rotWithShape="1">
                <a:blip r:embed="rId6"/>
                <a:stretch>
                  <a:fillRect r="-4577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20635" y="2839349"/>
                <a:ext cx="171258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uk-UA" sz="2000" b="0" i="1" smtClean="0">
                              <a:latin typeface="Cambria Math"/>
                            </a:rPr>
                            <m:t>23</m:t>
                          </m:r>
                        </m:den>
                      </m:f>
                      <m:r>
                        <a:rPr lang="uk-UA" sz="2000" b="0" i="1" smtClean="0">
                          <a:latin typeface="Cambria Math"/>
                        </a:rPr>
                        <m:t> </m:t>
                      </m:r>
                      <m:r>
                        <a:rPr lang="uk-UA" sz="2000" b="0" i="1" smtClean="0">
                          <a:latin typeface="Cambria Math"/>
                          <a:ea typeface="Cambria Math"/>
                        </a:rPr>
                        <m:t>÷5</m:t>
                      </m:r>
                      <m:f>
                        <m:fPr>
                          <m:ctrlPr>
                            <a:rPr lang="uk-UA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den>
                      </m:f>
                      <m:r>
                        <a:rPr lang="uk-UA" sz="2000" b="0" i="1" smtClean="0">
                          <a:latin typeface="Cambria Math"/>
                          <a:ea typeface="Cambria Math"/>
                        </a:rPr>
                        <m:t> 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35" y="2839349"/>
                <a:ext cx="1712585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820" y="3697868"/>
            <a:ext cx="3959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№3. Розв’язати рівняння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804626" y="4653136"/>
                <a:ext cx="1454244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 х=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26" y="4653136"/>
                <a:ext cx="1454244" cy="615233"/>
              </a:xfrm>
              <a:prstGeom prst="rect">
                <a:avLst/>
              </a:prstGeom>
              <a:blipFill rotWithShape="1">
                <a:blip r:embed="rId8"/>
                <a:stretch>
                  <a:fillRect l="-6695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74744" y="5376059"/>
                <a:ext cx="1402372" cy="6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х=6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44" y="5376059"/>
                <a:ext cx="1402372" cy="617157"/>
              </a:xfrm>
              <a:prstGeom prst="rect">
                <a:avLst/>
              </a:prstGeom>
              <a:blipFill rotWithShape="1">
                <a:blip r:embed="rId9"/>
                <a:stretch>
                  <a:fillRect l="-6522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429421" y="4653136"/>
                <a:ext cx="2076209" cy="61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/>
                  <a:t>3)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/>
                      </a:rPr>
                      <m:t>х 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÷ </m:t>
                    </m:r>
                    <m:f>
                      <m:fPr>
                        <m:ctrlPr>
                          <a:rPr lang="uk-UA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 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421" y="4653136"/>
                <a:ext cx="2076209" cy="615233"/>
              </a:xfrm>
              <a:prstGeom prst="rect">
                <a:avLst/>
              </a:prstGeom>
              <a:blipFill rotWithShape="1">
                <a:blip r:embed="rId10"/>
                <a:stretch>
                  <a:fillRect l="-4706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29421" y="5340956"/>
                <a:ext cx="2138727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</a:rPr>
                          <m:t>49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 </m:t>
                    </m:r>
                    <m:r>
                      <a:rPr lang="uk-UA" sz="24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х = 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421" y="5340956"/>
                <a:ext cx="2138727" cy="616964"/>
              </a:xfrm>
              <a:prstGeom prst="rect">
                <a:avLst/>
              </a:prstGeom>
              <a:blipFill rotWithShape="1">
                <a:blip r:embed="rId11"/>
                <a:stretch>
                  <a:fillRect l="-4571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82" y="31004"/>
            <a:ext cx="2238555" cy="16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2771" y="6105822"/>
            <a:ext cx="824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Які правила знаходження компонентів дій використовуємо?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805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624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Девіз уроку:</vt:lpstr>
      <vt:lpstr>Усне опитування</vt:lpstr>
      <vt:lpstr>- Як поділити один дріб на інший?</vt:lpstr>
      <vt:lpstr>Презентация PowerPoint</vt:lpstr>
      <vt:lpstr>- Як поділити два мішані числа?</vt:lpstr>
      <vt:lpstr>Фізкультхвилинка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2024-11-08T12:26:59Z</dcterms:created>
  <dcterms:modified xsi:type="dcterms:W3CDTF">2024-11-08T18:10:37Z</dcterms:modified>
</cp:coreProperties>
</file>