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76" r:id="rId13"/>
    <p:sldId id="277" r:id="rId14"/>
    <p:sldId id="278" r:id="rId15"/>
    <p:sldId id="280" r:id="rId16"/>
    <p:sldId id="281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77091" autoAdjust="0"/>
  </p:normalViewPr>
  <p:slideViewPr>
    <p:cSldViewPr>
      <p:cViewPr>
        <p:scale>
          <a:sx n="64" d="100"/>
          <a:sy n="64" d="100"/>
        </p:scale>
        <p:origin x="-1336" y="-1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CA3DF-6C94-438C-8C23-A979D90AEAD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15CEFA-FFB7-4F82-97D6-AC524A297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15CEFA-FFB7-4F82-97D6-AC524A297F9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3A37B54-A21F-4E92-A199-6BA2599EC475}" type="datetimeFigureOut">
              <a:rPr lang="ru-RU" smtClean="0"/>
              <a:pPr/>
              <a:t>30.11.2024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F30ABC9-67B8-4FD3-BEF4-608795628A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 </a:t>
            </a:r>
            <a:r>
              <a:rPr lang="ru-RU" dirty="0" err="1" smtClean="0"/>
              <a:t>мнемотехніки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вивчення</a:t>
            </a:r>
            <a:r>
              <a:rPr lang="ru-RU" dirty="0" smtClean="0"/>
              <a:t> </a:t>
            </a:r>
            <a:r>
              <a:rPr lang="ru-RU" dirty="0" err="1" smtClean="0"/>
              <a:t>віршів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асистент вчителя </a:t>
            </a:r>
          </a:p>
          <a:p>
            <a:r>
              <a:rPr lang="uk-UA" dirty="0" err="1" smtClean="0"/>
              <a:t>Марганецького</a:t>
            </a:r>
            <a:r>
              <a:rPr lang="uk-UA" dirty="0" smtClean="0"/>
              <a:t>  ліцею № 10 </a:t>
            </a:r>
          </a:p>
          <a:p>
            <a:r>
              <a:rPr lang="uk-UA" dirty="0" err="1" smtClean="0"/>
              <a:t>Пахарчук</a:t>
            </a:r>
            <a:r>
              <a:rPr lang="uk-UA" dirty="0" smtClean="0"/>
              <a:t> Ірина Василівна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Порядок ознайомлення з прийомами: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Ознайомлення 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 мнемо квадратами </a:t>
            </a:r>
            <a:r>
              <a:rPr lang="uk-UA" dirty="0" smtClean="0"/>
              <a:t>— зрозумілими зображеннями, які позначають одне слово, словосполучення або просте речення. </a:t>
            </a:r>
          </a:p>
          <a:p>
            <a:r>
              <a:rPr lang="uk-UA" dirty="0" smtClean="0"/>
              <a:t> Ознайомлення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з мнемо доріжками  </a:t>
            </a:r>
            <a:r>
              <a:rPr lang="uk-UA" dirty="0" smtClean="0"/>
              <a:t>— послідовності мнемо квадратів (зазвичай чотирьох), за допомогою яких можна скласти розповідь із двох-трьох речень.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Порядок ознайомлення з прийомами: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найскладніший прийом — </a:t>
            </a:r>
            <a:r>
              <a:rPr lang="uk-UA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це мнемо таблиці, </a:t>
            </a:r>
            <a:r>
              <a:rPr lang="uk-UA" dirty="0" smtClean="0"/>
              <a:t>які складаються із декількох мнемо доріжок. За допомогою мнемо таблиць можна запам’ятати й відтворити доволі довге оповідання, казку, вірш.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000" dirty="0" smtClean="0">
                <a:solidFill>
                  <a:srgbClr val="C00000"/>
                </a:solidFill>
              </a:rPr>
              <a:t>Котилася торба з високого горба.</a:t>
            </a:r>
            <a:br>
              <a:rPr lang="uk-UA" sz="2000" dirty="0" smtClean="0">
                <a:solidFill>
                  <a:srgbClr val="C00000"/>
                </a:solidFill>
              </a:rPr>
            </a:br>
            <a:r>
              <a:rPr lang="uk-UA" sz="2000" dirty="0" smtClean="0">
                <a:solidFill>
                  <a:srgbClr val="C00000"/>
                </a:solidFill>
              </a:rPr>
              <a:t>А в тій торбі хліб, паляниця і всяка пашниця.</a:t>
            </a:r>
            <a:endParaRPr lang="ru-RU" sz="2000" dirty="0">
              <a:solidFill>
                <a:srgbClr val="C00000"/>
              </a:solidFill>
            </a:endParaRPr>
          </a:p>
        </p:txBody>
      </p:sp>
      <p:pic>
        <p:nvPicPr>
          <p:cNvPr id="8" name="Содержимое 7" descr="imag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357430"/>
            <a:ext cx="2428892" cy="1571636"/>
          </a:xfrm>
        </p:spPr>
      </p:pic>
      <p:pic>
        <p:nvPicPr>
          <p:cNvPr id="9" name="Рисунок 8" descr="C:\Users\Admin\Desktop\Без названия (5)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357694"/>
            <a:ext cx="337729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C:\Users\Admin\Desktop\images.jpg торба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2285992"/>
            <a:ext cx="1847215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Admin\Desktop\Без названия (2).jp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357818" y="2214554"/>
            <a:ext cx="2968346" cy="177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Admin\Desktop\hq720.jpg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58" y="4214818"/>
            <a:ext cx="5072066" cy="235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0070C0"/>
                </a:solidFill>
              </a:rPr>
              <a:t>Випав сніг на поріг. </a:t>
            </a:r>
            <a:br>
              <a:rPr lang="uk-UA" dirty="0" smtClean="0">
                <a:solidFill>
                  <a:srgbClr val="0070C0"/>
                </a:solidFill>
              </a:rPr>
            </a:br>
            <a:r>
              <a:rPr lang="uk-UA" dirty="0" smtClean="0">
                <a:solidFill>
                  <a:srgbClr val="0070C0"/>
                </a:solidFill>
              </a:rPr>
              <a:t>Кіт зліпив собі пиріг.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Admin\Desktop\Без названия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2643182"/>
            <a:ext cx="2071702" cy="1231900"/>
          </a:xfrm>
          <a:prstGeom prst="rect">
            <a:avLst/>
          </a:prstGeom>
          <a:noFill/>
        </p:spPr>
      </p:pic>
      <p:pic>
        <p:nvPicPr>
          <p:cNvPr id="1027" name="Picture 3" descr="C:\Users\Admin\Desktop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50" y="2628900"/>
            <a:ext cx="2286006" cy="1600200"/>
          </a:xfrm>
          <a:prstGeom prst="rect">
            <a:avLst/>
          </a:prstGeom>
          <a:noFill/>
        </p:spPr>
      </p:pic>
      <p:pic>
        <p:nvPicPr>
          <p:cNvPr id="1028" name="Picture 4" descr="C:\Users\Admin\Desktop\Без названия (6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4214818"/>
            <a:ext cx="2333625" cy="1962150"/>
          </a:xfrm>
          <a:prstGeom prst="rect">
            <a:avLst/>
          </a:prstGeom>
          <a:noFill/>
        </p:spPr>
      </p:pic>
      <p:pic>
        <p:nvPicPr>
          <p:cNvPr id="1029" name="Picture 5" descr="C:\Users\Admin\Desktop\Без названия (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28926" y="4643446"/>
            <a:ext cx="2500330" cy="1400185"/>
          </a:xfrm>
          <a:prstGeom prst="rect">
            <a:avLst/>
          </a:prstGeom>
          <a:noFill/>
        </p:spPr>
      </p:pic>
      <p:pic>
        <p:nvPicPr>
          <p:cNvPr id="1030" name="Picture 6" descr="C:\Users\Admin\Desktop\images (4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00760" y="4572008"/>
            <a:ext cx="2466975" cy="15716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Поки смажив,поки пік, </a:t>
            </a:r>
            <a:br>
              <a:rPr lang="uk-UA" dirty="0" smtClean="0"/>
            </a:br>
            <a:r>
              <a:rPr lang="uk-UA" dirty="0" smtClean="0"/>
              <a:t>а пиріг водою стік.</a:t>
            </a:r>
            <a:endParaRPr lang="ru-RU" dirty="0"/>
          </a:p>
        </p:txBody>
      </p:sp>
      <p:pic>
        <p:nvPicPr>
          <p:cNvPr id="2050" name="Picture 2" descr="C:\Users\Admin\Desktop\Без названия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215074" y="3500438"/>
            <a:ext cx="2500330" cy="1865631"/>
          </a:xfrm>
          <a:prstGeom prst="rect">
            <a:avLst/>
          </a:prstGeom>
          <a:noFill/>
        </p:spPr>
      </p:pic>
      <p:pic>
        <p:nvPicPr>
          <p:cNvPr id="2053" name="Picture 5" descr="C:\Users\Admin\Desktop\images (12) — копия — копи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3571876"/>
            <a:ext cx="1857388" cy="1857388"/>
          </a:xfrm>
          <a:prstGeom prst="rect">
            <a:avLst/>
          </a:prstGeom>
          <a:noFill/>
        </p:spPr>
      </p:pic>
      <p:pic>
        <p:nvPicPr>
          <p:cNvPr id="2055" name="Picture 7" descr="C:\Users\Admin\Desktop\images (13) — копи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3429000"/>
            <a:ext cx="2286016" cy="2143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Кіт не знав, що на пиріг </a:t>
            </a:r>
            <a:b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Треба тісто , а не сніг.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3077" name="Picture 5" descr="C:\Users\Admin\Desktop\Без названия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4572008"/>
            <a:ext cx="2466975" cy="1847850"/>
          </a:xfrm>
          <a:prstGeom prst="rect">
            <a:avLst/>
          </a:prstGeom>
          <a:noFill/>
        </p:spPr>
      </p:pic>
      <p:pic>
        <p:nvPicPr>
          <p:cNvPr id="3078" name="Picture 6" descr="C:\Users\Admin\Desktop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4714884"/>
            <a:ext cx="2428875" cy="1876425"/>
          </a:xfrm>
          <a:prstGeom prst="rect">
            <a:avLst/>
          </a:prstGeom>
          <a:noFill/>
        </p:spPr>
      </p:pic>
      <p:pic>
        <p:nvPicPr>
          <p:cNvPr id="3079" name="Picture 7" descr="C:\Users\Admin\Desktop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2428868"/>
            <a:ext cx="2857500" cy="1600200"/>
          </a:xfrm>
          <a:prstGeom prst="rect">
            <a:avLst/>
          </a:prstGeom>
          <a:noFill/>
        </p:spPr>
      </p:pic>
      <p:sp>
        <p:nvSpPr>
          <p:cNvPr id="11" name="Содержимое 10"/>
          <p:cNvSpPr>
            <a:spLocks noGrp="1"/>
          </p:cNvSpPr>
          <p:nvPr>
            <p:ph idx="1"/>
          </p:nvPr>
        </p:nvSpPr>
        <p:spPr>
          <a:xfrm>
            <a:off x="285720" y="2249424"/>
            <a:ext cx="8401080" cy="432511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Кіт не знав, що на пиріг </a:t>
            </a:r>
            <a:b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uk-UA" dirty="0" smtClean="0">
                <a:solidFill>
                  <a:schemeClr val="accent3">
                    <a:lumMod val="75000"/>
                  </a:schemeClr>
                </a:solidFill>
              </a:rPr>
              <a:t>Треба тісто , а не сніг.</a:t>
            </a:r>
            <a:endParaRPr lang="ru-RU" dirty="0"/>
          </a:p>
        </p:txBody>
      </p:sp>
      <p:pic>
        <p:nvPicPr>
          <p:cNvPr id="4098" name="Picture 2" descr="C:\Users\Admin\Desktop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643182"/>
            <a:ext cx="2428892" cy="1500198"/>
          </a:xfrm>
          <a:prstGeom prst="rect">
            <a:avLst/>
          </a:prstGeom>
          <a:noFill/>
        </p:spPr>
      </p:pic>
      <p:pic>
        <p:nvPicPr>
          <p:cNvPr id="4099" name="Picture 3" descr="C:\Users\Admin\Desktop\Без названия (7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2571744"/>
            <a:ext cx="2466975" cy="1643074"/>
          </a:xfrm>
          <a:prstGeom prst="rect">
            <a:avLst/>
          </a:prstGeom>
          <a:noFill/>
        </p:spPr>
      </p:pic>
      <p:pic>
        <p:nvPicPr>
          <p:cNvPr id="4100" name="Picture 4" descr="C:\Users\Admin\Desktop\images (10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488" y="4572008"/>
            <a:ext cx="2428875" cy="18764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Значення мнемо таблиць: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Діти швидко запам’ятовують послідовність сюжетних подій, коли бачать мнемо таблицю.</a:t>
            </a:r>
          </a:p>
          <a:p>
            <a:r>
              <a:rPr lang="uk-UA" dirty="0" smtClean="0"/>
              <a:t> Так їм значно простіше запам’ятовувати вірш.</a:t>
            </a:r>
          </a:p>
          <a:p>
            <a:r>
              <a:rPr lang="uk-UA" dirty="0" smtClean="0"/>
              <a:t>Використання  мнемо таблиць дає змогу зосередити дітей на автоматизації вимови певних звуків у зв’язному мовленні.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rgbClr val="C00000"/>
                </a:solidFill>
              </a:rPr>
              <a:t>Дякую за увагу!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Використані джерела інформації : </a:t>
            </a:r>
            <a:r>
              <a:rPr lang="en-US" dirty="0" smtClean="0"/>
              <a:t>https://vseosvita.ua/library/vyvchaiemo-virshi-za-dopomohoiu-mnemotekhniky-dopovid-759044.html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Для чого потрібна мнемотехніка?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Є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(</a:t>
            </a:r>
            <a:r>
              <a:rPr lang="ru-RU" dirty="0" err="1" smtClean="0"/>
              <a:t>надто</a:t>
            </a:r>
            <a:r>
              <a:rPr lang="ru-RU" dirty="0" smtClean="0"/>
              <a:t> —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особливими</a:t>
            </a:r>
            <a:r>
              <a:rPr lang="ru-RU" dirty="0" smtClean="0"/>
              <a:t> </a:t>
            </a:r>
            <a:r>
              <a:rPr lang="ru-RU" dirty="0" err="1" smtClean="0"/>
              <a:t>освітніми</a:t>
            </a:r>
            <a:r>
              <a:rPr lang="ru-RU" dirty="0" smtClean="0"/>
              <a:t> потребами),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 </a:t>
            </a:r>
            <a:r>
              <a:rPr lang="ru-RU" dirty="0" err="1" smtClean="0"/>
              <a:t>сприймають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не </a:t>
            </a:r>
            <a:r>
              <a:rPr lang="ru-RU" dirty="0" err="1" smtClean="0"/>
              <a:t>надовго</a:t>
            </a:r>
            <a:r>
              <a:rPr lang="ru-RU" dirty="0" smtClean="0"/>
              <a:t> </a:t>
            </a:r>
            <a:r>
              <a:rPr lang="ru-RU" dirty="0" err="1" smtClean="0"/>
              <a:t>запам’ятовують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.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мнемотехніки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навчання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змогу</a:t>
            </a:r>
            <a:r>
              <a:rPr lang="ru-RU" dirty="0" smtClean="0"/>
              <a:t> </a:t>
            </a:r>
            <a:r>
              <a:rPr lang="ru-RU" dirty="0" err="1" smtClean="0"/>
              <a:t>розвивати</a:t>
            </a:r>
            <a:r>
              <a:rPr lang="ru-RU" dirty="0" smtClean="0"/>
              <a:t> </a:t>
            </a:r>
            <a:r>
              <a:rPr lang="ru-RU" dirty="0" err="1" smtClean="0"/>
              <a:t>асоціативне</a:t>
            </a:r>
            <a:r>
              <a:rPr lang="ru-RU" dirty="0" smtClean="0"/>
              <a:t> </a:t>
            </a:r>
            <a:r>
              <a:rPr lang="ru-RU" dirty="0" err="1" smtClean="0"/>
              <a:t>мислення</a:t>
            </a:r>
            <a:r>
              <a:rPr lang="ru-RU" dirty="0" smtClean="0"/>
              <a:t> та </a:t>
            </a:r>
            <a:r>
              <a:rPr lang="ru-RU" dirty="0" err="1" smtClean="0"/>
              <a:t>пам’ять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chemeClr val="accent2">
                    <a:lumMod val="75000"/>
                  </a:schemeClr>
                </a:solidFill>
              </a:rPr>
              <a:t>Мнемотехніка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 (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або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мнемоніка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грецької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 «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mnemonikon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Мнемотехніка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err="1" smtClean="0"/>
              <a:t>мистецтво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запам’ятовувати</a:t>
            </a:r>
            <a:r>
              <a:rPr lang="ru-RU" dirty="0" smtClean="0"/>
              <a:t>)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прийомів</a:t>
            </a:r>
            <a:r>
              <a:rPr lang="ru-RU" dirty="0" smtClean="0"/>
              <a:t> та </a:t>
            </a:r>
            <a:r>
              <a:rPr lang="ru-RU" dirty="0" err="1" smtClean="0"/>
              <a:t>способів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спрощують</a:t>
            </a:r>
            <a:r>
              <a:rPr lang="ru-RU" dirty="0" smtClean="0"/>
              <a:t> </a:t>
            </a:r>
            <a:r>
              <a:rPr lang="ru-RU" dirty="0" err="1" smtClean="0"/>
              <a:t>запам’ятовування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збільшують</a:t>
            </a:r>
            <a:r>
              <a:rPr lang="ru-RU" dirty="0" smtClean="0"/>
              <a:t> </a:t>
            </a:r>
            <a:r>
              <a:rPr lang="ru-RU" dirty="0" err="1" smtClean="0"/>
              <a:t>обсяг</a:t>
            </a:r>
            <a:r>
              <a:rPr lang="ru-RU" dirty="0" smtClean="0"/>
              <a:t> </a:t>
            </a:r>
            <a:r>
              <a:rPr lang="ru-RU" dirty="0" err="1" smtClean="0"/>
              <a:t>пам’яті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утворенню</a:t>
            </a:r>
            <a:r>
              <a:rPr lang="ru-RU" dirty="0" smtClean="0"/>
              <a:t> </a:t>
            </a:r>
            <a:r>
              <a:rPr lang="ru-RU" dirty="0" err="1" smtClean="0"/>
              <a:t>асоціацій</a:t>
            </a:r>
            <a:r>
              <a:rPr lang="ru-RU" dirty="0" smtClean="0"/>
              <a:t>, </a:t>
            </a:r>
            <a:r>
              <a:rPr lang="ru-RU" dirty="0" err="1" smtClean="0"/>
              <a:t>упорядкуванню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комплексних</a:t>
            </a:r>
            <a:r>
              <a:rPr lang="ru-RU" dirty="0" smtClean="0"/>
              <a:t> </a:t>
            </a:r>
            <a:r>
              <a:rPr lang="ru-RU" dirty="0" err="1" smtClean="0"/>
              <a:t>візуальних</a:t>
            </a:r>
            <a:r>
              <a:rPr lang="ru-RU" dirty="0" smtClean="0"/>
              <a:t> </a:t>
            </a:r>
            <a:r>
              <a:rPr lang="ru-RU" dirty="0" err="1" smtClean="0"/>
              <a:t>образів</a:t>
            </a:r>
            <a:r>
              <a:rPr lang="ru-RU" dirty="0" smtClean="0"/>
              <a:t>.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Роль прийомів мнемотехніки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dirty="0" smtClean="0"/>
              <a:t>Використання прийомів мнемотехніки розвиває спостережливість і образне мислення: </a:t>
            </a:r>
          </a:p>
          <a:p>
            <a:r>
              <a:rPr lang="uk-UA" dirty="0" smtClean="0"/>
              <a:t>діти усвідомлено створюють асоціативні зв’язки між об’єктами;</a:t>
            </a:r>
          </a:p>
          <a:p>
            <a:r>
              <a:rPr lang="uk-UA" dirty="0" smtClean="0"/>
              <a:t> мозок людини найліпше запам’ятовує візуальні образи;</a:t>
            </a:r>
          </a:p>
          <a:p>
            <a:r>
              <a:rPr lang="uk-UA" dirty="0" smtClean="0"/>
              <a:t>основою психічних процесів є візуальне (образне) мислення, а також зв’язки між об’єктами (текстом, цифрами тощо).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Мнемотехніка допомагає дітям: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керувати процесом запам’ятовування;</a:t>
            </a:r>
            <a:endParaRPr lang="ru-RU" dirty="0" smtClean="0"/>
          </a:p>
          <a:p>
            <a:pPr lvl="0"/>
            <a:r>
              <a:rPr lang="uk-UA" dirty="0" smtClean="0"/>
              <a:t>удосконалювати своє мовлення;</a:t>
            </a:r>
            <a:endParaRPr lang="ru-RU" dirty="0" smtClean="0"/>
          </a:p>
          <a:p>
            <a:r>
              <a:rPr lang="uk-UA" dirty="0" smtClean="0"/>
              <a:t>сприяє розвитку асоціативного й образного мислення, уваги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Як відбувається запам’ятовування?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Найчастіше запам’ятовування відбувається мимоволі, коли якийсь предмет або явище потрапляє в поле зору дитини і зумовлює жваву реакцію. Інформація «обростає» асоціативними зв’язками й закріплюється в пам’яті. Якщо ж дитина намагається вивчити й запам’ятати щось абстрактне, не підкріплене картинкою, асоціацією, — на успіх розраховувати не варто.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Особливості дітей ЗПР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Звичайно, у дітей із  ЗПР ці особливості виражені яскравіше, ніж в інших дітей, і сильніше впливають на процеси пізнання та загального розвитку.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Використання прийомів мнемотехніки допомагає педагогам: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uk-UA" dirty="0" smtClean="0"/>
              <a:t>розширювати словниковий запас дітей;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розвивати навички словотворення;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 закріплювати правильну </a:t>
            </a:r>
            <a:r>
              <a:rPr lang="uk-UA" dirty="0" err="1" smtClean="0"/>
              <a:t>звуковимову</a:t>
            </a:r>
            <a:r>
              <a:rPr lang="uk-UA" dirty="0" smtClean="0"/>
              <a:t>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 сприяти розвитку в дітей — зв’язного, експресивного та </a:t>
            </a:r>
            <a:r>
              <a:rPr lang="uk-UA" dirty="0" err="1" smtClean="0"/>
              <a:t>імпресивного</a:t>
            </a:r>
            <a:r>
              <a:rPr lang="uk-UA" dirty="0" smtClean="0"/>
              <a:t> мовлення;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 уміння працювати за зразком, правилами; 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слухати дорослого й виконувати його інструкції — це одне зі складних завдань для дітей з особливими освітніми потребами;</a:t>
            </a:r>
          </a:p>
          <a:p>
            <a:pPr>
              <a:buFont typeface="Wingdings" pitchFamily="2" charset="2"/>
              <a:buChar char="§"/>
            </a:pPr>
            <a:r>
              <a:rPr lang="uk-UA" dirty="0" smtClean="0"/>
              <a:t> уміння самостійно застосовувати мнемотехнічні прийоми.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Прийоми мнемотехніки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dirty="0" smtClean="0"/>
              <a:t>мнемо квадрати;</a:t>
            </a:r>
            <a:endParaRPr lang="ru-RU" dirty="0" smtClean="0"/>
          </a:p>
          <a:p>
            <a:pPr lvl="0"/>
            <a:r>
              <a:rPr lang="uk-UA" dirty="0" smtClean="0"/>
              <a:t>мнемо доріжки;</a:t>
            </a:r>
            <a:endParaRPr lang="ru-RU" dirty="0" smtClean="0"/>
          </a:p>
          <a:p>
            <a:pPr lvl="0"/>
            <a:r>
              <a:rPr lang="uk-UA" dirty="0" smtClean="0"/>
              <a:t>мнемо таблиці для складання — простих та складних речень описових розповідей, казок тощо.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143</TotalTime>
  <Words>501</Words>
  <Application>Microsoft Office PowerPoint</Application>
  <PresentationFormat>Экран (4:3)</PresentationFormat>
  <Paragraphs>52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Використання прийомів мнемотехніки під час вивчення віршів </vt:lpstr>
      <vt:lpstr>Для чого потрібна мнемотехніка?</vt:lpstr>
      <vt:lpstr>Мнемотехніка (або мнемоніка, з грецької «mnemonikon»</vt:lpstr>
      <vt:lpstr>Роль прийомів мнемотехніки</vt:lpstr>
      <vt:lpstr>Мнемотехніка допомагає дітям: </vt:lpstr>
      <vt:lpstr>Як відбувається запам’ятовування? </vt:lpstr>
      <vt:lpstr>Особливості дітей ЗПР </vt:lpstr>
      <vt:lpstr>Використання прийомів мнемотехніки допомагає педагогам:</vt:lpstr>
      <vt:lpstr>Прийоми мнемотехніки </vt:lpstr>
      <vt:lpstr>Порядок ознайомлення з прийомами:</vt:lpstr>
      <vt:lpstr>Порядок ознайомлення з прийомами:</vt:lpstr>
      <vt:lpstr>Котилася торба з високого горба. А в тій торбі хліб, паляниця і всяка пашниця.</vt:lpstr>
      <vt:lpstr>Випав сніг на поріг.  Кіт зліпив собі пиріг.</vt:lpstr>
      <vt:lpstr>Поки смажив,поки пік,  а пиріг водою стік.</vt:lpstr>
      <vt:lpstr>Кіт не знав, що на пиріг  Треба тісто , а не сніг.</vt:lpstr>
      <vt:lpstr>Кіт не знав, що на пиріг  Треба тісто , а не сніг.</vt:lpstr>
      <vt:lpstr>Значення мнемо таблиць:</vt:lpstr>
      <vt:lpstr>Дякую за увагу!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Використання прийомів мнемотехніки під час вивчення віршів</dc:title>
  <dc:creator>Admin</dc:creator>
  <cp:lastModifiedBy>Admin</cp:lastModifiedBy>
  <cp:revision>23</cp:revision>
  <dcterms:created xsi:type="dcterms:W3CDTF">2024-10-26T19:15:27Z</dcterms:created>
  <dcterms:modified xsi:type="dcterms:W3CDTF">2024-11-30T14:42:00Z</dcterms:modified>
</cp:coreProperties>
</file>