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1"/>
  </p:notesMasterIdLst>
  <p:sldIdLst>
    <p:sldId id="256" r:id="rId2"/>
    <p:sldId id="296" r:id="rId3"/>
    <p:sldId id="277" r:id="rId4"/>
    <p:sldId id="291" r:id="rId5"/>
    <p:sldId id="322" r:id="rId6"/>
    <p:sldId id="288" r:id="rId7"/>
    <p:sldId id="321" r:id="rId8"/>
    <p:sldId id="327" r:id="rId9"/>
    <p:sldId id="304" r:id="rId10"/>
    <p:sldId id="302" r:id="rId11"/>
    <p:sldId id="303" r:id="rId12"/>
    <p:sldId id="312" r:id="rId13"/>
    <p:sldId id="328" r:id="rId14"/>
    <p:sldId id="317" r:id="rId15"/>
    <p:sldId id="306" r:id="rId16"/>
    <p:sldId id="267" r:id="rId17"/>
    <p:sldId id="276" r:id="rId18"/>
    <p:sldId id="270" r:id="rId19"/>
    <p:sldId id="274" r:id="rId20"/>
    <p:sldId id="275" r:id="rId21"/>
    <p:sldId id="278" r:id="rId22"/>
    <p:sldId id="280" r:id="rId23"/>
    <p:sldId id="281" r:id="rId24"/>
    <p:sldId id="282" r:id="rId25"/>
    <p:sldId id="289" r:id="rId26"/>
    <p:sldId id="283" r:id="rId27"/>
    <p:sldId id="286" r:id="rId28"/>
    <p:sldId id="309" r:id="rId29"/>
    <p:sldId id="30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F3D95D-C392-4ADD-8159-89A00547B0BE}">
          <p14:sldIdLst>
            <p14:sldId id="256"/>
            <p14:sldId id="296"/>
            <p14:sldId id="277"/>
            <p14:sldId id="291"/>
            <p14:sldId id="322"/>
            <p14:sldId id="288"/>
            <p14:sldId id="321"/>
            <p14:sldId id="327"/>
            <p14:sldId id="304"/>
            <p14:sldId id="302"/>
            <p14:sldId id="303"/>
            <p14:sldId id="312"/>
            <p14:sldId id="328"/>
            <p14:sldId id="317"/>
            <p14:sldId id="306"/>
          </p14:sldIdLst>
        </p14:section>
        <p14:section name="Раздел без заголовка" id="{CFFB8812-C8C6-4090-8E29-A6CBFDB60D06}">
          <p14:sldIdLst>
            <p14:sldId id="267"/>
            <p14:sldId id="276"/>
            <p14:sldId id="270"/>
            <p14:sldId id="274"/>
            <p14:sldId id="275"/>
            <p14:sldId id="278"/>
            <p14:sldId id="280"/>
            <p14:sldId id="281"/>
            <p14:sldId id="282"/>
            <p14:sldId id="289"/>
            <p14:sldId id="283"/>
            <p14:sldId id="286"/>
            <p14:sldId id="309"/>
            <p14:sldId id="30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C285B-C7AA-449E-991C-D34B2518F2B2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C89C9-4B70-453B-B80A-5DBFE3FC4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475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89C9-4B70-453B-B80A-5DBFE3FC434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5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F497D"/>
                </a:solidFill>
              </a:rPr>
              <a:pPr/>
              <a:t>16.11.2024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7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F497D"/>
                </a:solidFill>
              </a:rPr>
              <a:pPr/>
              <a:t>16.11.2024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0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F497D"/>
                </a:solidFill>
              </a:rPr>
              <a:pPr/>
              <a:t>16.11.2024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20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F497D"/>
                </a:solidFill>
              </a:rPr>
              <a:pPr/>
              <a:t>16.11.2024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9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F497D"/>
                </a:solidFill>
              </a:rPr>
              <a:pPr/>
              <a:t>16.11.2024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F497D"/>
                </a:solidFill>
              </a:rPr>
              <a:pPr/>
              <a:t>16.11.2024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09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F497D"/>
                </a:solidFill>
              </a:rPr>
              <a:pPr/>
              <a:t>16.11.2024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8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F497D"/>
                </a:solidFill>
              </a:rPr>
              <a:pPr/>
              <a:t>16.11.2024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1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F497D"/>
                </a:solidFill>
              </a:rPr>
              <a:pPr/>
              <a:t>16.11.2024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8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F497D"/>
                </a:solidFill>
              </a:rPr>
              <a:pPr/>
              <a:t>16.11.2024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4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F497D"/>
                </a:solidFill>
              </a:rPr>
              <a:pPr/>
              <a:t>16.11.2024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8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F497D"/>
                </a:solidFill>
              </a:rPr>
              <a:pPr/>
              <a:t>16.11.2024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7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nus.org.ua/news/yaki-problemy-u-dystantsijni-bachat-vchyteli-ta-batky-opytuvannya-derzhsluzhby-yakosti-osvity/?fbclid=IwAR072ZeIwFN3jbXrppXpcIq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us.org.ua/news/posibnyk-dlya-shkil-pro-organizatsiyu-dystantsijnogo-navchannya-otrymav-gryf-mon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Особливості викладання</a:t>
            </a:r>
            <a:b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 англійської мови в умовах дистанційного та змішаного навчання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uk-U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Комунальний заклад « Харківський ліцей </a:t>
            </a: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№ 154</a:t>
            </a:r>
          </a:p>
          <a:p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Харківської міської ради»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002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ЗМІШАНЕ НАВЧАННЯ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551837"/>
            <a:ext cx="777686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Blended Learning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або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Змішане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навчання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освітня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концепція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в рамках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якої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студент \ школяр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отримує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знання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і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самостійно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онлайн, і очно з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викладачем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Такий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підхід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дає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можливість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контролювати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час,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місце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темп і шлях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вивчення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матеріалу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2944748" cy="208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9AC74B1-381B-4CD8-91C0-CF062F027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1129208" y="4324340"/>
            <a:ext cx="2578697" cy="200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21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ІСТОРІЯ ЗМІШАНОГО НАВЧАННЯ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3358677"/>
            <a:ext cx="59766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1920і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рр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XX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– початок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існування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концепції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Blended Learning </a:t>
            </a:r>
            <a:endParaRPr lang="uk-UA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2006 р - уведено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поняття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Blended Learning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Бонк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Грем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Довідник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змішаного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Наші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Blended Learning -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єднання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можливостей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Інтернету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цифрових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медіа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навчанням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класі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018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A910A8-6616-44D7-BCAE-2D6768563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</a:t>
            </a:r>
            <a:r>
              <a:rPr lang="uk-UA" dirty="0"/>
              <a:t>ні критерії  змішаного та високотехнологічного навчання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A6424AE-F5C7-499C-8A6D-89FFA89AB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634" y="2678113"/>
            <a:ext cx="3822192" cy="639762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Змішане навчання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E32ADDC-E26C-4FB5-BE1D-80523DB03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512" y="3429000"/>
            <a:ext cx="4317875" cy="2880320"/>
          </a:xfrm>
        </p:spPr>
        <p:txBody>
          <a:bodyPr>
            <a:noAutofit/>
          </a:bodyPr>
          <a:lstStyle/>
          <a:p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Учні навчаються частково онлайн і мають елементи контролю над навчальним процесом ( де, коли та як вчитися)</a:t>
            </a:r>
          </a:p>
          <a:p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Гаджети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використовуються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з метою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персонолізувати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роботу кожного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окремого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учня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класі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використовується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надання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комплексного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досвіду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24D75A3-7C25-453D-AF6D-51DCD220C0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4" y="3429000"/>
            <a:ext cx="4317875" cy="2880320"/>
          </a:xfrm>
        </p:spPr>
        <p:txBody>
          <a:bodyPr>
            <a:noAutofit/>
          </a:bodyPr>
          <a:lstStyle/>
          <a:p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Учні використовують сучасні технології для виконання тих самих завдань, як  і зазвичай, у тому ж класі і в тому ж темпі </a:t>
            </a:r>
          </a:p>
          <a:p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Гаджети використовуються для підтримки традиційної форми роботи на заняттях</a:t>
            </a:r>
          </a:p>
          <a:p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Навчання в класі використовують для підвищення рівня традиційного способу викладання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xmlns="" id="{C22D3FE1-51C4-4BFF-AB7D-83D961B1AF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700" cy="639762"/>
          </a:xfrm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Високотехнологічне навчання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64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CEC7B8DF-37F0-453C-AF7D-20CD25821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1. Учні використовують планшети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мобільні телефони, щоб дати відповідь на запитання вчителя, який стоїть біля дошки в класі.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Учні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отримали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домашнє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знайти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вбивство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президента США Джона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Кеннеді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класі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учні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роблять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постановку суду над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обвинуваченим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вбивстві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Гарві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Освальдом.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Вчитель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проектує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свою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лекцію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дошку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вказуючи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окремі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частини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презентації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в той час як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учні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нотують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отриману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своїх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ноутбуках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планшетах.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544406B8-686B-4E43-835A-D8F93E329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Подивиться на </a:t>
            </a:r>
            <a:r>
              <a:rPr kumimoji="0" 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ці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приклади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і дайте </a:t>
            </a:r>
            <a:r>
              <a:rPr kumimoji="0" 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собі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відповідь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на </a:t>
            </a:r>
            <a:r>
              <a:rPr kumimoji="0" 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запитання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kumimoji="0" 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це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змішане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навчання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чи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ні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27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FFD06DA4-8BF4-431D-80BF-26271C220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Вибір навчальної платформи, яка влаштовує не тільки вчителів, але й учнів та їх батьків</a:t>
            </a:r>
          </a:p>
          <a:p>
            <a:r>
              <a:rPr lang="uk-UA" dirty="0"/>
              <a:t>Виявлення учнів, які не мають змоги працювати дистанційно з будь-яких причин, домовленість про засоби комунікації з ними та підготовка завдань</a:t>
            </a:r>
          </a:p>
          <a:p>
            <a:r>
              <a:rPr lang="uk-UA" dirty="0"/>
              <a:t>Чітка система організації навчання в школі з самостійним опрацюванням матеріалу (розклад, критерії оцінювання та врахування вікових особливостей учнів) </a:t>
            </a:r>
          </a:p>
          <a:p>
            <a:endParaRPr lang="uk-UA" dirty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F2A9DB2-5724-44CE-9D71-93B6AC1F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Основні організаційні завдання щодо впровадження змішаного навчання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241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Моделі змішаного навчання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78497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257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Держслужба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якості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 лютому 2021 року провела онлайн-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опитування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</a:t>
            </a:r>
            <a:r>
              <a:rPr lang="uk-UA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ів</a:t>
            </a:r>
            <a:r>
              <a: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учнів та їх батьків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метою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визначення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проблем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організації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дистанційного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анонімному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онлайн-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опитуванні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взяли участь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близько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68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тисяч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9-11-х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класів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158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тисяч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батьків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47,5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тисяч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освітян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(43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тисяч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учителів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4,5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тисяч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керівників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закладів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Понад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62%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позитивно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оцінили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формат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дистанційної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37%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частково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цим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погоджуються</a:t>
            </a:r>
            <a:r>
              <a:rPr lang="ru-RU" sz="2000" dirty="0"/>
              <a:t>.</a:t>
            </a: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https://nus.org.ua/news/yaki-problemy-u-dystantsijni-bachat-vchyteli-ta-batky-opytuvannya-derzhsluzhby-yakosti-osvity/?fbclid=IwAR072ZeIwFN3jbXrppXpcIq</a:t>
            </a:r>
            <a:endParaRPr lang="uk-UA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Проблеми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організації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дистанційного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5547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435281" cy="1506496"/>
          </a:xfrm>
        </p:spPr>
        <p:txBody>
          <a:bodyPr>
            <a:noAutofit/>
          </a:bodyPr>
          <a:lstStyle/>
          <a:p>
            <a:pPr algn="l"/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Педагоги </a:t>
            </a:r>
            <a:r>
              <a:rPr lang="ru-RU" sz="155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використовують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50" dirty="0" err="1">
                <a:latin typeface="Arial" panose="020B0604020202020204" pitchFamily="34" charset="0"/>
                <a:cs typeface="Arial" panose="020B0604020202020204" pitchFamily="34" charset="0"/>
              </a:rPr>
              <a:t>декілька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50" dirty="0" err="1">
                <a:latin typeface="Arial" panose="020B0604020202020204" pitchFamily="34" charset="0"/>
                <a:cs typeface="Arial" panose="020B0604020202020204" pitchFamily="34" charset="0"/>
              </a:rPr>
              <a:t>каналів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550" dirty="0" err="1">
                <a:latin typeface="Arial" panose="020B0604020202020204" pitchFamily="34" charset="0"/>
                <a:cs typeface="Arial" panose="020B0604020202020204" pitchFamily="34" charset="0"/>
              </a:rPr>
              <a:t>зв’язку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550" dirty="0" err="1">
                <a:latin typeface="Arial" panose="020B0604020202020204" pitchFamily="34" charset="0"/>
                <a:cs typeface="Arial" panose="020B0604020202020204" pitchFamily="34" charset="0"/>
              </a:rPr>
              <a:t>учнями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. У </a:t>
            </a:r>
            <a:r>
              <a:rPr lang="ru-RU" sz="1550" dirty="0" err="1">
                <a:latin typeface="Arial" panose="020B0604020202020204" pitchFamily="34" charset="0"/>
                <a:cs typeface="Arial" panose="020B0604020202020204" pitchFamily="34" charset="0"/>
              </a:rPr>
              <a:t>переважній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50" dirty="0" err="1">
                <a:latin typeface="Arial" panose="020B0604020202020204" pitchFamily="34" charset="0"/>
                <a:cs typeface="Arial" panose="020B0604020202020204" pitchFamily="34" charset="0"/>
              </a:rPr>
              <a:t>більшості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50" dirty="0" err="1">
                <a:latin typeface="Arial" panose="020B0604020202020204" pitchFamily="34" charset="0"/>
                <a:cs typeface="Arial" panose="020B0604020202020204" pitchFamily="34" charset="0"/>
              </a:rPr>
              <a:t>спілкуються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550" dirty="0" err="1">
                <a:latin typeface="Arial" panose="020B0604020202020204" pitchFamily="34" charset="0"/>
                <a:cs typeface="Arial" panose="020B0604020202020204" pitchFamily="34" charset="0"/>
              </a:rPr>
              <a:t>учнями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550" dirty="0" err="1">
                <a:latin typeface="Arial" panose="020B0604020202020204" pitchFamily="34" charset="0"/>
                <a:cs typeface="Arial" panose="020B0604020202020204" pitchFamily="34" charset="0"/>
              </a:rPr>
              <a:t>їхніми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 батьками через </a:t>
            </a:r>
            <a:r>
              <a:rPr lang="ru-RU" sz="1550" dirty="0" err="1">
                <a:latin typeface="Arial" panose="020B0604020202020204" pitchFamily="34" charset="0"/>
                <a:cs typeface="Arial" panose="020B0604020202020204" pitchFamily="34" charset="0"/>
              </a:rPr>
              <a:t>месенджери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550" dirty="0" err="1"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50" dirty="0" err="1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  <a:t>, Telegram, Messenger 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sz="1550" dirty="0" err="1"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.) – 83%, </a:t>
            </a:r>
            <a:r>
              <a:rPr lang="ru-RU" sz="155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використовують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  <a:t>Zoom, Skype </a:t>
            </a:r>
            <a:r>
              <a:rPr lang="ru-RU" sz="1550" dirty="0" err="1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50" dirty="0" err="1">
                <a:latin typeface="Arial" panose="020B0604020202020204" pitchFamily="34" charset="0"/>
                <a:cs typeface="Arial" panose="020B0604020202020204" pitchFamily="34" charset="0"/>
              </a:rPr>
              <a:t>подібні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50" dirty="0" err="1">
                <a:latin typeface="Arial" panose="020B0604020202020204" pitchFamily="34" charset="0"/>
                <a:cs typeface="Arial" panose="020B0604020202020204" pitchFamily="34" charset="0"/>
              </a:rPr>
              <a:t>засоби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50" dirty="0" err="1">
                <a:latin typeface="Arial" panose="020B0604020202020204" pitchFamily="34" charset="0"/>
                <a:cs typeface="Arial" panose="020B0604020202020204" pitchFamily="34" charset="0"/>
              </a:rPr>
              <a:t>відеоконференції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 – 75%, </a:t>
            </a:r>
            <a:r>
              <a:rPr lang="ru-RU" sz="155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використовують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50" dirty="0" err="1">
                <a:latin typeface="Arial" panose="020B0604020202020204" pitchFamily="34" charset="0"/>
                <a:cs typeface="Arial" panose="020B0604020202020204" pitchFamily="34" charset="0"/>
              </a:rPr>
              <a:t>спеціальні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5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навчальні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50" dirty="0" err="1">
                <a:latin typeface="Arial" panose="020B0604020202020204" pitchFamily="34" charset="0"/>
                <a:cs typeface="Arial" panose="020B0604020202020204" pitchFamily="34" charset="0"/>
              </a:rPr>
              <a:t>програми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550" dirty="0" err="1">
                <a:latin typeface="Arial" panose="020B0604020202020204" pitchFamily="34" charset="0"/>
                <a:cs typeface="Arial" panose="020B0604020202020204" pitchFamily="34" charset="0"/>
              </a:rPr>
              <a:t>LearningApps</a:t>
            </a:r>
            <a: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  <a:t>, Microsoft Teams, Google Classroom, Moodle 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sz="1550" dirty="0" err="1"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.) – 71%, </a:t>
            </a:r>
            <a:r>
              <a:rPr lang="ru-RU" sz="155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використовують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50" dirty="0" err="1">
                <a:latin typeface="Arial" panose="020B0604020202020204" pitchFamily="34" charset="0"/>
                <a:cs typeface="Arial" panose="020B0604020202020204" pitchFamily="34" charset="0"/>
              </a:rPr>
              <a:t>телефонний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50" dirty="0" err="1">
                <a:latin typeface="Arial" panose="020B0604020202020204" pitchFamily="34" charset="0"/>
                <a:cs typeface="Arial" panose="020B0604020202020204" pitchFamily="34" charset="0"/>
              </a:rPr>
              <a:t>зв’язок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50" dirty="0" err="1">
                <a:latin typeface="Arial" panose="020B0604020202020204" pitchFamily="34" charset="0"/>
                <a:cs typeface="Arial" panose="020B0604020202020204" pitchFamily="34" charset="0"/>
              </a:rPr>
              <a:t>майже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 63%, </a:t>
            </a:r>
            <a:r>
              <a:rPr lang="ru-RU" sz="1550" dirty="0" err="1">
                <a:latin typeface="Arial" panose="020B0604020202020204" pitchFamily="34" charset="0"/>
                <a:cs typeface="Arial" panose="020B0604020202020204" pitchFamily="34" charset="0"/>
              </a:rPr>
              <a:t>надсилають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50" dirty="0" err="1"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550" dirty="0" err="1">
                <a:latin typeface="Arial" panose="020B0604020202020204" pitchFamily="34" charset="0"/>
                <a:cs typeface="Arial" panose="020B0604020202020204" pitchFamily="34" charset="0"/>
              </a:rPr>
              <a:t>отримують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50" dirty="0" err="1"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 через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електронну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пошту</a:t>
            </a:r>
            <a:r>
              <a:rPr lang="ru-RU" sz="1550" dirty="0">
                <a:latin typeface="Arial" panose="020B0604020202020204" pitchFamily="34" charset="0"/>
                <a:cs typeface="Arial" panose="020B0604020202020204" pitchFamily="34" charset="0"/>
              </a:rPr>
              <a:t> – 39%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348880"/>
            <a:ext cx="4248473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432047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992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Проблеми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організації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дистанційного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4" y="2204864"/>
            <a:ext cx="4471410" cy="392161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Основними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проблемами та факторами,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ускладнюють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дистанційного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респонденти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зазначили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брак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досвіду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використання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спеціальних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навчальних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електронних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платформ,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організації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дистанційного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обмежений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доступ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інтернету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відсутність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цифрових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пристроїв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недостатня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інфраструктура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закладі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низька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мотивація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ненадійне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повільне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підключення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мережі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інтернет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школі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обмежена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відсутня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технічна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підтримка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/>
          </a:p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36912"/>
            <a:ext cx="388843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487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7804389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Проблема 1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працювали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уроці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почати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працювати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дистанційно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Порада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Проблему треба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вирішувати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індивідуально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стосовно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кожного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Для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когось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спрацює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спільна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робота з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однокласниками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для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когось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матеріал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поданий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інакше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для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когось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індивідуальна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консультація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учителем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тощо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Рекомендація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Уникати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використання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каральних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заходів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Проблеми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якими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зіткнутися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вчитель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організації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дистанційного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492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03744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(Джон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Дьюї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1859-1952,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американський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філософ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психолог, реформатор)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Ми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позбавляємо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дітей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майбутнього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продовжуємо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вчити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сьогодні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так, як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вчили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вчора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981" y="4365104"/>
            <a:ext cx="1846890" cy="212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25144"/>
            <a:ext cx="275655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874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Право не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розуміти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помилятися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Почуття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впораєшся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Розуміння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сенсу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яку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виконуєш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Наявність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вибору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Подання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навчального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матеріалу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Розуміння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один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факторів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впливають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залучення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учня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роботу на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дистанційному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етапі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(за Мариною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Курвитс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50943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Проблема 2.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створення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навчального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матеріалу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йде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часу. </a:t>
            </a:r>
          </a:p>
          <a:p>
            <a:pPr marL="0" indent="0">
              <a:buNone/>
            </a:pP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Пам’ятайте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створює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матеріал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для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перевірки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пам'яті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вміння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вирішувати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для того,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навчити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Одна справа, коли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вчитель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передає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учням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добре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знає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справа –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зробити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так,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знання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з'явилося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причому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коли вони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працюють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вдома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Проблеми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якими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зіткнутися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вчитель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організації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дистанційного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34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Проблема 3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Варто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ретельно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продумати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яке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будуть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виконувати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оцінку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Пам’ятайте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рукою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однокласники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спільному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чаті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тому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оцінку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повинно бути таким,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перший і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другий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фактор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помічниками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 для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цього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треба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подумати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над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якістю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завдань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Проблеми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якими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зіткнутися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вчитель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організації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дистанційного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07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3561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організації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дистанційного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необхідно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дотримуватися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3-х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приципів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безпека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захищеність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педагога: коли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працюєте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незнайомими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онлайн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інструментами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важливо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вберегти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себе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«провалу»,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цього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уникнути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слід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використовувати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онлайн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якими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вже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добре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знайомі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простота і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дітоцентричність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(бути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впевненим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розуміють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інструкції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знають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чого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них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очікують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але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одночасно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право для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пізнавального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сумніву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Як стати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майстром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дистанційного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інструкція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вчителів-початківців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(за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Девідом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Джойнером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6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420888"/>
            <a:ext cx="7804389" cy="3705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/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Три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складові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дистанційного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контент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викладання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знання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навички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викладаєте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через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дистанційне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оцінка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(Майкл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Фулані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психолог, учений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Канади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вважає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вибудувати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відстані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досить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непросто, але головне - не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перетворювати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виконання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нескінченної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домашньої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виставлення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оцінок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останнє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треба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турбуватися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Оцінювання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бути і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вербальним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адміністрування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самого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процесу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дистанційного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Як стати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майстром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дистанційного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інструкція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вчителів-початківців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(за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Девідом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Джойнером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11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викладати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контент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дистанційно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679321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508104" y="2564904"/>
            <a:ext cx="3312368" cy="3561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Найважливіший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контент предмета,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повинні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точно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зрозуміти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засвоїти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краще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викладати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асинхронно 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заздалегідь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підготовлений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матеріал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у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формі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записаної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короткої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лекції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вчителя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де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пояснює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матеріал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73" y="2564904"/>
            <a:ext cx="4874999" cy="373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81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3" y="1988840"/>
            <a:ext cx="8424937" cy="43924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Переваги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такого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підходу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те,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вже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вмієте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робити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просто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ввімкнути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вебкамеру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записати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зрозуміле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пояснення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інструкцію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ваше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пояснення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наживо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усім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класом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через 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Zoom-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сесію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перетворитися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низку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непотрібних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відволікань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організаційних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моментів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зробить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заняття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ефективним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записану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лекцію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зможуть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подивитися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згодом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стільки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разів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скільки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їм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буде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необхідно</a:t>
            </a:r>
            <a:endParaRPr lang="ru-RU" sz="19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дає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вам свободу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експериментувати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новими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онлайн-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інструментами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не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боятися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відбувається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наживо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аудиторія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побачить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вашу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невпевненість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користуванні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комп’ютерною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програмою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не треба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хвилюватися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через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технічні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проблеми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слабкий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wi-fi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обмежений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 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Zoom-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сесії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тощо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викладати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контент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дистанційно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95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3" y="2636912"/>
            <a:ext cx="8424937" cy="37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Спланувати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заняття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таким чином,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міг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подивитися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ваш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відеоролик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дивляться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відео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вони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ставити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питання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чаті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можете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відповідати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одразу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/>
              <a:t> </a:t>
            </a:r>
          </a:p>
          <a:p>
            <a:pPr marL="0" indent="0">
              <a:buNone/>
            </a:pP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відео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стввити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питання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прямому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ефірі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отримуєте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можливість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розгорнуті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пояснення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матеріалу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завдань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Тренувальні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робити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самостійно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малих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групах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подальшим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обговоренням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виконання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вчителем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9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викладати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контент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дистанційно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389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064896" cy="427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078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82883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“</a:t>
            </a:r>
            <a:r>
              <a:rPr lang="ru-RU" b="1" dirty="0" err="1"/>
              <a:t>Виживає</a:t>
            </a:r>
            <a:r>
              <a:rPr lang="ru-RU" b="1" dirty="0"/>
              <a:t> не </a:t>
            </a:r>
            <a:r>
              <a:rPr lang="ru-RU" b="1" dirty="0" err="1"/>
              <a:t>сильніший</a:t>
            </a:r>
            <a:r>
              <a:rPr lang="ru-RU" b="1" dirty="0"/>
              <a:t> і не </a:t>
            </a:r>
            <a:r>
              <a:rPr lang="ru-RU" b="1" dirty="0" err="1"/>
              <a:t>розумніший</a:t>
            </a:r>
            <a:r>
              <a:rPr lang="ru-RU" b="1" dirty="0"/>
              <a:t>, а той, </a:t>
            </a:r>
            <a:r>
              <a:rPr lang="ru-RU" b="1" dirty="0" err="1"/>
              <a:t>хто</a:t>
            </a:r>
            <a:r>
              <a:rPr lang="ru-RU" b="1" dirty="0"/>
              <a:t> </a:t>
            </a:r>
            <a:r>
              <a:rPr lang="ru-RU" b="1" dirty="0" err="1"/>
              <a:t>найкраще</a:t>
            </a:r>
            <a:r>
              <a:rPr lang="ru-RU" b="1" dirty="0"/>
              <a:t> </a:t>
            </a:r>
            <a:r>
              <a:rPr lang="ru-RU" b="1" dirty="0" err="1"/>
              <a:t>реагує</a:t>
            </a:r>
            <a:r>
              <a:rPr lang="ru-RU" b="1" dirty="0"/>
              <a:t> на </a:t>
            </a:r>
            <a:r>
              <a:rPr lang="ru-RU" b="1" dirty="0" err="1"/>
              <a:t>зміни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відбуваються</a:t>
            </a:r>
            <a:r>
              <a:rPr lang="ru-RU" b="1" dirty="0"/>
              <a:t>.” </a:t>
            </a:r>
          </a:p>
          <a:p>
            <a:endParaRPr lang="ru-RU" b="1" dirty="0"/>
          </a:p>
          <a:p>
            <a:r>
              <a:rPr lang="ru-RU" b="1" dirty="0"/>
              <a:t>Гордон </a:t>
            </a:r>
            <a:r>
              <a:rPr lang="ru-RU" b="1" dirty="0" err="1"/>
              <a:t>Драйден</a:t>
            </a:r>
            <a:r>
              <a:rPr lang="ru-RU" b="1" dirty="0"/>
              <a:t>, автор книги ʺ</a:t>
            </a:r>
            <a:r>
              <a:rPr lang="ru-RU" b="1" dirty="0" err="1"/>
              <a:t>Революція</a:t>
            </a:r>
            <a:endParaRPr lang="ru-RU" b="1" dirty="0"/>
          </a:p>
          <a:p>
            <a:r>
              <a:rPr lang="ru-RU" b="1" dirty="0"/>
              <a:t>в </a:t>
            </a:r>
            <a:r>
              <a:rPr lang="ru-RU" b="1" dirty="0" err="1"/>
              <a:t>навчанні</a:t>
            </a:r>
            <a:r>
              <a:rPr lang="en-US" b="1" dirty="0"/>
              <a:t>”</a:t>
            </a:r>
            <a:endParaRPr lang="ru-RU" b="1" dirty="0"/>
          </a:p>
          <a:p>
            <a:endParaRPr lang="uk-UA" b="1" dirty="0"/>
          </a:p>
          <a:p>
            <a:endParaRPr lang="uk-UA" b="1" dirty="0"/>
          </a:p>
          <a:p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376103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Процес трансформації освітніх технологій в умовах реформування освіти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849694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67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Організація дистанційної форми освіти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Положення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дистанційну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форму </a:t>
            </a:r>
            <a:r>
              <a:rPr lang="ru-RU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здобуття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повної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загальної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середньої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було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затверджене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наказом МОН </a:t>
            </a:r>
            <a:r>
              <a:rPr lang="ru-RU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Деякі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питання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організації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дистанційного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№1115 </a:t>
            </a:r>
            <a:r>
              <a:rPr lang="ru-RU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20.09.2020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https://nus.org.ua/news/posibnyk-dlya-shkil</a:t>
            </a:r>
            <a:endParaRPr lang="uk-UA" sz="15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-pro-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organizatsiyu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-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dystantsijnogonavchannya-otrymav-gryf-mon</a:t>
            </a:r>
            <a:r>
              <a:rPr lang="en-US" dirty="0">
                <a:hlinkClick r:id="rId2"/>
              </a:rPr>
              <a:t>/</a:t>
            </a: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03" y="2679700"/>
            <a:ext cx="3293043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36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Дистанційне навчання  та  </a:t>
            </a:r>
            <a:r>
              <a:rPr lang="uk-U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он-лайн </a:t>
            </a: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навчання: в чому різниця?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Он-лайн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Дистанційне навчання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11722"/>
            <a:ext cx="3888431" cy="268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1"/>
            <a:ext cx="3816424" cy="27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887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59341"/>
            <a:ext cx="7704856" cy="483209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Дистанційне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організація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освітнього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процесу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умовах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віддаленості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один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одного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учасників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як правило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опосередкованої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взаємодії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освітньому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середовищі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яке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функціонує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базі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сучасних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освітніх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інформаційно-комунікаційних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цифрових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технологій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варіант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синхронної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дистанційної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за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якого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навчається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бути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присутніми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моніторів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комп'ютерів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планшетів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ввімкнених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мобільних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телефонів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 учителем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викладачем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за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розкладом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212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117A0C-40DA-4588-8FF2-E0E8877B1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Дистанційне навчання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68FACE7-9F58-4346-A687-B08B2EEC3D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Синхронне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35349AF-CF05-4233-A0DA-D9E7D40E7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9932" y="3429000"/>
            <a:ext cx="4247455" cy="2697163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Учень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контактує</a:t>
            </a:r>
            <a:r>
              <a:rPr lang="ru-RU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через </a:t>
            </a:r>
            <a:r>
              <a:rPr lang="ru-RU" sz="1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засоби</a:t>
            </a:r>
            <a:r>
              <a:rPr lang="ru-RU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зв’язку</a:t>
            </a:r>
            <a:r>
              <a:rPr lang="ru-RU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безпосередньо</a:t>
            </a:r>
            <a:r>
              <a:rPr lang="ru-RU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учителем (</a:t>
            </a:r>
            <a:r>
              <a:rPr lang="ru-RU" sz="1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відео</a:t>
            </a:r>
            <a:r>
              <a:rPr lang="ru-RU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-, </a:t>
            </a:r>
            <a:r>
              <a:rPr lang="ru-RU" sz="1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аудіозв’язок</a:t>
            </a:r>
            <a:r>
              <a:rPr lang="ru-RU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спілкування</a:t>
            </a:r>
            <a:r>
              <a:rPr lang="ru-RU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</a:t>
            </a:r>
            <a:r>
              <a:rPr lang="ru-RU" sz="1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чаті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1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Дозволяє</a:t>
            </a:r>
            <a:r>
              <a:rPr lang="ru-RU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підтримати</a:t>
            </a:r>
            <a:r>
              <a:rPr lang="ru-RU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дітей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Діти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розуміють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</a:t>
            </a:r>
            <a:r>
              <a:rPr lang="ru-RU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вони </a:t>
            </a:r>
            <a:r>
              <a:rPr lang="ru-RU" sz="1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долучені</a:t>
            </a:r>
            <a:r>
              <a:rPr lang="ru-RU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 </a:t>
            </a:r>
            <a:r>
              <a:rPr lang="ru-RU" sz="1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спільного</a:t>
            </a:r>
            <a:r>
              <a:rPr lang="ru-RU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процесу</a:t>
            </a:r>
            <a:r>
              <a:rPr lang="ru-RU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endParaRPr lang="ru-RU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4AF8321-E85B-4482-8295-7E510AA745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/>
              <a:t>Асинхронне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1D3418A-191C-4023-8EC1-0B0BF1234E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4" y="3429000"/>
            <a:ext cx="4247455" cy="2697163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Може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відбуватися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через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електронне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листування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телевізійні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уроки,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вчителі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створюють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блоги,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сайти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тощо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Потребує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самостійного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планування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або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планування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допомогою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вчителя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дедлайнів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Й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ого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можна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планувати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виходячи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наявних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умов. </a:t>
            </a:r>
          </a:p>
          <a:p>
            <a:pPr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575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/>
              <a:t> 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Новий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Санітарний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регламент для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закладів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загальної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середньої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(наказ МОЗ №2205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25.09.2020 р)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99992" y="2679192"/>
            <a:ext cx="4248472" cy="3447288"/>
          </a:xfrm>
        </p:spPr>
        <p:txBody>
          <a:bodyPr>
            <a:normAutofit fontScale="85000" lnSpcReduction="20000"/>
          </a:bodyPr>
          <a:lstStyle/>
          <a:p>
            <a:pPr marL="0" indent="0" algn="ctr" fontAlgn="base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Час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безперервної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технічними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засобами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класу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 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2-4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класів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 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5-7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класів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 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8-9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класів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20-25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 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10-11 (12)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класів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– до 30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 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28" y="2854413"/>
            <a:ext cx="3346994" cy="309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847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ПРОЦЕС ЗМІШАНОГО НАВЧАННЯ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6840760" cy="364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797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952</TotalTime>
  <Words>1574</Words>
  <Application>Microsoft Office PowerPoint</Application>
  <PresentationFormat>Экран (4:3)</PresentationFormat>
  <Paragraphs>132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Волна</vt:lpstr>
      <vt:lpstr>Особливості викладання  англійської мови в умовах дистанційного та змішаного навчання</vt:lpstr>
      <vt:lpstr>(Джон Дьюї, 1859-1952, американський філософ, психолог, реформатор) </vt:lpstr>
      <vt:lpstr>Процес трансформації освітніх технологій в умовах реформування освіти</vt:lpstr>
      <vt:lpstr>Організація дистанційної форми освіти </vt:lpstr>
      <vt:lpstr>Дистанційне навчання  та  он-лайн навчання: в чому різниця?</vt:lpstr>
      <vt:lpstr>Презентация PowerPoint</vt:lpstr>
      <vt:lpstr>Дистанційне навчання </vt:lpstr>
      <vt:lpstr> Новий Санітарний регламент для закладів загальної середньої освіти (наказ МОЗ №2205 від 25.09.2020 р)</vt:lpstr>
      <vt:lpstr>ПРОЦЕС ЗМІШАНОГО НАВЧАННЯ</vt:lpstr>
      <vt:lpstr>ЗМІШАНЕ НАВЧАННЯ</vt:lpstr>
      <vt:lpstr>ІСТОРІЯ ЗМІШАНОГО НАВЧАННЯ</vt:lpstr>
      <vt:lpstr>Основні критерії  змішаного та високотехнологічного навчання</vt:lpstr>
      <vt:lpstr>Подивиться на ці приклади і дайте собі відповідь на запитання: це змішане навчання чи ні?</vt:lpstr>
      <vt:lpstr>Основні організаційні завдання щодо впровадження змішаного навчання</vt:lpstr>
      <vt:lpstr>Моделі змішаного навчання</vt:lpstr>
      <vt:lpstr>Проблеми щодо організації дистанційного навчання </vt:lpstr>
      <vt:lpstr>Педагоги використовують декілька каналів для зв’язку з учнями. У переважній більшості спілкуються з учнями та їхніми батьками через месенджери (Viber, Whatsapp, Telegram, Messenger та ін.) – 83%, використовують Zoom, Skype чи подібні засоби відеоконференції – 75%, використовують спеціальні навчальні програми (LearningApps, Microsoft Teams, Google Classroom, Moodle та ін.) – 71%, використовують телефонний зв’язок майже 63%, надсилають завдання та отримують роботи через електронну пошту – 39%</vt:lpstr>
      <vt:lpstr>Проблеми щодо організації дистанційного навчання </vt:lpstr>
      <vt:lpstr>Проблеми, із якими може зіткнутися вчитель при організації дистанційного навчання </vt:lpstr>
      <vt:lpstr>6 факторів, які впливають на залучення учня в навчальну роботу на дистанційному етапі навчання (за Мариною Курвитс )</vt:lpstr>
      <vt:lpstr>Проблеми, із якими може зіткнутися вчитель при організації дистанційного навчання </vt:lpstr>
      <vt:lpstr>Проблеми, із якими може зіткнутися вчитель при організації дистанційного навчання </vt:lpstr>
      <vt:lpstr>Як стати майстром дистанційного навчання: інструкція для вчителів-початківців (за Девідом Джойнером</vt:lpstr>
      <vt:lpstr>Як стати майстром дистанційного навчання: інструкція для вчителів-початківців (за Девідом Джойнером)</vt:lpstr>
      <vt:lpstr>Як викладати контент дистанційно</vt:lpstr>
      <vt:lpstr>Як викладати контент дистанційно</vt:lpstr>
      <vt:lpstr>Як викладати контент дистанційно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mercury</dc:creator>
  <cp:lastModifiedBy>mercury</cp:lastModifiedBy>
  <cp:revision>56</cp:revision>
  <dcterms:created xsi:type="dcterms:W3CDTF">2021-10-19T19:27:30Z</dcterms:created>
  <dcterms:modified xsi:type="dcterms:W3CDTF">2024-11-16T15:54:34Z</dcterms:modified>
</cp:coreProperties>
</file>