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9"/>
  </p:notesMasterIdLst>
  <p:sldIdLst>
    <p:sldId id="312" r:id="rId2"/>
    <p:sldId id="258" r:id="rId3"/>
    <p:sldId id="257" r:id="rId4"/>
    <p:sldId id="310" r:id="rId5"/>
    <p:sldId id="311" r:id="rId6"/>
    <p:sldId id="318" r:id="rId7"/>
    <p:sldId id="320" r:id="rId8"/>
    <p:sldId id="262" r:id="rId9"/>
    <p:sldId id="263" r:id="rId10"/>
    <p:sldId id="321" r:id="rId11"/>
    <p:sldId id="264" r:id="rId12"/>
    <p:sldId id="333" r:id="rId13"/>
    <p:sldId id="322" r:id="rId14"/>
    <p:sldId id="265" r:id="rId15"/>
    <p:sldId id="323" r:id="rId16"/>
    <p:sldId id="266" r:id="rId17"/>
    <p:sldId id="267" r:id="rId18"/>
    <p:sldId id="324" r:id="rId19"/>
    <p:sldId id="268" r:id="rId20"/>
    <p:sldId id="269" r:id="rId21"/>
    <p:sldId id="326" r:id="rId22"/>
    <p:sldId id="325" r:id="rId23"/>
    <p:sldId id="328" r:id="rId24"/>
    <p:sldId id="270" r:id="rId25"/>
    <p:sldId id="334" r:id="rId26"/>
    <p:sldId id="329" r:id="rId27"/>
    <p:sldId id="33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F4DC0-9A36-4244-9176-B1A7521D22E1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04012-6A41-4E67-B0C0-7FA112A59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06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CE532F-A9FB-4E54-B550-5542EB389545}" type="slidenum">
              <a:rPr lang="ru-RU"/>
              <a:pPr/>
              <a:t>6</a:t>
            </a:fld>
            <a:endParaRPr lang="ru-RU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17F6F0-B798-4DEC-86AD-A57FCE49CAF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F7EFC-EE87-3F51-CB0A-3D47D63EF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6ED89A-1864-46EC-57DB-3E675F6DE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07C3A4-5906-FFAE-56D8-0F2E6F1B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88DADC-DB63-FC28-B2F0-8B5C4EBA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FE771F-92F0-5191-759E-987130F7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83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8C14-358F-8DCC-F802-29C96286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D81015-422D-ED28-C9CA-B597898F0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BC54AB-5447-3FCE-5F92-A07D86C9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5CCE38-C4A7-0493-9C10-F94A629B0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3A465-3A7C-D5EF-C512-8041BD2D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9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15E140-BF8E-2B6F-FAAB-5996EC873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9BBB4C-7DB8-5AFD-DF66-B914D0274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64D75-4A2A-EE3C-AFF1-775A70DD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BD877-04DD-D3A6-4485-52B54AE0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9E97B-559C-136B-A02A-4339F009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86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B1623-1D87-C53D-EA8F-68215554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07AED-080C-DDE9-F8F6-8FC0640DA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EFDC90-0F74-327C-4471-AC9493A6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4E6EC5-AAA5-65C9-34CA-EADEB960C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467EF-6607-D924-65C1-9C7EAA878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22E9E-7C25-AA9F-C02A-B685D6F4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BFD71-FA90-6D8A-AF91-B9D018FD9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07B15-0B7C-A710-B832-0EE8ACA2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27A8EF-226C-0A9F-3015-48A291F8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B71939-24B6-4F1B-7267-B76E1572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2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344A7-9472-1170-6C38-557A2417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7151A-0954-D0FA-F48B-1914AAA09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448CE-EE1A-785A-A320-7CBF6DD63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F7573-3DFB-11D5-C47C-403B0DBA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4B3C9-8620-0793-A64C-025A502C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2CD97A-7839-4F33-8475-0BD525494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35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85838-AFC6-B656-0064-2A80AFC8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564D5A-B4B5-B2AD-FC5D-8295B6A9C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243069-BB27-DA8A-D725-49DD83AC7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9C592C-81DD-F759-ECDC-3F8EB3CEF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E349C9-DCF9-9A3C-62D0-6DFE738AC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C5B850-F956-D6F4-9487-35409124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E03E4A-8919-5A6A-9FC2-9F70D031F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5F4356-E123-333C-0C3D-DCF2E416F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2372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061A-8724-D5A9-1703-F0E33BD1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072379-750A-1F88-49B5-81DE2D49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E57D40-FA67-AF1C-DDC3-29CEC54D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C9B573-DB56-B3EF-5153-2A7CB4B9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38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D9C04A-80F7-C2A7-DAFF-8FECD6459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8A75FD-5501-35BD-8189-CE541A4C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D1EF16-20FE-588F-1A80-D0D562A9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3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1FC9A1-22C7-8865-5C8C-43A27812F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7FB82D-6406-C9DD-A5BD-E4BF4BA0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DEC611-972E-139A-0E32-4CB8C2E45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748503-D44F-1C71-8266-0954F2BC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0F2F9-D6B0-6753-7453-94AC1C584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BA4F95-027A-FFE4-05A7-678D4167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125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FB7CB-4A16-2471-1778-EF14D4D8A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88F375-10C9-3B9C-F8E2-FC1A6A7B6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85B603-196C-A381-416A-910339D4D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D53756-A17E-E784-9205-95BCFBD4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8E1A70-3059-EA9A-A02C-873B1F2E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BD400A-3436-27DC-73C0-CB6362DA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0D36CF-B26D-3925-6AB3-22DE279D6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2EA1B2-78B6-0646-BA0D-799DC8799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40993-2890-7FDC-01FF-BB2FC9627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D4E3F6-DC60-C9D4-4080-E52EE6D0A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35D564-0181-A61F-EEA5-EEEF00312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95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2" Type="http://schemas.openxmlformats.org/officeDocument/2006/relationships/image" Target="../media/image1.jpeg"/><Relationship Id="rId16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.wmf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11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3.png"/><Relationship Id="rId10" Type="http://schemas.openxmlformats.org/officeDocument/2006/relationships/image" Target="../media/image9.wmf"/><Relationship Id="rId19" Type="http://schemas.openxmlformats.org/officeDocument/2006/relationships/image" Target="../media/image1.jpeg"/><Relationship Id="rId4" Type="http://schemas.openxmlformats.org/officeDocument/2006/relationships/image" Target="../media/image6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D0E416-1AAB-0776-AA37-948590E2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7" y="260648"/>
            <a:ext cx="894648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Заголовок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5084763" cy="714375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uk-UA" sz="2400" b="1" dirty="0">
                <a:solidFill>
                  <a:schemeClr val="tx1"/>
                </a:solidFill>
                <a:latin typeface="+mn-lt"/>
              </a:rPr>
              <a:t>Дослідити функцію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:</a:t>
            </a:r>
            <a:r>
              <a:rPr lang="ru-RU" sz="2400" b="1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br>
              <a:rPr lang="ru-RU" sz="2400" b="1" dirty="0">
                <a:solidFill>
                  <a:srgbClr val="FF3399"/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 = х</a:t>
            </a:r>
            <a:r>
              <a:rPr lang="ru-RU" sz="2400" b="1" baseline="30000" dirty="0">
                <a:solidFill>
                  <a:srgbClr val="0070C0"/>
                </a:solidFill>
              </a:rPr>
              <a:t>2 </a:t>
            </a:r>
            <a:r>
              <a:rPr lang="ru-RU" sz="2400" b="1" dirty="0">
                <a:solidFill>
                  <a:srgbClr val="0070C0"/>
                </a:solidFill>
              </a:rPr>
              <a:t>– 2х – 3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785813"/>
            <a:ext cx="2857500" cy="85725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Arial" charset="0"/>
              <a:buNone/>
              <a:defRPr/>
            </a:pPr>
            <a:endParaRPr lang="ru-RU" dirty="0"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Область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071813" y="1000125"/>
          <a:ext cx="10715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520474" imgH="215806" progId="Equation.3">
                  <p:embed/>
                </p:oleObj>
              </mc:Choice>
              <mc:Fallback>
                <p:oleObj name="Формула" r:id="rId3" imgW="520474" imgH="215806" progId="Equation.3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1000125"/>
                        <a:ext cx="10715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85750" y="1357313"/>
            <a:ext cx="2714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Область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750" name="Group 12"/>
          <p:cNvGrpSpPr>
            <a:grpSpLocks/>
          </p:cNvGrpSpPr>
          <p:nvPr/>
        </p:nvGrpSpPr>
        <p:grpSpPr bwMode="auto">
          <a:xfrm>
            <a:off x="3017838" y="336550"/>
            <a:ext cx="5922962" cy="5715000"/>
            <a:chOff x="2736" y="1152"/>
            <a:chExt cx="2880" cy="2880"/>
          </a:xfrm>
        </p:grpSpPr>
        <p:grpSp>
          <p:nvGrpSpPr>
            <p:cNvPr id="31796" name="Group 13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31807" name="Group 14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31822" name="Group 1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23" name="Group 18"/>
                <p:cNvGrpSpPr>
                  <a:grpSpLocks/>
                </p:cNvGrpSpPr>
                <p:nvPr/>
              </p:nvGrpSpPr>
              <p:grpSpPr bwMode="auto">
                <a:xfrm>
                  <a:off x="331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3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sp>
              <p:nvSpPr>
                <p:cNvPr id="31824" name="Line 21"/>
                <p:cNvSpPr>
                  <a:spLocks noChangeShapeType="1"/>
                </p:cNvSpPr>
                <p:nvPr/>
              </p:nvSpPr>
              <p:spPr bwMode="auto">
                <a:xfrm>
                  <a:off x="3888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25" name="Line 22"/>
                <p:cNvSpPr>
                  <a:spLocks noChangeShapeType="1"/>
                </p:cNvSpPr>
                <p:nvPr/>
              </p:nvSpPr>
              <p:spPr bwMode="auto">
                <a:xfrm>
                  <a:off x="4464" y="1152"/>
                  <a:ext cx="0" cy="288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grpSp>
              <p:nvGrpSpPr>
                <p:cNvPr id="31826" name="Group 23"/>
                <p:cNvGrpSpPr>
                  <a:grpSpLocks/>
                </p:cNvGrpSpPr>
                <p:nvPr/>
              </p:nvGrpSpPr>
              <p:grpSpPr bwMode="auto">
                <a:xfrm>
                  <a:off x="4752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3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3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27" name="Group 26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288" cy="2880"/>
                  <a:chOff x="2880" y="1296"/>
                  <a:chExt cx="288" cy="2592"/>
                </a:xfrm>
              </p:grpSpPr>
              <p:sp>
                <p:nvSpPr>
                  <p:cNvPr id="3182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2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168" y="1296"/>
                    <a:ext cx="0" cy="2592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</p:grpSp>
          <p:grpSp>
            <p:nvGrpSpPr>
              <p:cNvPr id="31808" name="Group 29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grpSp>
              <p:nvGrpSpPr>
                <p:cNvPr id="31809" name="Group 30"/>
                <p:cNvGrpSpPr>
                  <a:grpSpLocks/>
                </p:cNvGrpSpPr>
                <p:nvPr/>
              </p:nvGrpSpPr>
              <p:grpSpPr bwMode="auto">
                <a:xfrm>
                  <a:off x="2736" y="2016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2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2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10" name="Group 33"/>
                <p:cNvGrpSpPr>
                  <a:grpSpLocks/>
                </p:cNvGrpSpPr>
                <p:nvPr/>
              </p:nvGrpSpPr>
              <p:grpSpPr bwMode="auto">
                <a:xfrm>
                  <a:off x="2736" y="1440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18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1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grpSp>
              <p:nvGrpSpPr>
                <p:cNvPr id="31811" name="Group 36"/>
                <p:cNvGrpSpPr>
                  <a:grpSpLocks/>
                </p:cNvGrpSpPr>
                <p:nvPr/>
              </p:nvGrpSpPr>
              <p:grpSpPr bwMode="auto">
                <a:xfrm>
                  <a:off x="2736" y="2880"/>
                  <a:ext cx="2880" cy="288"/>
                  <a:chOff x="2736" y="2016"/>
                  <a:chExt cx="2880" cy="288"/>
                </a:xfrm>
              </p:grpSpPr>
              <p:sp>
                <p:nvSpPr>
                  <p:cNvPr id="3181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304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  <p:sp>
                <p:nvSpPr>
                  <p:cNvPr id="3181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2016"/>
                    <a:ext cx="28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/>
                  </a:p>
                </p:txBody>
              </p:sp>
            </p:grpSp>
            <p:sp>
              <p:nvSpPr>
                <p:cNvPr id="31812" name="Line 39"/>
                <p:cNvSpPr>
                  <a:spLocks noChangeShapeType="1"/>
                </p:cNvSpPr>
                <p:nvPr/>
              </p:nvSpPr>
              <p:spPr bwMode="auto">
                <a:xfrm>
                  <a:off x="2736" y="3744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3" name="Line 40"/>
                <p:cNvSpPr>
                  <a:spLocks noChangeShapeType="1"/>
                </p:cNvSpPr>
                <p:nvPr/>
              </p:nvSpPr>
              <p:spPr bwMode="auto">
                <a:xfrm>
                  <a:off x="2736" y="3456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4" name="Line 41"/>
                <p:cNvSpPr>
                  <a:spLocks noChangeShapeType="1"/>
                </p:cNvSpPr>
                <p:nvPr/>
              </p:nvSpPr>
              <p:spPr bwMode="auto">
                <a:xfrm>
                  <a:off x="2736" y="403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15" name="Line 42"/>
                <p:cNvSpPr>
                  <a:spLocks noChangeShapeType="1"/>
                </p:cNvSpPr>
                <p:nvPr/>
              </p:nvSpPr>
              <p:spPr bwMode="auto">
                <a:xfrm>
                  <a:off x="2736" y="1152"/>
                  <a:ext cx="28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</p:grpSp>
        <p:grpSp>
          <p:nvGrpSpPr>
            <p:cNvPr id="31797" name="Group 43"/>
            <p:cNvGrpSpPr>
              <a:grpSpLocks/>
            </p:cNvGrpSpPr>
            <p:nvPr/>
          </p:nvGrpSpPr>
          <p:grpSpPr bwMode="auto">
            <a:xfrm>
              <a:off x="2736" y="1152"/>
              <a:ext cx="2880" cy="2880"/>
              <a:chOff x="2736" y="1152"/>
              <a:chExt cx="2880" cy="2880"/>
            </a:xfrm>
          </p:grpSpPr>
          <p:grpSp>
            <p:nvGrpSpPr>
              <p:cNvPr id="31798" name="Group 44"/>
              <p:cNvGrpSpPr>
                <a:grpSpLocks/>
              </p:cNvGrpSpPr>
              <p:nvPr/>
            </p:nvGrpSpPr>
            <p:grpSpPr bwMode="auto">
              <a:xfrm>
                <a:off x="2736" y="1152"/>
                <a:ext cx="2880" cy="2880"/>
                <a:chOff x="2736" y="1152"/>
                <a:chExt cx="2880" cy="2880"/>
              </a:xfrm>
            </p:grpSpPr>
            <p:sp>
              <p:nvSpPr>
                <p:cNvPr id="3180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176" y="1152"/>
                  <a:ext cx="0" cy="288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31806" name="Line 46"/>
                <p:cNvSpPr>
                  <a:spLocks noChangeShapeType="1"/>
                </p:cNvSpPr>
                <p:nvPr/>
              </p:nvSpPr>
              <p:spPr bwMode="auto">
                <a:xfrm>
                  <a:off x="2736" y="2592"/>
                  <a:ext cx="28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31799" name="Text Box 47"/>
              <p:cNvSpPr txBox="1">
                <a:spLocks noChangeArrowheads="1"/>
              </p:cNvSpPr>
              <p:nvPr/>
            </p:nvSpPr>
            <p:spPr bwMode="auto">
              <a:xfrm>
                <a:off x="3984" y="1200"/>
                <a:ext cx="154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у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0" name="Text Box 48"/>
              <p:cNvSpPr txBox="1">
                <a:spLocks noChangeArrowheads="1"/>
              </p:cNvSpPr>
              <p:nvPr/>
            </p:nvSpPr>
            <p:spPr bwMode="auto">
              <a:xfrm>
                <a:off x="5424" y="2592"/>
                <a:ext cx="156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х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1" name="Text Box 49"/>
              <p:cNvSpPr txBox="1">
                <a:spLocks noChangeArrowheads="1"/>
              </p:cNvSpPr>
              <p:nvPr/>
            </p:nvSpPr>
            <p:spPr bwMode="auto">
              <a:xfrm>
                <a:off x="4022" y="2564"/>
                <a:ext cx="16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0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2" name="Text Box 50"/>
              <p:cNvSpPr txBox="1">
                <a:spLocks noChangeArrowheads="1"/>
              </p:cNvSpPr>
              <p:nvPr/>
            </p:nvSpPr>
            <p:spPr bwMode="auto">
              <a:xfrm>
                <a:off x="4413" y="2571"/>
                <a:ext cx="161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1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3" name="Text Box 51"/>
              <p:cNvSpPr txBox="1">
                <a:spLocks noChangeArrowheads="1"/>
              </p:cNvSpPr>
              <p:nvPr/>
            </p:nvSpPr>
            <p:spPr bwMode="auto">
              <a:xfrm>
                <a:off x="4010" y="2196"/>
                <a:ext cx="160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b="1">
                    <a:latin typeface="Tahoma" pitchFamily="34" charset="0"/>
                  </a:rPr>
                  <a:t>1</a:t>
                </a:r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31804" name="Text Box 52"/>
              <p:cNvSpPr txBox="1">
                <a:spLocks noChangeArrowheads="1"/>
              </p:cNvSpPr>
              <p:nvPr/>
            </p:nvSpPr>
            <p:spPr bwMode="auto">
              <a:xfrm>
                <a:off x="5006" y="1769"/>
                <a:ext cx="90" cy="1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uk-UA">
                  <a:latin typeface="Calibri" pitchFamily="34" charset="0"/>
                </a:endParaRPr>
              </a:p>
            </p:txBody>
          </p:sp>
        </p:grpSp>
      </p:grpSp>
      <p:cxnSp>
        <p:nvCxnSpPr>
          <p:cNvPr id="123" name="Прямая соединительная линия 122"/>
          <p:cNvCxnSpPr>
            <a:stCxn id="31806" idx="0"/>
            <a:endCxn id="31800" idx="0"/>
          </p:cNvCxnSpPr>
          <p:nvPr/>
        </p:nvCxnSpPr>
        <p:spPr>
          <a:xfrm rot="16200000" flipH="1">
            <a:off x="5861844" y="350044"/>
            <a:ext cx="0" cy="5688012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4799013" y="344488"/>
            <a:ext cx="3533775" cy="5124450"/>
            <a:chOff x="3066" y="342"/>
            <a:chExt cx="1632" cy="1788"/>
          </a:xfrm>
        </p:grpSpPr>
        <p:sp>
          <p:nvSpPr>
            <p:cNvPr id="31793" name="Freeform 55"/>
            <p:cNvSpPr>
              <a:spLocks/>
            </p:cNvSpPr>
            <p:nvPr/>
          </p:nvSpPr>
          <p:spPr bwMode="auto">
            <a:xfrm>
              <a:off x="3132" y="678"/>
              <a:ext cx="1488" cy="1452"/>
            </a:xfrm>
            <a:custGeom>
              <a:avLst/>
              <a:gdLst>
                <a:gd name="T0" fmla="*/ 0 w 1488"/>
                <a:gd name="T1" fmla="*/ 0 h 1452"/>
                <a:gd name="T2" fmla="*/ 366 w 1488"/>
                <a:gd name="T3" fmla="*/ 1092 h 1452"/>
                <a:gd name="T4" fmla="*/ 744 w 1488"/>
                <a:gd name="T5" fmla="*/ 1452 h 1452"/>
                <a:gd name="T6" fmla="*/ 1116 w 1488"/>
                <a:gd name="T7" fmla="*/ 1092 h 1452"/>
                <a:gd name="T8" fmla="*/ 1488 w 1488"/>
                <a:gd name="T9" fmla="*/ 12 h 14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1452"/>
                <a:gd name="T17" fmla="*/ 1488 w 1488"/>
                <a:gd name="T18" fmla="*/ 1452 h 14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1452">
                  <a:moveTo>
                    <a:pt x="0" y="0"/>
                  </a:moveTo>
                  <a:cubicBezTo>
                    <a:pt x="121" y="425"/>
                    <a:pt x="242" y="850"/>
                    <a:pt x="366" y="1092"/>
                  </a:cubicBezTo>
                  <a:cubicBezTo>
                    <a:pt x="490" y="1334"/>
                    <a:pt x="619" y="1452"/>
                    <a:pt x="744" y="1452"/>
                  </a:cubicBezTo>
                  <a:cubicBezTo>
                    <a:pt x="869" y="1452"/>
                    <a:pt x="992" y="1332"/>
                    <a:pt x="1116" y="1092"/>
                  </a:cubicBezTo>
                  <a:cubicBezTo>
                    <a:pt x="1240" y="852"/>
                    <a:pt x="1364" y="432"/>
                    <a:pt x="1488" y="12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4" name="Freeform 56"/>
            <p:cNvSpPr>
              <a:spLocks/>
            </p:cNvSpPr>
            <p:nvPr/>
          </p:nvSpPr>
          <p:spPr bwMode="auto">
            <a:xfrm>
              <a:off x="4619" y="342"/>
              <a:ext cx="79" cy="363"/>
            </a:xfrm>
            <a:custGeom>
              <a:avLst/>
              <a:gdLst>
                <a:gd name="T0" fmla="*/ 1 w 79"/>
                <a:gd name="T1" fmla="*/ 342 h 363"/>
                <a:gd name="T2" fmla="*/ 13 w 79"/>
                <a:gd name="T3" fmla="*/ 306 h 363"/>
                <a:gd name="T4" fmla="*/ 79 w 79"/>
                <a:gd name="T5" fmla="*/ 0 h 363"/>
                <a:gd name="T6" fmla="*/ 0 60000 65536"/>
                <a:gd name="T7" fmla="*/ 0 60000 65536"/>
                <a:gd name="T8" fmla="*/ 0 60000 65536"/>
                <a:gd name="T9" fmla="*/ 0 w 79"/>
                <a:gd name="T10" fmla="*/ 0 h 363"/>
                <a:gd name="T11" fmla="*/ 79 w 79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9" h="363">
                  <a:moveTo>
                    <a:pt x="1" y="342"/>
                  </a:moveTo>
                  <a:cubicBezTo>
                    <a:pt x="0" y="352"/>
                    <a:pt x="0" y="363"/>
                    <a:pt x="13" y="306"/>
                  </a:cubicBezTo>
                  <a:cubicBezTo>
                    <a:pt x="26" y="249"/>
                    <a:pt x="52" y="124"/>
                    <a:pt x="79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5" name="Freeform 57"/>
            <p:cNvSpPr>
              <a:spLocks/>
            </p:cNvSpPr>
            <p:nvPr/>
          </p:nvSpPr>
          <p:spPr bwMode="auto">
            <a:xfrm>
              <a:off x="3066" y="342"/>
              <a:ext cx="66" cy="354"/>
            </a:xfrm>
            <a:custGeom>
              <a:avLst/>
              <a:gdLst>
                <a:gd name="T0" fmla="*/ 66 w 66"/>
                <a:gd name="T1" fmla="*/ 354 h 354"/>
                <a:gd name="T2" fmla="*/ 0 w 66"/>
                <a:gd name="T3" fmla="*/ 0 h 354"/>
                <a:gd name="T4" fmla="*/ 0 60000 65536"/>
                <a:gd name="T5" fmla="*/ 0 60000 65536"/>
                <a:gd name="T6" fmla="*/ 0 w 66"/>
                <a:gd name="T7" fmla="*/ 0 h 354"/>
                <a:gd name="T8" fmla="*/ 66 w 66"/>
                <a:gd name="T9" fmla="*/ 354 h 3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" h="354">
                  <a:moveTo>
                    <a:pt x="66" y="354"/>
                  </a:moveTo>
                  <a:cubicBezTo>
                    <a:pt x="66" y="354"/>
                    <a:pt x="33" y="177"/>
                    <a:pt x="0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428875" y="1428750"/>
          <a:ext cx="16430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952087" imgH="215806" progId="Equation.3">
                  <p:embed/>
                </p:oleObj>
              </mc:Choice>
              <mc:Fallback>
                <p:oleObj name="Формула" r:id="rId5" imgW="952087" imgH="215806" progId="Equation.3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428750"/>
                        <a:ext cx="16430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Line 92"/>
          <p:cNvSpPr>
            <a:spLocks noChangeShapeType="1"/>
          </p:cNvSpPr>
          <p:nvPr/>
        </p:nvSpPr>
        <p:spPr bwMode="auto">
          <a:xfrm flipH="1" flipV="1">
            <a:off x="5940425" y="-1108075"/>
            <a:ext cx="14288" cy="6629400"/>
          </a:xfrm>
          <a:prstGeom prst="line">
            <a:avLst/>
          </a:prstGeom>
          <a:noFill/>
          <a:ln w="44450">
            <a:solidFill>
              <a:srgbClr val="D60093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357188" y="1785938"/>
            <a:ext cx="25717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Нулі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2х - 3 = 0</a:t>
            </a:r>
            <a:br>
              <a:rPr lang="ru-RU" sz="3200" dirty="0">
                <a:latin typeface="Comic Sans MS" pitchFamily="66" charset="0"/>
              </a:rPr>
            </a:br>
            <a:br>
              <a:rPr lang="ru-RU" sz="3200" dirty="0">
                <a:latin typeface="Comic Sans MS" pitchFamily="66" charset="0"/>
              </a:rPr>
            </a:br>
            <a:br>
              <a:rPr lang="ru-RU" sz="3200" dirty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428625" y="2428875"/>
          <a:ext cx="2071688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1333500" imgH="215900" progId="Equation.3">
                  <p:embed/>
                </p:oleObj>
              </mc:Choice>
              <mc:Fallback>
                <p:oleObj name="Формула" r:id="rId7" imgW="1333500" imgH="215900" progId="Equation.3">
                  <p:embed/>
                  <p:pic>
                    <p:nvPicPr>
                      <p:cNvPr id="44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428875"/>
                        <a:ext cx="2071688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Oval 56"/>
          <p:cNvSpPr>
            <a:spLocks noChangeArrowheads="1"/>
          </p:cNvSpPr>
          <p:nvPr/>
        </p:nvSpPr>
        <p:spPr bwMode="auto">
          <a:xfrm>
            <a:off x="5292725" y="3141663"/>
            <a:ext cx="144463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49" name="Oval 56"/>
          <p:cNvSpPr>
            <a:spLocks noChangeArrowheads="1"/>
          </p:cNvSpPr>
          <p:nvPr/>
        </p:nvSpPr>
        <p:spPr bwMode="auto">
          <a:xfrm>
            <a:off x="7667625" y="3141663"/>
            <a:ext cx="144463" cy="138112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50" name="TextBox 149"/>
          <p:cNvSpPr txBox="1">
            <a:spLocks noChangeArrowheads="1"/>
          </p:cNvSpPr>
          <p:nvPr/>
        </p:nvSpPr>
        <p:spPr bwMode="auto">
          <a:xfrm>
            <a:off x="428625" y="2857500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354013" y="3214688"/>
          <a:ext cx="2003425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1091726" imgH="888614" progId="Equation.3">
                  <p:embed/>
                </p:oleObj>
              </mc:Choice>
              <mc:Fallback>
                <p:oleObj name="Формула" r:id="rId9" imgW="1091726" imgH="888614" progId="Equation.3">
                  <p:embed/>
                  <p:pic>
                    <p:nvPicPr>
                      <p:cNvPr id="44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3214688"/>
                        <a:ext cx="2003425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4784725" y="334963"/>
            <a:ext cx="1784350" cy="5167312"/>
            <a:chOff x="3014" y="211"/>
            <a:chExt cx="1124" cy="3255"/>
          </a:xfrm>
        </p:grpSpPr>
        <p:sp>
          <p:nvSpPr>
            <p:cNvPr id="31788" name="Freeform 128"/>
            <p:cNvSpPr>
              <a:spLocks/>
            </p:cNvSpPr>
            <p:nvPr/>
          </p:nvSpPr>
          <p:spPr bwMode="auto">
            <a:xfrm>
              <a:off x="3014" y="211"/>
              <a:ext cx="1124" cy="3255"/>
            </a:xfrm>
            <a:custGeom>
              <a:avLst/>
              <a:gdLst>
                <a:gd name="T0" fmla="*/ 1124 w 1124"/>
                <a:gd name="T1" fmla="*/ 3255 h 3255"/>
                <a:gd name="T2" fmla="*/ 960 w 1124"/>
                <a:gd name="T3" fmla="*/ 3197 h 3255"/>
                <a:gd name="T4" fmla="*/ 864 w 1124"/>
                <a:gd name="T5" fmla="*/ 3091 h 3255"/>
                <a:gd name="T6" fmla="*/ 749 w 1124"/>
                <a:gd name="T7" fmla="*/ 2880 h 3255"/>
                <a:gd name="T8" fmla="*/ 567 w 1124"/>
                <a:gd name="T9" fmla="*/ 2535 h 3255"/>
                <a:gd name="T10" fmla="*/ 365 w 1124"/>
                <a:gd name="T11" fmla="*/ 1805 h 3255"/>
                <a:gd name="T12" fmla="*/ 116 w 1124"/>
                <a:gd name="T13" fmla="*/ 720 h 3255"/>
                <a:gd name="T14" fmla="*/ 0 w 1124"/>
                <a:gd name="T15" fmla="*/ 0 h 3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4"/>
                <a:gd name="T25" fmla="*/ 0 h 3255"/>
                <a:gd name="T26" fmla="*/ 1124 w 1124"/>
                <a:gd name="T27" fmla="*/ 3255 h 32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4" h="3255">
                  <a:moveTo>
                    <a:pt x="1124" y="3255"/>
                  </a:moveTo>
                  <a:cubicBezTo>
                    <a:pt x="1063" y="3239"/>
                    <a:pt x="1003" y="3224"/>
                    <a:pt x="960" y="3197"/>
                  </a:cubicBezTo>
                  <a:cubicBezTo>
                    <a:pt x="917" y="3170"/>
                    <a:pt x="899" y="3144"/>
                    <a:pt x="864" y="3091"/>
                  </a:cubicBezTo>
                  <a:cubicBezTo>
                    <a:pt x="829" y="3038"/>
                    <a:pt x="798" y="2972"/>
                    <a:pt x="749" y="2880"/>
                  </a:cubicBezTo>
                  <a:cubicBezTo>
                    <a:pt x="700" y="2788"/>
                    <a:pt x="631" y="2714"/>
                    <a:pt x="567" y="2535"/>
                  </a:cubicBezTo>
                  <a:cubicBezTo>
                    <a:pt x="503" y="2356"/>
                    <a:pt x="440" y="2108"/>
                    <a:pt x="365" y="1805"/>
                  </a:cubicBezTo>
                  <a:cubicBezTo>
                    <a:pt x="290" y="1502"/>
                    <a:pt x="177" y="1021"/>
                    <a:pt x="116" y="720"/>
                  </a:cubicBezTo>
                  <a:cubicBezTo>
                    <a:pt x="55" y="419"/>
                    <a:pt x="27" y="209"/>
                    <a:pt x="0" y="0"/>
                  </a:cubicBezTo>
                </a:path>
              </a:pathLst>
            </a:custGeom>
            <a:noFill/>
            <a:ln w="57150">
              <a:solidFill>
                <a:srgbClr val="FF7A5B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9" name="Line 130"/>
            <p:cNvSpPr>
              <a:spLocks noChangeShapeType="1"/>
            </p:cNvSpPr>
            <p:nvPr/>
          </p:nvSpPr>
          <p:spPr bwMode="auto">
            <a:xfrm>
              <a:off x="3118" y="846"/>
              <a:ext cx="30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0" name="Line 131"/>
            <p:cNvSpPr>
              <a:spLocks noChangeShapeType="1"/>
            </p:cNvSpPr>
            <p:nvPr/>
          </p:nvSpPr>
          <p:spPr bwMode="auto">
            <a:xfrm>
              <a:off x="3272" y="1605"/>
              <a:ext cx="48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1" name="Line 132"/>
            <p:cNvSpPr>
              <a:spLocks noChangeShapeType="1"/>
            </p:cNvSpPr>
            <p:nvPr/>
          </p:nvSpPr>
          <p:spPr bwMode="auto">
            <a:xfrm>
              <a:off x="3590" y="2737"/>
              <a:ext cx="48" cy="163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92" name="Line 133"/>
            <p:cNvSpPr>
              <a:spLocks noChangeShapeType="1"/>
            </p:cNvSpPr>
            <p:nvPr/>
          </p:nvSpPr>
          <p:spPr bwMode="auto">
            <a:xfrm>
              <a:off x="3916" y="3352"/>
              <a:ext cx="135" cy="86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6521450" y="330200"/>
            <a:ext cx="1801813" cy="5167313"/>
            <a:chOff x="2281" y="199"/>
            <a:chExt cx="1108" cy="3255"/>
          </a:xfrm>
        </p:grpSpPr>
        <p:sp>
          <p:nvSpPr>
            <p:cNvPr id="31783" name="Freeform 178"/>
            <p:cNvSpPr>
              <a:spLocks/>
            </p:cNvSpPr>
            <p:nvPr/>
          </p:nvSpPr>
          <p:spPr bwMode="auto">
            <a:xfrm flipH="1">
              <a:off x="2281" y="199"/>
              <a:ext cx="1108" cy="3255"/>
            </a:xfrm>
            <a:custGeom>
              <a:avLst/>
              <a:gdLst>
                <a:gd name="T0" fmla="*/ 960 w 1124"/>
                <a:gd name="T1" fmla="*/ 3255 h 3255"/>
                <a:gd name="T2" fmla="*/ 820 w 1124"/>
                <a:gd name="T3" fmla="*/ 3197 h 3255"/>
                <a:gd name="T4" fmla="*/ 738 w 1124"/>
                <a:gd name="T5" fmla="*/ 3091 h 3255"/>
                <a:gd name="T6" fmla="*/ 640 w 1124"/>
                <a:gd name="T7" fmla="*/ 2880 h 3255"/>
                <a:gd name="T8" fmla="*/ 484 w 1124"/>
                <a:gd name="T9" fmla="*/ 2535 h 3255"/>
                <a:gd name="T10" fmla="*/ 311 w 1124"/>
                <a:gd name="T11" fmla="*/ 1805 h 3255"/>
                <a:gd name="T12" fmla="*/ 99 w 1124"/>
                <a:gd name="T13" fmla="*/ 720 h 3255"/>
                <a:gd name="T14" fmla="*/ 0 w 1124"/>
                <a:gd name="T15" fmla="*/ 0 h 32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24"/>
                <a:gd name="T25" fmla="*/ 0 h 3255"/>
                <a:gd name="T26" fmla="*/ 1124 w 1124"/>
                <a:gd name="T27" fmla="*/ 3255 h 325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24" h="3255">
                  <a:moveTo>
                    <a:pt x="1124" y="3255"/>
                  </a:moveTo>
                  <a:cubicBezTo>
                    <a:pt x="1063" y="3239"/>
                    <a:pt x="1003" y="3224"/>
                    <a:pt x="960" y="3197"/>
                  </a:cubicBezTo>
                  <a:cubicBezTo>
                    <a:pt x="917" y="3170"/>
                    <a:pt x="899" y="3144"/>
                    <a:pt x="864" y="3091"/>
                  </a:cubicBezTo>
                  <a:cubicBezTo>
                    <a:pt x="829" y="3038"/>
                    <a:pt x="798" y="2972"/>
                    <a:pt x="749" y="2880"/>
                  </a:cubicBezTo>
                  <a:cubicBezTo>
                    <a:pt x="700" y="2788"/>
                    <a:pt x="631" y="2714"/>
                    <a:pt x="567" y="2535"/>
                  </a:cubicBezTo>
                  <a:cubicBezTo>
                    <a:pt x="503" y="2356"/>
                    <a:pt x="440" y="2108"/>
                    <a:pt x="365" y="1805"/>
                  </a:cubicBezTo>
                  <a:cubicBezTo>
                    <a:pt x="290" y="1502"/>
                    <a:pt x="177" y="1021"/>
                    <a:pt x="116" y="720"/>
                  </a:cubicBezTo>
                  <a:cubicBezTo>
                    <a:pt x="55" y="419"/>
                    <a:pt x="27" y="209"/>
                    <a:pt x="0" y="0"/>
                  </a:cubicBezTo>
                </a:path>
              </a:pathLst>
            </a:custGeom>
            <a:noFill/>
            <a:ln w="57150">
              <a:solidFill>
                <a:srgbClr val="FF7A5B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4" name="Line 179"/>
            <p:cNvSpPr>
              <a:spLocks noChangeShapeType="1"/>
            </p:cNvSpPr>
            <p:nvPr/>
          </p:nvSpPr>
          <p:spPr bwMode="auto">
            <a:xfrm flipV="1">
              <a:off x="3286" y="664"/>
              <a:ext cx="34" cy="170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5" name="Line 180"/>
            <p:cNvSpPr>
              <a:spLocks noChangeShapeType="1"/>
            </p:cNvSpPr>
            <p:nvPr/>
          </p:nvSpPr>
          <p:spPr bwMode="auto">
            <a:xfrm flipV="1">
              <a:off x="3135" y="1414"/>
              <a:ext cx="33" cy="179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6" name="Line 181"/>
            <p:cNvSpPr>
              <a:spLocks noChangeShapeType="1"/>
            </p:cNvSpPr>
            <p:nvPr/>
          </p:nvSpPr>
          <p:spPr bwMode="auto">
            <a:xfrm flipV="1">
              <a:off x="2821" y="2564"/>
              <a:ext cx="61" cy="161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7" name="Line 182"/>
            <p:cNvSpPr>
              <a:spLocks noChangeShapeType="1"/>
            </p:cNvSpPr>
            <p:nvPr/>
          </p:nvSpPr>
          <p:spPr bwMode="auto">
            <a:xfrm flipV="1">
              <a:off x="2365" y="3336"/>
              <a:ext cx="146" cy="94"/>
            </a:xfrm>
            <a:prstGeom prst="line">
              <a:avLst/>
            </a:prstGeom>
            <a:noFill/>
            <a:ln w="57150">
              <a:solidFill>
                <a:srgbClr val="FF7A5B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14313" y="4714875"/>
            <a:ext cx="4214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проміжку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відємні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2714625" y="5072063"/>
          <a:ext cx="20716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1" imgW="1079032" imgH="241195" progId="Equation.3">
                  <p:embed/>
                </p:oleObj>
              </mc:Choice>
              <mc:Fallback>
                <p:oleObj name="Формула" r:id="rId11" imgW="1079032" imgH="241195" progId="Equation.3">
                  <p:embed/>
                  <p:pic>
                    <p:nvPicPr>
                      <p:cNvPr id="44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25" y="5072063"/>
                        <a:ext cx="20716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1143000" y="5429250"/>
          <a:ext cx="7143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3" imgW="406048" imgH="215713" progId="Equation.3">
                  <p:embed/>
                </p:oleObj>
              </mc:Choice>
              <mc:Fallback>
                <p:oleObj name="Формула" r:id="rId13" imgW="406048" imgH="215713" progId="Equation.3">
                  <p:embed/>
                  <p:pic>
                    <p:nvPicPr>
                      <p:cNvPr id="440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29250"/>
                        <a:ext cx="7143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4211638" y="3068638"/>
            <a:ext cx="1163637" cy="73025"/>
            <a:chOff x="1895" y="2042"/>
            <a:chExt cx="733" cy="46"/>
          </a:xfrm>
        </p:grpSpPr>
        <p:sp>
          <p:nvSpPr>
            <p:cNvPr id="31781" name="Line 6"/>
            <p:cNvSpPr>
              <a:spLocks noChangeShapeType="1"/>
            </p:cNvSpPr>
            <p:nvPr/>
          </p:nvSpPr>
          <p:spPr bwMode="auto">
            <a:xfrm flipV="1">
              <a:off x="1899" y="2042"/>
              <a:ext cx="729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2" name="Line 7"/>
            <p:cNvSpPr>
              <a:spLocks noChangeShapeType="1"/>
            </p:cNvSpPr>
            <p:nvPr/>
          </p:nvSpPr>
          <p:spPr bwMode="auto">
            <a:xfrm>
              <a:off x="1895" y="2084"/>
              <a:ext cx="701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7667625" y="3068638"/>
            <a:ext cx="3525838" cy="69850"/>
            <a:chOff x="3403" y="2038"/>
            <a:chExt cx="2221" cy="44"/>
          </a:xfrm>
        </p:grpSpPr>
        <p:sp>
          <p:nvSpPr>
            <p:cNvPr id="31779" name="Line 9"/>
            <p:cNvSpPr>
              <a:spLocks noChangeShapeType="1"/>
            </p:cNvSpPr>
            <p:nvPr/>
          </p:nvSpPr>
          <p:spPr bwMode="auto">
            <a:xfrm>
              <a:off x="3403" y="2038"/>
              <a:ext cx="2221" cy="8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80" name="Line 10"/>
            <p:cNvSpPr>
              <a:spLocks noChangeShapeType="1"/>
            </p:cNvSpPr>
            <p:nvPr/>
          </p:nvSpPr>
          <p:spPr bwMode="auto">
            <a:xfrm>
              <a:off x="3423" y="2078"/>
              <a:ext cx="2201" cy="4"/>
            </a:xfrm>
            <a:prstGeom prst="line">
              <a:avLst/>
            </a:prstGeom>
            <a:noFill/>
            <a:ln w="76200">
              <a:pattFill prst="ltUpDiag">
                <a:fgClr>
                  <a:srgbClr val="FF33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4427538" y="2276475"/>
            <a:ext cx="431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2276475"/>
            <a:ext cx="4318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+</a:t>
            </a:r>
          </a:p>
        </p:txBody>
      </p:sp>
      <p:grpSp>
        <p:nvGrpSpPr>
          <p:cNvPr id="21" name="Group 2"/>
          <p:cNvGrpSpPr>
            <a:grpSpLocks/>
          </p:cNvGrpSpPr>
          <p:nvPr/>
        </p:nvGrpSpPr>
        <p:grpSpPr bwMode="auto">
          <a:xfrm>
            <a:off x="5364163" y="3284538"/>
            <a:ext cx="2447925" cy="69850"/>
            <a:chOff x="2668" y="1936"/>
            <a:chExt cx="688" cy="44"/>
          </a:xfrm>
        </p:grpSpPr>
        <p:sp>
          <p:nvSpPr>
            <p:cNvPr id="31777" name="Line 3"/>
            <p:cNvSpPr>
              <a:spLocks noChangeShapeType="1"/>
            </p:cNvSpPr>
            <p:nvPr/>
          </p:nvSpPr>
          <p:spPr bwMode="auto">
            <a:xfrm>
              <a:off x="2668" y="1980"/>
              <a:ext cx="688" cy="0"/>
            </a:xfrm>
            <a:prstGeom prst="line">
              <a:avLst/>
            </a:prstGeom>
            <a:noFill/>
            <a:ln w="76200">
              <a:pattFill prst="ltUpDiag">
                <a:fgClr>
                  <a:srgbClr val="FFCC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31778" name="Line 4"/>
            <p:cNvSpPr>
              <a:spLocks noChangeShapeType="1"/>
            </p:cNvSpPr>
            <p:nvPr/>
          </p:nvSpPr>
          <p:spPr bwMode="auto">
            <a:xfrm>
              <a:off x="2680" y="1936"/>
              <a:ext cx="660" cy="4"/>
            </a:xfrm>
            <a:prstGeom prst="line">
              <a:avLst/>
            </a:prstGeom>
            <a:noFill/>
            <a:ln w="76200">
              <a:pattFill prst="ltUpDiag">
                <a:fgClr>
                  <a:srgbClr val="FFCC00"/>
                </a:fgClr>
                <a:bgClr>
                  <a:srgbClr val="FFFFFF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7" name="TextBox 146"/>
          <p:cNvSpPr txBox="1"/>
          <p:nvPr/>
        </p:nvSpPr>
        <p:spPr>
          <a:xfrm>
            <a:off x="6300788" y="3429000"/>
            <a:ext cx="503237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-</a:t>
            </a:r>
          </a:p>
        </p:txBody>
      </p:sp>
      <p:sp>
        <p:nvSpPr>
          <p:cNvPr id="151" name="TextBox 150"/>
          <p:cNvSpPr txBox="1">
            <a:spLocks noChangeArrowheads="1"/>
          </p:cNvSpPr>
          <p:nvPr/>
        </p:nvSpPr>
        <p:spPr bwMode="auto">
          <a:xfrm>
            <a:off x="285750" y="5715000"/>
            <a:ext cx="3384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>
                <a:latin typeface="Times New Roman" pitchFamily="18" charset="0"/>
                <a:cs typeface="Times New Roman" pitchFamily="18" charset="0"/>
              </a:rPr>
              <a:t>6) Найменше  значення функції: </a:t>
            </a:r>
          </a:p>
        </p:txBody>
      </p:sp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285875" y="6000750"/>
          <a:ext cx="159543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5" imgW="672808" imgH="228501" progId="Equation.3">
                  <p:embed/>
                </p:oleObj>
              </mc:Choice>
              <mc:Fallback>
                <p:oleObj name="Формула" r:id="rId15" imgW="672808" imgH="228501" progId="Equation.3">
                  <p:embed/>
                  <p:pic>
                    <p:nvPicPr>
                      <p:cNvPr id="440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6000750"/>
                        <a:ext cx="1595438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Oval 67"/>
          <p:cNvSpPr>
            <a:spLocks noChangeArrowheads="1"/>
          </p:cNvSpPr>
          <p:nvPr/>
        </p:nvSpPr>
        <p:spPr bwMode="auto">
          <a:xfrm>
            <a:off x="6516688" y="5445125"/>
            <a:ext cx="128587" cy="1285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uk-UA">
              <a:latin typeface="Calibri" pitchFamily="34" charset="0"/>
            </a:endParaRPr>
          </a:p>
        </p:txBody>
      </p:sp>
      <p:sp>
        <p:nvSpPr>
          <p:cNvPr id="165" name="TextBox 164"/>
          <p:cNvSpPr txBox="1">
            <a:spLocks noChangeArrowheads="1"/>
          </p:cNvSpPr>
          <p:nvPr/>
        </p:nvSpPr>
        <p:spPr bwMode="auto">
          <a:xfrm>
            <a:off x="5292725" y="5300663"/>
            <a:ext cx="503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000" b="1">
                <a:latin typeface="Comic Sans MS" pitchFamily="66" charset="0"/>
              </a:rPr>
              <a:t>-4</a:t>
            </a: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5867400" y="5516563"/>
            <a:ext cx="217488" cy="0"/>
          </a:xfrm>
          <a:prstGeom prst="line">
            <a:avLst/>
          </a:prstGeom>
          <a:ln w="444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4" grpId="0"/>
      <p:bldP spid="74" grpId="1"/>
      <p:bldP spid="137" grpId="0" animBg="1"/>
      <p:bldP spid="137" grpId="1" animBg="1"/>
      <p:bldP spid="140" grpId="0"/>
      <p:bldP spid="140" grpId="1"/>
      <p:bldP spid="148" grpId="0" animBg="1"/>
      <p:bldP spid="148" grpId="1" animBg="1"/>
      <p:bldP spid="149" grpId="0" animBg="1"/>
      <p:bldP spid="149" grpId="1" animBg="1"/>
      <p:bldP spid="150" grpId="0"/>
      <p:bldP spid="150" grpId="1"/>
      <p:bldP spid="73" grpId="0"/>
      <p:bldP spid="73" grpId="1"/>
      <p:bldP spid="142" grpId="0"/>
      <p:bldP spid="142" grpId="1"/>
      <p:bldP spid="143" grpId="0"/>
      <p:bldP spid="143" grpId="1"/>
      <p:bldP spid="147" grpId="0"/>
      <p:bldP spid="147" grpId="1"/>
      <p:bldP spid="151" grpId="0"/>
      <p:bldP spid="152" grpId="0" animBg="1"/>
      <p:bldP spid="1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3804"/>
            <a:ext cx="9036496" cy="66693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uk-UA" sz="3200" i="1" dirty="0">
                <a:solidFill>
                  <a:schemeClr val="accent6">
                    <a:lumMod val="75000"/>
                  </a:schemeClr>
                </a:solidFill>
              </a:rPr>
              <a:t>Ну що ж ви молодці , рухаємося далі і давайте попрацюємо із перетвореннями графіків функцій , виконаємо таке завдання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8E9365-8485-BBE7-DF8F-70A357E8A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880"/>
            <a:ext cx="3744416" cy="37444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7CDCA8-756A-9061-6C59-ABC6DB1D3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4725144"/>
            <a:ext cx="2334970" cy="167654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E9847-ACEA-9142-C8C6-90F6801C3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11937ED7-CBF5-23D8-A6C5-17A94568F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804"/>
            <a:ext cx="9036496" cy="666936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E3CFFB-A6F8-09F1-4555-B8328AAA0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725144"/>
            <a:ext cx="2334970" cy="1676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C10399-CBFA-04E1-549A-F29EA8D3A242}"/>
              </a:ext>
            </a:extLst>
          </p:cNvPr>
          <p:cNvSpPr txBox="1"/>
          <p:nvPr/>
        </p:nvSpPr>
        <p:spPr>
          <a:xfrm>
            <a:off x="107504" y="260648"/>
            <a:ext cx="89289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Задача.</a:t>
            </a:r>
            <a:r>
              <a:rPr kumimoji="0" lang="uk-UA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Ділянку прямокутної форми , що прилягає до стіни будинку треба обгородити парканом завдовжки 20 м так, аби площа ділянки була найбільшою.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розміри повинна мати ділянка?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B5F00954-DE87-BA0C-25FE-E590C5553B15}"/>
              </a:ext>
            </a:extLst>
          </p:cNvPr>
          <p:cNvGrpSpPr>
            <a:grpSpLocks/>
          </p:cNvGrpSpPr>
          <p:nvPr/>
        </p:nvGrpSpPr>
        <p:grpSpPr bwMode="auto">
          <a:xfrm>
            <a:off x="3995936" y="2996952"/>
            <a:ext cx="4680520" cy="2774305"/>
            <a:chOff x="2228" y="6629"/>
            <a:chExt cx="2309" cy="116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AD00FEFC-CC97-C799-294D-7C63036896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6629"/>
              <a:ext cx="1522" cy="116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4F81B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76" name="AutoShape 4">
              <a:extLst>
                <a:ext uri="{FF2B5EF4-FFF2-40B4-BE49-F238E27FC236}">
                  <a16:creationId xmlns:a16="http://schemas.microsoft.com/office/drawing/2014/main" id="{8196D3DB-A688-0755-4FF9-CD0EF52FE95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28" y="6629"/>
              <a:ext cx="2309" cy="0"/>
            </a:xfrm>
            <a:prstGeom prst="straightConnector1">
              <a:avLst/>
            </a:prstGeom>
            <a:noFill/>
            <a:ln w="762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26914829"/>
      </p:ext>
    </p:extLst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CAD97-DECF-FFE5-C17F-A740F7947EEA}"/>
              </a:ext>
            </a:extLst>
          </p:cNvPr>
          <p:cNvSpPr txBox="1"/>
          <p:nvPr/>
        </p:nvSpPr>
        <p:spPr>
          <a:xfrm>
            <a:off x="395536" y="116632"/>
            <a:ext cx="842493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  <a:p>
            <a:pPr algn="ctr"/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Парабола навколо нас</a:t>
            </a:r>
            <a:endParaRPr lang="ru-RU" sz="5400" dirty="0"/>
          </a:p>
          <a:p>
            <a:pPr algn="ctr"/>
            <a:endParaRPr lang="ru-RU" sz="5400" dirty="0"/>
          </a:p>
          <a:p>
            <a:pPr algn="ctr"/>
            <a:r>
              <a:rPr lang="ru-RU" sz="5400" dirty="0" err="1"/>
              <a:t>Інженерні</a:t>
            </a:r>
            <a:r>
              <a:rPr lang="ru-RU" sz="5400" dirty="0"/>
              <a:t> </a:t>
            </a:r>
            <a:r>
              <a:rPr lang="ru-RU" sz="5400" dirty="0" err="1"/>
              <a:t>розрахунки</a:t>
            </a:r>
            <a:r>
              <a:rPr lang="ru-RU" sz="5400" dirty="0"/>
              <a:t> </a:t>
            </a:r>
            <a:r>
              <a:rPr lang="ru-RU" sz="5400" dirty="0" err="1"/>
              <a:t>показують</a:t>
            </a:r>
            <a:r>
              <a:rPr lang="ru-RU" sz="5400" dirty="0"/>
              <a:t>, </a:t>
            </a:r>
            <a:r>
              <a:rPr lang="ru-RU" sz="5400" dirty="0" err="1"/>
              <a:t>що</a:t>
            </a:r>
            <a:r>
              <a:rPr lang="ru-RU" sz="5400" dirty="0"/>
              <a:t> </a:t>
            </a:r>
            <a:r>
              <a:rPr lang="ru-RU" sz="5400" dirty="0" err="1"/>
              <a:t>такі</a:t>
            </a:r>
            <a:r>
              <a:rPr lang="ru-RU" sz="5400" dirty="0"/>
              <a:t> </a:t>
            </a:r>
            <a:r>
              <a:rPr lang="ru-RU" sz="5400" dirty="0" err="1"/>
              <a:t>споруди</a:t>
            </a:r>
            <a:r>
              <a:rPr lang="ru-RU" sz="5400" dirty="0"/>
              <a:t>, мости, арки, </a:t>
            </a:r>
            <a:r>
              <a:rPr lang="ru-RU" sz="5400" dirty="0" err="1"/>
              <a:t>мають</a:t>
            </a:r>
            <a:r>
              <a:rPr lang="ru-RU" sz="5400" dirty="0"/>
              <a:t> </a:t>
            </a:r>
            <a:r>
              <a:rPr lang="ru-RU" sz="5400" dirty="0" err="1"/>
              <a:t>підвищену</a:t>
            </a:r>
            <a:r>
              <a:rPr lang="ru-RU" sz="5400" dirty="0"/>
              <a:t> </a:t>
            </a:r>
            <a:r>
              <a:rPr lang="ru-RU" sz="5400" dirty="0" err="1"/>
              <a:t>міцність</a:t>
            </a:r>
            <a:r>
              <a:rPr lang="ru-RU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0320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ерми мостів мають виглядФерми мостів мають вигляд&#10;параболипараболи&#10;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6" y="-4212"/>
            <a:ext cx="9225894" cy="68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4793099"/>
            <a:ext cx="22145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Інженерні</a:t>
            </a:r>
            <a:endParaRPr kumimoji="0" lang="uk-UA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Жодна інша наука не навчає так ясноЖодна інша наука не навчає так ясно&#10;розуміти гармонію природи, якрозуміти гармонію прир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2500"/>
            <a:ext cx="8352928" cy="670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202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іадук (від лат. via – шлях та&#10;лат. duco – веду) – споруда&#10;мостового типу, призначена&#10;для подолання ущелин, ярів,&#10;доріг, з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Його унікальність полягає в так званій&#10;«зимуючій технології», яка дозволяє&#10;опустити конструкцію під лід.&#10;Фонтан Roshen був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036496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зори математика,Узори математика,&#10;так само, як узоритак само, як узори&#10;художника абохудожника або&#10;поета, повинні бутипоет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8712968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952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zentazia kvadratuchna funczia_prokopiv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i="1" dirty="0"/>
          </a:p>
          <a:p>
            <a:pPr marL="514350" lvl="0" indent="-514350" algn="ctr">
              <a:lnSpc>
                <a:spcPct val="100000"/>
              </a:lnSpc>
              <a:buNone/>
            </a:pPr>
            <a:r>
              <a:rPr lang="ru-RU" sz="4000" i="1" dirty="0" err="1"/>
              <a:t>грудня</a:t>
            </a:r>
            <a:endParaRPr lang="ru-RU" sz="4000" i="1" dirty="0"/>
          </a:p>
          <a:p>
            <a:pPr marL="514350" lvl="0" indent="-514350" algn="ctr">
              <a:lnSpc>
                <a:spcPct val="100000"/>
              </a:lnSpc>
              <a:buNone/>
            </a:pPr>
            <a:r>
              <a:rPr lang="ru-RU" sz="4000" i="1" dirty="0" err="1"/>
              <a:t>Класна</a:t>
            </a:r>
            <a:r>
              <a:rPr lang="ru-RU" sz="4000" i="1" dirty="0"/>
              <a:t> робота</a:t>
            </a:r>
          </a:p>
          <a:p>
            <a:pPr marL="514350" lvl="0" indent="-514350" algn="ctr">
              <a:lnSpc>
                <a:spcPct val="100000"/>
              </a:lnSpc>
              <a:buNone/>
            </a:pPr>
            <a:r>
              <a:rPr lang="ru-RU" sz="5400" b="1" i="1" dirty="0" err="1">
                <a:solidFill>
                  <a:srgbClr val="FF0000"/>
                </a:solidFill>
              </a:rPr>
              <a:t>Функції</a:t>
            </a:r>
            <a:r>
              <a:rPr lang="ru-RU" sz="5400" b="1" i="1" dirty="0">
                <a:solidFill>
                  <a:srgbClr val="FF0000"/>
                </a:solidFill>
              </a:rPr>
              <a:t>, </a:t>
            </a:r>
            <a:r>
              <a:rPr lang="ru-RU" sz="5400" b="1" i="1" dirty="0" err="1">
                <a:solidFill>
                  <a:srgbClr val="FF0000"/>
                </a:solidFill>
              </a:rPr>
              <a:t>їх</a:t>
            </a:r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i="1" dirty="0" err="1">
                <a:solidFill>
                  <a:srgbClr val="FF0000"/>
                </a:solidFill>
              </a:rPr>
              <a:t>властивості</a:t>
            </a:r>
            <a:r>
              <a:rPr lang="ru-RU" sz="5400" b="1" i="1" dirty="0">
                <a:solidFill>
                  <a:srgbClr val="FF0000"/>
                </a:solidFill>
              </a:rPr>
              <a:t>  і  </a:t>
            </a:r>
            <a:r>
              <a:rPr lang="ru-RU" sz="5400" b="1" i="1" dirty="0" err="1">
                <a:solidFill>
                  <a:srgbClr val="FF0000"/>
                </a:solidFill>
              </a:rPr>
              <a:t>графіки</a:t>
            </a:r>
            <a:r>
              <a:rPr lang="ru-RU" sz="5400" b="1" i="1" dirty="0">
                <a:solidFill>
                  <a:srgbClr val="FF0000"/>
                </a:solidFill>
              </a:rPr>
              <a:t>. </a:t>
            </a:r>
          </a:p>
          <a:p>
            <a:pPr marL="514350" lvl="0" indent="-514350" algn="ctr">
              <a:lnSpc>
                <a:spcPct val="100000"/>
              </a:lnSpc>
              <a:buNone/>
            </a:pPr>
            <a:r>
              <a:rPr lang="ru-RU" sz="5400" b="1" i="1" dirty="0" err="1">
                <a:solidFill>
                  <a:srgbClr val="FF0000"/>
                </a:solidFill>
              </a:rPr>
              <a:t>Квадратична</a:t>
            </a:r>
            <a:r>
              <a:rPr lang="ru-RU" sz="5400" b="1" i="1" dirty="0">
                <a:solidFill>
                  <a:srgbClr val="FF0000"/>
                </a:solidFill>
              </a:rPr>
              <a:t> </a:t>
            </a:r>
            <a:r>
              <a:rPr lang="ru-RU" sz="5400" b="1" i="1" dirty="0" err="1">
                <a:solidFill>
                  <a:srgbClr val="FF0000"/>
                </a:solidFill>
              </a:rPr>
              <a:t>функція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A5D956-15FA-67A9-8F37-6554552D7959}"/>
              </a:ext>
            </a:extLst>
          </p:cNvPr>
          <p:cNvSpPr txBox="1"/>
          <p:nvPr/>
        </p:nvSpPr>
        <p:spPr>
          <a:xfrm>
            <a:off x="457200" y="3933056"/>
            <a:ext cx="80032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uk-UA" sz="3600" dirty="0"/>
          </a:p>
          <a:p>
            <a:pPr algn="ctr"/>
            <a:endParaRPr lang="uk-UA" sz="3600" dirty="0"/>
          </a:p>
          <a:p>
            <a:pPr algn="ctr"/>
            <a:r>
              <a:rPr lang="uk-UA" sz="3600" dirty="0"/>
              <a:t>Урок узагальнення і систематизації знань , умінь і навичок</a:t>
            </a:r>
          </a:p>
        </p:txBody>
      </p:sp>
      <p:pic>
        <p:nvPicPr>
          <p:cNvPr id="10" name="Picture 5" descr="J0295069">
            <a:extLst>
              <a:ext uri="{FF2B5EF4-FFF2-40B4-BE49-F238E27FC236}">
                <a16:creationId xmlns:a16="http://schemas.microsoft.com/office/drawing/2014/main" id="{9F9F8594-9AFC-776A-3252-E78352C2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8" y="125370"/>
            <a:ext cx="1830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Є в математиці щось таке, що викликаєЄ в математиці щось таке, що викликає&#10;людське захопленнялюдське захоплення. Ф. Хаусдо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3EA1FF-0A53-5C8C-5978-3E5AFF8C8AD8}"/>
              </a:ext>
            </a:extLst>
          </p:cNvPr>
          <p:cNvSpPr txBox="1"/>
          <p:nvPr/>
        </p:nvSpPr>
        <p:spPr>
          <a:xfrm>
            <a:off x="251520" y="116632"/>
            <a:ext cx="8352928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Жодна інша наука не навчає так ясно розуміти гармонію природи , як математика..</a:t>
            </a:r>
            <a:endParaRPr kumimoji="0" lang="uk-UA" sz="28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араболу ми зустрічаємо уПараболу ми зустрічаємо у&#10;несподіваних місцяхнесподіваних місцях&#10;Парабола мистецтв&#10; "/>
          <p:cNvPicPr/>
          <p:nvPr/>
        </p:nvPicPr>
        <p:blipFill>
          <a:blip r:embed="rId3"/>
          <a:srcRect l="2508" t="27349" r="2821" b="3967"/>
          <a:stretch>
            <a:fillRect/>
          </a:stretch>
        </p:blipFill>
        <p:spPr bwMode="auto">
          <a:xfrm>
            <a:off x="683568" y="1268760"/>
            <a:ext cx="7560840" cy="5256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129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ирода формує свої закони мовоюПрирода формує свої закони мовою&#10;математики.математики. Г.Галілей&#10;Ніколи не&#10;замислювалися,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914501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45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8D9C4A36-D301-B0F4-72A1-B7FBFF8F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60648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23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1"/>
            <a:ext cx="8119814" cy="1152128"/>
          </a:xfrm>
        </p:spPr>
        <p:txBody>
          <a:bodyPr>
            <a:normAutofit/>
          </a:bodyPr>
          <a:lstStyle/>
          <a:p>
            <a:r>
              <a:rPr lang="uk-UA" sz="4800" b="1" dirty="0"/>
              <a:t>Домашнє завдання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165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1.Побудувати графік  </a:t>
            </a:r>
          </a:p>
          <a:p>
            <a:pPr>
              <a:buNone/>
            </a:pPr>
            <a:r>
              <a:rPr lang="uk-UA" sz="3600" b="1" i="1" dirty="0">
                <a:solidFill>
                  <a:schemeClr val="accent6">
                    <a:lumMod val="75000"/>
                  </a:schemeClr>
                </a:solidFill>
              </a:rPr>
              <a:t>одної квадратичної функції, (функцію вибрати довільну із підручника) за допомогою графічного калькулятора та знайти всі її властивості.</a:t>
            </a:r>
          </a:p>
          <a:p>
            <a:pPr marL="0" lvl="0" indent="0" algn="just">
              <a:lnSpc>
                <a:spcPct val="110000"/>
              </a:lnSpc>
              <a:buNone/>
            </a:pPr>
            <a:r>
              <a:rPr lang="uk-UA" sz="3600" b="1" i="1" dirty="0">
                <a:solidFill>
                  <a:schemeClr val="accent2">
                    <a:lumMod val="75000"/>
                  </a:schemeClr>
                </a:solidFill>
              </a:rPr>
              <a:t>2.</a:t>
            </a:r>
            <a:r>
              <a:rPr lang="uk-UA" sz="35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Творче завдання:</a:t>
            </a:r>
            <a:endParaRPr lang="ru-RU" sz="3500" b="1" i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10000"/>
              </a:lnSpc>
              <a:spcAft>
                <a:spcPts val="1000"/>
              </a:spcAft>
              <a:buNone/>
            </a:pPr>
            <a:endParaRPr lang="uk-UA" sz="3500" b="1" i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uk-UA" sz="3500" b="1" i="1" dirty="0">
                <a:solidFill>
                  <a:schemeClr val="accent2">
                    <a:lumMod val="75000"/>
                  </a:schemeClr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Казковий сюжет: «У гості до параболи». Скласти казку за допомогою застосунка</a:t>
            </a:r>
            <a:endParaRPr lang="ru-RU" sz="3500" b="1" i="1" dirty="0">
              <a:solidFill>
                <a:schemeClr val="accent2">
                  <a:lumMod val="75000"/>
                </a:schemeClr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957C07-BD2B-E6AF-0EFE-DD63DDBE0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761" y="24617"/>
            <a:ext cx="2334970" cy="16765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0AC6A6-8A0F-F793-E0A8-B96B12A5C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3284984"/>
            <a:ext cx="1567815" cy="156781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D4EBC936-8B42-209D-D889-5BF91B2D9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86465"/>
              </p:ext>
            </p:extLst>
          </p:nvPr>
        </p:nvGraphicFramePr>
        <p:xfrm>
          <a:off x="179512" y="764704"/>
          <a:ext cx="8856984" cy="6093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3340">
                  <a:extLst>
                    <a:ext uri="{9D8B030D-6E8A-4147-A177-3AD203B41FA5}">
                      <a16:colId xmlns:a16="http://schemas.microsoft.com/office/drawing/2014/main" val="1366539063"/>
                    </a:ext>
                  </a:extLst>
                </a:gridCol>
                <a:gridCol w="2439588">
                  <a:extLst>
                    <a:ext uri="{9D8B030D-6E8A-4147-A177-3AD203B41FA5}">
                      <a16:colId xmlns:a16="http://schemas.microsoft.com/office/drawing/2014/main" val="2314298509"/>
                    </a:ext>
                  </a:extLst>
                </a:gridCol>
                <a:gridCol w="3494056">
                  <a:extLst>
                    <a:ext uri="{9D8B030D-6E8A-4147-A177-3AD203B41FA5}">
                      <a16:colId xmlns:a16="http://schemas.microsoft.com/office/drawing/2014/main" val="1590683785"/>
                    </a:ext>
                  </a:extLst>
                </a:gridCol>
              </a:tblGrid>
              <a:tr h="10932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Номер завдання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Відповідь до завдання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балів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5586555"/>
                  </a:ext>
                </a:extLst>
              </a:tr>
              <a:tr h="54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1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1856041"/>
                  </a:ext>
                </a:extLst>
              </a:tr>
              <a:tr h="54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2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7524484"/>
                  </a:ext>
                </a:extLst>
              </a:tr>
              <a:tr h="54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3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0624690"/>
                  </a:ext>
                </a:extLst>
              </a:tr>
              <a:tr h="5452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4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499407"/>
                  </a:ext>
                </a:extLst>
              </a:tr>
              <a:tr h="6368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5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510119"/>
                  </a:ext>
                </a:extLst>
              </a:tr>
              <a:tr h="482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6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7631013"/>
                  </a:ext>
                </a:extLst>
              </a:tr>
              <a:tr h="54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Завдання 7  ( бали)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604737"/>
                  </a:ext>
                </a:extLst>
              </a:tr>
              <a:tr h="11582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dirty="0">
                          <a:effectLst/>
                        </a:rPr>
                        <a:t>Загальна кількість балів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479402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52DF984-B811-EE20-ACED-BEABDF44E5E8}"/>
              </a:ext>
            </a:extLst>
          </p:cNvPr>
          <p:cNvSpPr txBox="1"/>
          <p:nvPr/>
        </p:nvSpPr>
        <p:spPr>
          <a:xfrm>
            <a:off x="755576" y="116632"/>
            <a:ext cx="5184576" cy="41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 оцінювання          Прізвище і ім’я учня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71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E5D08-8207-0A1D-5798-5E74C86E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088945-F22F-3575-3033-5AA35A355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l_fi" descr="http://ru.convdocs.org/pars_docs/refs/3/2161/2161_html_m2bd2c929.jpg">
            <a:extLst>
              <a:ext uri="{FF2B5EF4-FFF2-40B4-BE49-F238E27FC236}">
                <a16:creationId xmlns:a16="http://schemas.microsoft.com/office/drawing/2014/main" id="{BC8A5230-970A-432E-4C9D-8E3D58CE6D5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86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56F2F-1448-5374-35F1-D385D3FB9FFB}"/>
              </a:ext>
            </a:extLst>
          </p:cNvPr>
          <p:cNvSpPr txBox="1"/>
          <p:nvPr/>
        </p:nvSpPr>
        <p:spPr>
          <a:xfrm rot="16200000">
            <a:off x="3385945" y="454300"/>
            <a:ext cx="3051507" cy="7235657"/>
          </a:xfrm>
          <a:prstGeom prst="rect">
            <a:avLst/>
          </a:prstGeom>
          <a:noFill/>
        </p:spPr>
        <p:txBody>
          <a:bodyPr wrap="square">
            <a:prstTxWarp prst="textCircle">
              <a:avLst>
                <a:gd name="adj" fmla="val 10942230"/>
              </a:avLst>
            </a:prstTxWarp>
            <a:spAutoFit/>
          </a:bodyPr>
          <a:lstStyle/>
          <a:p>
            <a:pPr algn="ctr" eaLnBrk="1" hangingPunct="1">
              <a:defRPr/>
            </a:pPr>
            <a:endParaRPr lang="uk-UA" sz="6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uk-UA" sz="6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endParaRPr lang="uk-UA" sz="6000" i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uk-UA" sz="6000" i="1" dirty="0">
                <a:solidFill>
                  <a:srgbClr val="FF0000"/>
                </a:solidFill>
                <a:latin typeface="Arial" panose="020B0604020202020204" pitchFamily="34" charset="0"/>
              </a:rPr>
              <a:t>Дякую за </a:t>
            </a:r>
          </a:p>
          <a:p>
            <a:pPr algn="ctr" eaLnBrk="1" hangingPunct="1">
              <a:defRPr/>
            </a:pPr>
            <a:r>
              <a:rPr lang="uk-UA" sz="6000" i="1" dirty="0">
                <a:solidFill>
                  <a:srgbClr val="FF0000"/>
                </a:solidFill>
                <a:latin typeface="Arial" panose="020B0604020202020204" pitchFamily="34" charset="0"/>
              </a:rPr>
              <a:t>співпрацю і</a:t>
            </a:r>
            <a:br>
              <a:rPr lang="uk-UA" sz="6000" i="1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uk-UA" sz="6000" i="1" dirty="0">
                <a:solidFill>
                  <a:srgbClr val="FF0000"/>
                </a:solidFill>
                <a:latin typeface="Arial" panose="020B0604020202020204" pitchFamily="34" charset="0"/>
              </a:rPr>
              <a:t>до зустрічі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965AF5-2848-A82E-3517-A15BC076C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5126"/>
            <a:ext cx="157290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4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CDF5B5E0-45F5-542C-8063-E84F71691507}"/>
              </a:ext>
            </a:extLst>
          </p:cNvPr>
          <p:cNvSpPr txBox="1">
            <a:spLocks/>
          </p:cNvSpPr>
          <p:nvPr/>
        </p:nvSpPr>
        <p:spPr>
          <a:xfrm>
            <a:off x="772691" y="1916832"/>
            <a:ext cx="7715250" cy="43576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b="1"/>
              <a:t>1</a:t>
            </a:r>
            <a:r>
              <a:rPr lang="ru-RU" sz="4400" b="1"/>
              <a:t>. у = х</a:t>
            </a:r>
            <a:r>
              <a:rPr lang="ru-RU" sz="4400" b="1" baseline="30000"/>
              <a:t>2</a:t>
            </a:r>
            <a:r>
              <a:rPr lang="ru-RU" sz="4400" b="1"/>
              <a:t> + 1</a:t>
            </a:r>
          </a:p>
          <a:p>
            <a:pPr>
              <a:defRPr/>
            </a:pPr>
            <a:r>
              <a:rPr lang="ru-RU" sz="4400" b="1"/>
              <a:t>2. у = -(х – 3)</a:t>
            </a:r>
            <a:r>
              <a:rPr lang="ru-RU" sz="4400" b="1" baseline="30000"/>
              <a:t>2</a:t>
            </a:r>
            <a:endParaRPr lang="ru-RU" sz="4400" b="1"/>
          </a:p>
          <a:p>
            <a:pPr>
              <a:defRPr/>
            </a:pPr>
            <a:r>
              <a:rPr lang="ru-RU" sz="4400" b="1"/>
              <a:t>3.у = (х + 1)</a:t>
            </a:r>
            <a:r>
              <a:rPr lang="ru-RU" sz="4400" b="1" baseline="30000"/>
              <a:t>2</a:t>
            </a:r>
            <a:r>
              <a:rPr lang="ru-RU" sz="4400" b="1"/>
              <a:t> – 1</a:t>
            </a:r>
          </a:p>
          <a:p>
            <a:pPr>
              <a:defRPr/>
            </a:pPr>
            <a:endParaRPr lang="ru-RU" sz="4400" b="1"/>
          </a:p>
          <a:p>
            <a:pPr>
              <a:defRPr/>
            </a:pPr>
            <a:r>
              <a:rPr lang="ru-RU" sz="4400" b="1"/>
              <a:t> </a:t>
            </a:r>
          </a:p>
          <a:p>
            <a:pPr>
              <a:defRPr/>
            </a:pPr>
            <a:endParaRPr lang="ru-RU" sz="4400" b="1"/>
          </a:p>
          <a:p>
            <a:pPr>
              <a:buFont typeface="Wingdings 2"/>
              <a:buNone/>
              <a:defRPr/>
            </a:pPr>
            <a:r>
              <a:rPr lang="ru-RU" sz="4400" b="1"/>
              <a:t> </a:t>
            </a:r>
          </a:p>
          <a:p>
            <a:pP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01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/>
              <a:t>Вправа «Інтелектуальна розминка» </a:t>
            </a:r>
            <a:r>
              <a:rPr lang="uk-UA" sz="1400" b="1" i="1" dirty="0"/>
              <a:t> </a:t>
            </a:r>
            <a:r>
              <a:rPr lang="uk-UA" sz="4000" b="1" i="1" dirty="0"/>
              <a:t>кубик </a:t>
            </a:r>
            <a:r>
              <a:rPr lang="uk-UA" sz="4000" b="1" i="1" dirty="0" err="1"/>
              <a:t>Блума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uk-UA" sz="3200" i="1" dirty="0"/>
              <a:t>1.Що називають функцією? </a:t>
            </a:r>
            <a:endParaRPr lang="en-US" sz="3200" i="1" dirty="0"/>
          </a:p>
          <a:p>
            <a:pPr marL="514350" indent="-514350">
              <a:buNone/>
            </a:pPr>
            <a:r>
              <a:rPr lang="en-US" sz="3200" i="1" dirty="0"/>
              <a:t>2.</a:t>
            </a:r>
            <a:r>
              <a:rPr lang="uk-UA" sz="3200" i="1" dirty="0"/>
              <a:t>Що називають нулями функції?</a:t>
            </a:r>
          </a:p>
          <a:p>
            <a:pPr marL="514350" indent="-514350">
              <a:buNone/>
            </a:pPr>
            <a:r>
              <a:rPr lang="en-US" sz="3200" i="1" dirty="0"/>
              <a:t>3.</a:t>
            </a:r>
            <a:r>
              <a:rPr lang="uk-UA" sz="3200" i="1" dirty="0"/>
              <a:t> Яку функцію називають квадратичною? </a:t>
            </a:r>
          </a:p>
          <a:p>
            <a:pPr marL="514350" indent="-514350">
              <a:buNone/>
            </a:pPr>
            <a:r>
              <a:rPr lang="en-US" sz="3200" i="1" dirty="0"/>
              <a:t>4. </a:t>
            </a:r>
            <a:r>
              <a:rPr lang="uk-UA" sz="3200" i="1" dirty="0"/>
              <a:t>За якими формулами обчислюються</a:t>
            </a:r>
            <a:endParaRPr lang="en-US" sz="3200" i="1" dirty="0"/>
          </a:p>
          <a:p>
            <a:pPr lvl="0">
              <a:buNone/>
            </a:pPr>
            <a:r>
              <a:rPr lang="uk-UA" sz="3200" i="1" dirty="0"/>
              <a:t> координати вершини параболи? </a:t>
            </a:r>
          </a:p>
          <a:p>
            <a:pPr>
              <a:buNone/>
            </a:pPr>
            <a:r>
              <a:rPr lang="uk-UA" sz="3200" i="1" dirty="0"/>
              <a:t>5. Як визначити напрям віток параболи?</a:t>
            </a:r>
          </a:p>
          <a:p>
            <a:pPr>
              <a:buNone/>
            </a:pPr>
            <a:r>
              <a:rPr lang="uk-UA" sz="3200" i="1" dirty="0"/>
              <a:t>6. Як знайти  нулі квадратичної функції?</a:t>
            </a:r>
          </a:p>
          <a:p>
            <a:pPr>
              <a:buNone/>
            </a:pPr>
            <a:endParaRPr lang="en-US" i="1" dirty="0"/>
          </a:p>
          <a:p>
            <a:pPr lvl="0">
              <a:buNone/>
            </a:pPr>
            <a:endParaRPr lang="en-US" i="1" dirty="0"/>
          </a:p>
          <a:p>
            <a:pPr marL="514350" lvl="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1A49CC-4D65-3ABB-AEF0-7811A073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1010812"/>
            <a:ext cx="2335494" cy="1675969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2"/>
          <p:cNvSpPr txBox="1">
            <a:spLocks noChangeArrowheads="1"/>
          </p:cNvSpPr>
          <p:nvPr/>
        </p:nvSpPr>
        <p:spPr bwMode="auto">
          <a:xfrm>
            <a:off x="5072063" y="3214688"/>
            <a:ext cx="71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8436" name="TextBox 59"/>
          <p:cNvSpPr txBox="1">
            <a:spLocks noChangeArrowheads="1"/>
          </p:cNvSpPr>
          <p:nvPr/>
        </p:nvSpPr>
        <p:spPr bwMode="auto">
          <a:xfrm>
            <a:off x="1143000" y="214313"/>
            <a:ext cx="6929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 dirty="0"/>
              <a:t>Встановіть відповідність </a:t>
            </a:r>
          </a:p>
          <a:p>
            <a:pPr algn="ctr" eaLnBrk="1" hangingPunct="1"/>
            <a:r>
              <a:rPr lang="uk-UA" dirty="0"/>
              <a:t>Як треба паралельно перенести графік функції </a:t>
            </a:r>
            <a:r>
              <a:rPr lang="uk-UA" i="1" dirty="0"/>
              <a:t>у = </a:t>
            </a:r>
            <a:r>
              <a:rPr lang="en-US" i="1" dirty="0"/>
              <a:t>f(x)</a:t>
            </a:r>
            <a:r>
              <a:rPr lang="uk-UA" i="1" dirty="0"/>
              <a:t>, </a:t>
            </a:r>
            <a:r>
              <a:rPr lang="uk-UA" dirty="0"/>
              <a:t>щоб отримати графік функції:</a:t>
            </a:r>
            <a:endParaRPr lang="ru-RU" dirty="0"/>
          </a:p>
        </p:txBody>
      </p:sp>
      <p:sp>
        <p:nvSpPr>
          <p:cNvPr id="18437" name="TextBox 60"/>
          <p:cNvSpPr txBox="1">
            <a:spLocks noChangeArrowheads="1"/>
          </p:cNvSpPr>
          <p:nvPr/>
        </p:nvSpPr>
        <p:spPr bwMode="auto">
          <a:xfrm>
            <a:off x="714375" y="1428751"/>
            <a:ext cx="28575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sz="2000" dirty="0"/>
              <a:t>1. </a:t>
            </a:r>
            <a:r>
              <a:rPr lang="uk-UA" sz="2000" b="1" i="1" dirty="0"/>
              <a:t>у = </a:t>
            </a:r>
            <a:r>
              <a:rPr lang="en-US" sz="2000" b="1" i="1" dirty="0"/>
              <a:t>f(x)</a:t>
            </a:r>
            <a:r>
              <a:rPr lang="uk-UA" sz="2000" b="1" i="1" dirty="0"/>
              <a:t> + 2</a:t>
            </a:r>
            <a:endParaRPr lang="ru-RU" sz="2000" b="1" dirty="0"/>
          </a:p>
        </p:txBody>
      </p:sp>
      <p:sp>
        <p:nvSpPr>
          <p:cNvPr id="18438" name="TextBox 61"/>
          <p:cNvSpPr txBox="1">
            <a:spLocks noChangeArrowheads="1"/>
          </p:cNvSpPr>
          <p:nvPr/>
        </p:nvSpPr>
        <p:spPr bwMode="auto">
          <a:xfrm>
            <a:off x="785813" y="2214563"/>
            <a:ext cx="2786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dirty="0"/>
              <a:t>2. </a:t>
            </a:r>
            <a:r>
              <a:rPr lang="uk-UA" sz="2000" b="1" i="1" dirty="0"/>
              <a:t>у = </a:t>
            </a:r>
            <a:r>
              <a:rPr lang="en-US" sz="2000" b="1" i="1" dirty="0"/>
              <a:t>f(x</a:t>
            </a:r>
            <a:r>
              <a:rPr lang="uk-UA" sz="2000" b="1" i="1" dirty="0"/>
              <a:t> + 2)</a:t>
            </a:r>
            <a:endParaRPr lang="ru-RU" sz="2000" b="1" dirty="0"/>
          </a:p>
        </p:txBody>
      </p:sp>
      <p:sp>
        <p:nvSpPr>
          <p:cNvPr id="18439" name="TextBox 62"/>
          <p:cNvSpPr txBox="1">
            <a:spLocks noChangeArrowheads="1"/>
          </p:cNvSpPr>
          <p:nvPr/>
        </p:nvSpPr>
        <p:spPr bwMode="auto">
          <a:xfrm>
            <a:off x="714375" y="2928938"/>
            <a:ext cx="2786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dirty="0"/>
              <a:t>3. </a:t>
            </a:r>
            <a:r>
              <a:rPr lang="uk-UA" sz="2000" b="1" i="1" dirty="0"/>
              <a:t>у = </a:t>
            </a:r>
            <a:r>
              <a:rPr lang="en-US" sz="2000" b="1" i="1" dirty="0"/>
              <a:t>f(x</a:t>
            </a:r>
            <a:r>
              <a:rPr lang="uk-UA" sz="2000" b="1" i="1" dirty="0"/>
              <a:t> - 2)</a:t>
            </a:r>
            <a:endParaRPr lang="ru-RU" sz="2000" b="1" dirty="0"/>
          </a:p>
        </p:txBody>
      </p:sp>
      <p:sp>
        <p:nvSpPr>
          <p:cNvPr id="18440" name="TextBox 63"/>
          <p:cNvSpPr txBox="1">
            <a:spLocks noChangeArrowheads="1"/>
          </p:cNvSpPr>
          <p:nvPr/>
        </p:nvSpPr>
        <p:spPr bwMode="auto">
          <a:xfrm>
            <a:off x="642938" y="3643313"/>
            <a:ext cx="2786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dirty="0"/>
              <a:t>4</a:t>
            </a:r>
            <a:r>
              <a:rPr lang="uk-UA" sz="2000" b="1" dirty="0"/>
              <a:t>. </a:t>
            </a:r>
            <a:r>
              <a:rPr lang="uk-UA" sz="2000" b="1" i="1" dirty="0"/>
              <a:t>у = </a:t>
            </a:r>
            <a:r>
              <a:rPr lang="en-US" sz="2000" b="1" i="1" dirty="0"/>
              <a:t>f(x</a:t>
            </a:r>
            <a:r>
              <a:rPr lang="uk-UA" sz="2000" b="1" i="1" dirty="0"/>
              <a:t>) - 2</a:t>
            </a:r>
            <a:endParaRPr lang="ru-RU" sz="2000" b="1" dirty="0"/>
          </a:p>
        </p:txBody>
      </p:sp>
      <p:sp>
        <p:nvSpPr>
          <p:cNvPr id="18441" name="TextBox 64"/>
          <p:cNvSpPr txBox="1">
            <a:spLocks noChangeArrowheads="1"/>
          </p:cNvSpPr>
          <p:nvPr/>
        </p:nvSpPr>
        <p:spPr bwMode="auto">
          <a:xfrm>
            <a:off x="642938" y="4429125"/>
            <a:ext cx="2786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dirty="0"/>
              <a:t>5. </a:t>
            </a:r>
            <a:r>
              <a:rPr lang="uk-UA" sz="2000" b="1" i="1" dirty="0"/>
              <a:t>у = </a:t>
            </a:r>
            <a:r>
              <a:rPr lang="en-US" sz="2000" b="1" i="1" dirty="0"/>
              <a:t>f(x</a:t>
            </a:r>
            <a:r>
              <a:rPr lang="uk-UA" sz="2000" b="1" i="1" dirty="0"/>
              <a:t> + 2) - 2</a:t>
            </a:r>
            <a:endParaRPr lang="ru-RU" sz="2000" b="1" dirty="0"/>
          </a:p>
        </p:txBody>
      </p:sp>
      <p:sp>
        <p:nvSpPr>
          <p:cNvPr id="18442" name="TextBox 65"/>
          <p:cNvSpPr txBox="1">
            <a:spLocks noChangeArrowheads="1"/>
          </p:cNvSpPr>
          <p:nvPr/>
        </p:nvSpPr>
        <p:spPr bwMode="auto">
          <a:xfrm>
            <a:off x="678879" y="5183400"/>
            <a:ext cx="2786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dirty="0"/>
              <a:t>6. </a:t>
            </a:r>
            <a:r>
              <a:rPr lang="uk-UA" sz="2000" b="1" i="1" dirty="0"/>
              <a:t>у = </a:t>
            </a:r>
            <a:r>
              <a:rPr lang="en-US" sz="2000" b="1" i="1" dirty="0"/>
              <a:t>f(x</a:t>
            </a:r>
            <a:r>
              <a:rPr lang="uk-UA" sz="2000" b="1" i="1" dirty="0"/>
              <a:t> - 2) + 2</a:t>
            </a:r>
            <a:endParaRPr lang="ru-RU" sz="2000" b="1" dirty="0"/>
          </a:p>
        </p:txBody>
      </p:sp>
      <p:sp>
        <p:nvSpPr>
          <p:cNvPr id="67" name="Овал 66"/>
          <p:cNvSpPr/>
          <p:nvPr/>
        </p:nvSpPr>
        <p:spPr bwMode="auto">
          <a:xfrm>
            <a:off x="4421170" y="1231541"/>
            <a:ext cx="3151205" cy="9115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       вправо                           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4643438" y="5857875"/>
            <a:ext cx="3429000" cy="92868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вниз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9" name="Овал 68"/>
          <p:cNvSpPr/>
          <p:nvPr/>
        </p:nvSpPr>
        <p:spPr bwMode="auto">
          <a:xfrm>
            <a:off x="4572000" y="3143250"/>
            <a:ext cx="2928938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вліво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" name="Овал 69"/>
          <p:cNvSpPr/>
          <p:nvPr/>
        </p:nvSpPr>
        <p:spPr bwMode="auto">
          <a:xfrm>
            <a:off x="4572000" y="4071938"/>
            <a:ext cx="2928938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вгору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" name="Овал 70"/>
          <p:cNvSpPr/>
          <p:nvPr/>
        </p:nvSpPr>
        <p:spPr bwMode="auto">
          <a:xfrm>
            <a:off x="4500563" y="4929188"/>
            <a:ext cx="3643312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вправо,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вгору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2" name="Овал 71"/>
          <p:cNvSpPr/>
          <p:nvPr/>
        </p:nvSpPr>
        <p:spPr bwMode="auto">
          <a:xfrm>
            <a:off x="4286250" y="2214563"/>
            <a:ext cx="3429000" cy="7858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одиниці вліво,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chemeClr val="tx1"/>
                </a:solidFill>
                <a:latin typeface="Times New Roman" pitchFamily="18" charset="0"/>
              </a:rPr>
              <a:t>на 2 вниз</a:t>
            </a:r>
            <a:endParaRPr lang="ru-RU" sz="2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cxnSp>
        <p:nvCxnSpPr>
          <p:cNvPr id="75" name="Прямая со стрелкой 74"/>
          <p:cNvCxnSpPr>
            <a:cxnSpLocks noChangeShapeType="1"/>
          </p:cNvCxnSpPr>
          <p:nvPr/>
        </p:nvCxnSpPr>
        <p:spPr bwMode="auto">
          <a:xfrm rot="16200000" flipH="1">
            <a:off x="2357438" y="2071687"/>
            <a:ext cx="2571750" cy="1857375"/>
          </a:xfrm>
          <a:prstGeom prst="straightConnector1">
            <a:avLst/>
          </a:prstGeom>
          <a:noFill/>
          <a:ln w="76200" algn="ctr">
            <a:solidFill>
              <a:srgbClr val="FF0066"/>
            </a:solidFill>
            <a:round/>
            <a:headEnd/>
            <a:tailEnd type="arrow" w="med" len="med"/>
          </a:ln>
        </p:spPr>
      </p:cxnSp>
      <p:cxnSp>
        <p:nvCxnSpPr>
          <p:cNvPr id="77" name="Прямая со стрелкой 76"/>
          <p:cNvCxnSpPr>
            <a:cxnSpLocks noChangeShapeType="1"/>
          </p:cNvCxnSpPr>
          <p:nvPr/>
        </p:nvCxnSpPr>
        <p:spPr bwMode="auto">
          <a:xfrm>
            <a:off x="2643188" y="2500313"/>
            <a:ext cx="2071687" cy="857250"/>
          </a:xfrm>
          <a:prstGeom prst="straightConnector1">
            <a:avLst/>
          </a:prstGeom>
          <a:noFill/>
          <a:ln w="76200" algn="ctr">
            <a:solidFill>
              <a:srgbClr val="009900"/>
            </a:solidFill>
            <a:round/>
            <a:headEnd/>
            <a:tailEnd type="arrow" w="med" len="med"/>
          </a:ln>
        </p:spPr>
      </p:cxnSp>
      <p:cxnSp>
        <p:nvCxnSpPr>
          <p:cNvPr id="79" name="Прямая со стрелкой 78"/>
          <p:cNvCxnSpPr/>
          <p:nvPr/>
        </p:nvCxnSpPr>
        <p:spPr bwMode="auto">
          <a:xfrm flipV="1">
            <a:off x="2500313" y="1785938"/>
            <a:ext cx="1857375" cy="150018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1" name="Прямая со стрелкой 80"/>
          <p:cNvCxnSpPr>
            <a:cxnSpLocks noChangeShapeType="1"/>
          </p:cNvCxnSpPr>
          <p:nvPr/>
        </p:nvCxnSpPr>
        <p:spPr bwMode="auto">
          <a:xfrm>
            <a:off x="2428875" y="3857625"/>
            <a:ext cx="2357438" cy="2286000"/>
          </a:xfrm>
          <a:prstGeom prst="straightConnector1">
            <a:avLst/>
          </a:prstGeom>
          <a:noFill/>
          <a:ln w="7620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83" name="Прямая со стрелкой 82"/>
          <p:cNvCxnSpPr>
            <a:cxnSpLocks noChangeShapeType="1"/>
            <a:endCxn id="72" idx="2"/>
          </p:cNvCxnSpPr>
          <p:nvPr/>
        </p:nvCxnSpPr>
        <p:spPr bwMode="auto">
          <a:xfrm rot="5400000" flipH="1" flipV="1">
            <a:off x="2446337" y="2732088"/>
            <a:ext cx="1965325" cy="1714500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</p:spPr>
      </p:cxnSp>
      <p:cxnSp>
        <p:nvCxnSpPr>
          <p:cNvPr id="85" name="Прямая со стрелкой 84"/>
          <p:cNvCxnSpPr>
            <a:cxnSpLocks noChangeShapeType="1"/>
            <a:endCxn id="71" idx="2"/>
          </p:cNvCxnSpPr>
          <p:nvPr/>
        </p:nvCxnSpPr>
        <p:spPr bwMode="auto">
          <a:xfrm flipV="1">
            <a:off x="2928938" y="5322888"/>
            <a:ext cx="1571625" cy="106362"/>
          </a:xfrm>
          <a:prstGeom prst="straightConnector1">
            <a:avLst/>
          </a:prstGeom>
          <a:noFill/>
          <a:ln w="76200" algn="ctr">
            <a:solidFill>
              <a:srgbClr val="003300"/>
            </a:solidFill>
            <a:round/>
            <a:headEnd/>
            <a:tailEnd type="arrow" w="med" len="med"/>
          </a:ln>
        </p:spPr>
      </p:cxnSp>
      <p:sp>
        <p:nvSpPr>
          <p:cNvPr id="18455" name="TextBox 22"/>
          <p:cNvSpPr txBox="1">
            <a:spLocks noChangeArrowheads="1"/>
          </p:cNvSpPr>
          <p:nvPr/>
        </p:nvSpPr>
        <p:spPr bwMode="auto">
          <a:xfrm>
            <a:off x="214313" y="2143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uk-UA">
                <a:solidFill>
                  <a:srgbClr val="FF0000"/>
                </a:solidFill>
              </a:rPr>
              <a:t>0.5б</a:t>
            </a: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95069">
            <a:extLst>
              <a:ext uri="{FF2B5EF4-FFF2-40B4-BE49-F238E27FC236}">
                <a16:creationId xmlns:a16="http://schemas.microsoft.com/office/drawing/2014/main" id="{B80C5719-4E4F-1243-6FC8-22AD9357F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83038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17A59-6DEF-39EE-2520-7F0622D3501E}"/>
              </a:ext>
            </a:extLst>
          </p:cNvPr>
          <p:cNvSpPr txBox="1"/>
          <p:nvPr/>
        </p:nvSpPr>
        <p:spPr>
          <a:xfrm>
            <a:off x="2411760" y="854236"/>
            <a:ext cx="6120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36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</a:rPr>
              <a:t>Працюємо самостійно</a:t>
            </a:r>
            <a:endParaRPr lang="ru-RU" sz="36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100FD-BB5B-9513-08CA-998188F5FA20}"/>
              </a:ext>
            </a:extLst>
          </p:cNvPr>
          <p:cNvSpPr txBox="1"/>
          <p:nvPr/>
        </p:nvSpPr>
        <p:spPr>
          <a:xfrm>
            <a:off x="251520" y="2060848"/>
            <a:ext cx="80648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rgbClr val="002060"/>
                </a:solidFill>
              </a:rPr>
              <a:t>За графіками задати функції аналітично (за допомогою формул)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98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D52E42-1E4E-4DAE-8679-4145E26D55D4}" type="slidenum">
              <a:rPr lang="ru-RU"/>
              <a:pPr/>
              <a:t>6</a:t>
            </a:fld>
            <a:endParaRPr lang="ru-RU"/>
          </a:p>
        </p:txBody>
      </p:sp>
      <p:sp>
        <p:nvSpPr>
          <p:cNvPr id="26627" name="Line 2"/>
          <p:cNvSpPr>
            <a:spLocks noChangeShapeType="1"/>
          </p:cNvSpPr>
          <p:nvPr/>
        </p:nvSpPr>
        <p:spPr bwMode="auto">
          <a:xfrm>
            <a:off x="2508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9715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29" name="Line 4"/>
          <p:cNvSpPr>
            <a:spLocks noChangeShapeType="1"/>
          </p:cNvSpPr>
          <p:nvPr/>
        </p:nvSpPr>
        <p:spPr bwMode="auto">
          <a:xfrm>
            <a:off x="16922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0" name="Line 5"/>
          <p:cNvSpPr>
            <a:spLocks noChangeShapeType="1"/>
          </p:cNvSpPr>
          <p:nvPr/>
        </p:nvSpPr>
        <p:spPr bwMode="auto">
          <a:xfrm>
            <a:off x="241141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1" name="Line 6"/>
          <p:cNvSpPr>
            <a:spLocks noChangeShapeType="1"/>
          </p:cNvSpPr>
          <p:nvPr/>
        </p:nvSpPr>
        <p:spPr bwMode="auto">
          <a:xfrm>
            <a:off x="313213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2" name="Line 7"/>
          <p:cNvSpPr>
            <a:spLocks noChangeShapeType="1"/>
          </p:cNvSpPr>
          <p:nvPr/>
        </p:nvSpPr>
        <p:spPr bwMode="auto">
          <a:xfrm>
            <a:off x="38512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3" name="Line 8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4" name="Line 9"/>
          <p:cNvSpPr>
            <a:spLocks noChangeShapeType="1"/>
          </p:cNvSpPr>
          <p:nvPr/>
        </p:nvSpPr>
        <p:spPr bwMode="auto">
          <a:xfrm>
            <a:off x="52927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5" name="Line 10"/>
          <p:cNvSpPr>
            <a:spLocks noChangeShapeType="1"/>
          </p:cNvSpPr>
          <p:nvPr/>
        </p:nvSpPr>
        <p:spPr bwMode="auto">
          <a:xfrm>
            <a:off x="601186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6" name="Line 11"/>
          <p:cNvSpPr>
            <a:spLocks noChangeShapeType="1"/>
          </p:cNvSpPr>
          <p:nvPr/>
        </p:nvSpPr>
        <p:spPr bwMode="auto">
          <a:xfrm>
            <a:off x="6732588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7" name="Line 12"/>
          <p:cNvSpPr>
            <a:spLocks noChangeShapeType="1"/>
          </p:cNvSpPr>
          <p:nvPr/>
        </p:nvSpPr>
        <p:spPr bwMode="auto">
          <a:xfrm>
            <a:off x="745172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8" name="Line 13"/>
          <p:cNvSpPr>
            <a:spLocks noChangeShapeType="1"/>
          </p:cNvSpPr>
          <p:nvPr/>
        </p:nvSpPr>
        <p:spPr bwMode="auto">
          <a:xfrm>
            <a:off x="81724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39" name="Line 14"/>
          <p:cNvSpPr>
            <a:spLocks noChangeShapeType="1"/>
          </p:cNvSpPr>
          <p:nvPr/>
        </p:nvSpPr>
        <p:spPr bwMode="auto">
          <a:xfrm>
            <a:off x="8893175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0" name="Line 15"/>
          <p:cNvSpPr>
            <a:spLocks noChangeShapeType="1"/>
          </p:cNvSpPr>
          <p:nvPr/>
        </p:nvSpPr>
        <p:spPr bwMode="auto">
          <a:xfrm>
            <a:off x="0" y="549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1" name="Line 16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2" name="Line 17"/>
          <p:cNvSpPr>
            <a:spLocks noChangeShapeType="1"/>
          </p:cNvSpPr>
          <p:nvPr/>
        </p:nvSpPr>
        <p:spPr bwMode="auto">
          <a:xfrm>
            <a:off x="0" y="19891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3" name="Line 18"/>
          <p:cNvSpPr>
            <a:spLocks noChangeShapeType="1"/>
          </p:cNvSpPr>
          <p:nvPr/>
        </p:nvSpPr>
        <p:spPr bwMode="auto">
          <a:xfrm>
            <a:off x="0" y="27082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4" name="Line 19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5" name="Line 20"/>
          <p:cNvSpPr>
            <a:spLocks noChangeShapeType="1"/>
          </p:cNvSpPr>
          <p:nvPr/>
        </p:nvSpPr>
        <p:spPr bwMode="auto">
          <a:xfrm>
            <a:off x="0" y="41497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6" name="Line 21"/>
          <p:cNvSpPr>
            <a:spLocks noChangeShapeType="1"/>
          </p:cNvSpPr>
          <p:nvPr/>
        </p:nvSpPr>
        <p:spPr bwMode="auto">
          <a:xfrm>
            <a:off x="0" y="48688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7" name="Line 22"/>
          <p:cNvSpPr>
            <a:spLocks noChangeShapeType="1"/>
          </p:cNvSpPr>
          <p:nvPr/>
        </p:nvSpPr>
        <p:spPr bwMode="auto">
          <a:xfrm>
            <a:off x="0" y="55895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48" name="Line 23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V="1">
            <a:off x="45720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8789988" y="3500438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Х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4211638" y="0"/>
            <a:ext cx="34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У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4572000" y="292417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b="1"/>
              <a:t>0</a:t>
            </a:r>
          </a:p>
        </p:txBody>
      </p:sp>
      <p:sp>
        <p:nvSpPr>
          <p:cNvPr id="132125" name="Freeform 29"/>
          <p:cNvSpPr>
            <a:spLocks/>
          </p:cNvSpPr>
          <p:nvPr/>
        </p:nvSpPr>
        <p:spPr bwMode="auto">
          <a:xfrm rot="10800000">
            <a:off x="1692275" y="4149725"/>
            <a:ext cx="2881313" cy="3529013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6" name="Freeform 30"/>
          <p:cNvSpPr>
            <a:spLocks/>
          </p:cNvSpPr>
          <p:nvPr/>
        </p:nvSpPr>
        <p:spPr bwMode="auto">
          <a:xfrm>
            <a:off x="2339975" y="-171450"/>
            <a:ext cx="2881313" cy="3600450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27" name="Freeform 31"/>
          <p:cNvSpPr>
            <a:spLocks/>
          </p:cNvSpPr>
          <p:nvPr/>
        </p:nvSpPr>
        <p:spPr bwMode="auto">
          <a:xfrm>
            <a:off x="970756" y="577112"/>
            <a:ext cx="2881313" cy="3600450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uk-UA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6408298" y="4759940"/>
            <a:ext cx="23399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3200">
                <a:solidFill>
                  <a:srgbClr val="990099"/>
                </a:solidFill>
              </a:rPr>
              <a:t>У=(х-2)</a:t>
            </a:r>
            <a:r>
              <a:rPr lang="ru-RU" sz="3200" baseline="30000">
                <a:solidFill>
                  <a:srgbClr val="990099"/>
                </a:solidFill>
              </a:rPr>
              <a:t>2</a:t>
            </a:r>
            <a:r>
              <a:rPr lang="ru-RU" sz="3200">
                <a:solidFill>
                  <a:srgbClr val="990099"/>
                </a:solidFill>
              </a:rPr>
              <a:t>-4</a:t>
            </a: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6372225" y="2565400"/>
            <a:ext cx="2363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solidFill>
                  <a:srgbClr val="006600"/>
                </a:solidFill>
              </a:rPr>
              <a:t>y=</a:t>
            </a:r>
            <a:r>
              <a:rPr lang="ru-RU" sz="3200">
                <a:solidFill>
                  <a:srgbClr val="006600"/>
                </a:solidFill>
              </a:rPr>
              <a:t>-</a:t>
            </a:r>
            <a:r>
              <a:rPr lang="en-US" sz="3200">
                <a:solidFill>
                  <a:srgbClr val="006600"/>
                </a:solidFill>
              </a:rPr>
              <a:t> (</a:t>
            </a:r>
            <a:r>
              <a:rPr lang="ru-RU" sz="3200">
                <a:solidFill>
                  <a:srgbClr val="006600"/>
                </a:solidFill>
              </a:rPr>
              <a:t>х-2)</a:t>
            </a:r>
            <a:r>
              <a:rPr lang="ru-RU" sz="3200" baseline="30000">
                <a:solidFill>
                  <a:srgbClr val="006600"/>
                </a:solidFill>
              </a:rPr>
              <a:t>2</a:t>
            </a:r>
            <a:r>
              <a:rPr lang="ru-RU" sz="3200">
                <a:solidFill>
                  <a:srgbClr val="006600"/>
                </a:solidFill>
              </a:rPr>
              <a:t>+4</a:t>
            </a:r>
          </a:p>
        </p:txBody>
      </p:sp>
      <p:sp>
        <p:nvSpPr>
          <p:cNvPr id="132145" name="Freeform 49"/>
          <p:cNvSpPr>
            <a:spLocks/>
          </p:cNvSpPr>
          <p:nvPr/>
        </p:nvSpPr>
        <p:spPr bwMode="auto">
          <a:xfrm rot="10800000">
            <a:off x="4572000" y="549275"/>
            <a:ext cx="2881313" cy="3529013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6" name="Freeform 50"/>
          <p:cNvSpPr>
            <a:spLocks/>
          </p:cNvSpPr>
          <p:nvPr/>
        </p:nvSpPr>
        <p:spPr bwMode="auto">
          <a:xfrm rot="-126812">
            <a:off x="4429093" y="907266"/>
            <a:ext cx="2922228" cy="5412735"/>
          </a:xfrm>
          <a:custGeom>
            <a:avLst/>
            <a:gdLst>
              <a:gd name="T0" fmla="*/ 0 w 1815"/>
              <a:gd name="T1" fmla="*/ 0 h 2268"/>
              <a:gd name="T2" fmla="*/ 2147483646 w 1815"/>
              <a:gd name="T3" fmla="*/ 2147483646 h 2268"/>
              <a:gd name="T4" fmla="*/ 2147483646 w 1815"/>
              <a:gd name="T5" fmla="*/ 2147483646 h 2268"/>
              <a:gd name="T6" fmla="*/ 2147483646 w 1815"/>
              <a:gd name="T7" fmla="*/ 2147483646 h 2268"/>
              <a:gd name="T8" fmla="*/ 2147483646 w 1815"/>
              <a:gd name="T9" fmla="*/ 0 h 22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5"/>
              <a:gd name="T16" fmla="*/ 0 h 2268"/>
              <a:gd name="T17" fmla="*/ 1815 w 1815"/>
              <a:gd name="T18" fmla="*/ 2268 h 22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5" h="2268">
                <a:moveTo>
                  <a:pt x="0" y="0"/>
                </a:moveTo>
                <a:cubicBezTo>
                  <a:pt x="151" y="718"/>
                  <a:pt x="303" y="1437"/>
                  <a:pt x="454" y="1815"/>
                </a:cubicBezTo>
                <a:cubicBezTo>
                  <a:pt x="605" y="2193"/>
                  <a:pt x="757" y="2268"/>
                  <a:pt x="908" y="2268"/>
                </a:cubicBezTo>
                <a:cubicBezTo>
                  <a:pt x="1059" y="2268"/>
                  <a:pt x="1210" y="2193"/>
                  <a:pt x="1361" y="1815"/>
                </a:cubicBezTo>
                <a:cubicBezTo>
                  <a:pt x="1512" y="1437"/>
                  <a:pt x="1739" y="302"/>
                  <a:pt x="1815" y="0"/>
                </a:cubicBezTo>
              </a:path>
            </a:pathLst>
          </a:custGeom>
          <a:noFill/>
          <a:ln w="5715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132147" name="Text Box 51"/>
          <p:cNvSpPr txBox="1">
            <a:spLocks noChangeArrowheads="1"/>
          </p:cNvSpPr>
          <p:nvPr/>
        </p:nvSpPr>
        <p:spPr bwMode="auto">
          <a:xfrm>
            <a:off x="3687763" y="3346450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-1</a:t>
            </a:r>
          </a:p>
        </p:txBody>
      </p:sp>
      <p:sp>
        <p:nvSpPr>
          <p:cNvPr id="132148" name="Text Box 52"/>
          <p:cNvSpPr txBox="1">
            <a:spLocks noChangeArrowheads="1"/>
          </p:cNvSpPr>
          <p:nvPr/>
        </p:nvSpPr>
        <p:spPr bwMode="auto">
          <a:xfrm>
            <a:off x="5795963" y="3346450"/>
            <a:ext cx="307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2</a:t>
            </a:r>
          </a:p>
        </p:txBody>
      </p:sp>
      <p:sp>
        <p:nvSpPr>
          <p:cNvPr id="132149" name="Text Box 53"/>
          <p:cNvSpPr txBox="1">
            <a:spLocks noChangeArrowheads="1"/>
          </p:cNvSpPr>
          <p:nvPr/>
        </p:nvSpPr>
        <p:spPr bwMode="auto">
          <a:xfrm>
            <a:off x="4551363" y="6010275"/>
            <a:ext cx="414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-4</a:t>
            </a:r>
          </a:p>
        </p:txBody>
      </p:sp>
      <p:sp>
        <p:nvSpPr>
          <p:cNvPr id="132150" name="Text Box 54"/>
          <p:cNvSpPr txBox="1">
            <a:spLocks noChangeArrowheads="1"/>
          </p:cNvSpPr>
          <p:nvPr/>
        </p:nvSpPr>
        <p:spPr bwMode="auto">
          <a:xfrm>
            <a:off x="4211638" y="333375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4</a:t>
            </a:r>
          </a:p>
        </p:txBody>
      </p:sp>
      <p:sp>
        <p:nvSpPr>
          <p:cNvPr id="132151" name="Text Box 55"/>
          <p:cNvSpPr txBox="1">
            <a:spLocks noChangeArrowheads="1"/>
          </p:cNvSpPr>
          <p:nvPr/>
        </p:nvSpPr>
        <p:spPr bwMode="auto">
          <a:xfrm>
            <a:off x="1979613" y="3429000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-3</a:t>
            </a:r>
          </a:p>
        </p:txBody>
      </p:sp>
      <p:sp>
        <p:nvSpPr>
          <p:cNvPr id="132152" name="Text Box 56"/>
          <p:cNvSpPr txBox="1">
            <a:spLocks noChangeArrowheads="1"/>
          </p:cNvSpPr>
          <p:nvPr/>
        </p:nvSpPr>
        <p:spPr bwMode="auto">
          <a:xfrm>
            <a:off x="3924300" y="37893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/>
              <a:t>-1</a:t>
            </a:r>
          </a:p>
        </p:txBody>
      </p:sp>
      <p:graphicFrame>
        <p:nvGraphicFramePr>
          <p:cNvPr id="26667" name="Object 57"/>
          <p:cNvGraphicFramePr>
            <a:graphicFrameLocks noChangeAspect="1"/>
          </p:cNvGraphicFramePr>
          <p:nvPr/>
        </p:nvGraphicFramePr>
        <p:xfrm>
          <a:off x="4500563" y="33575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14151" imgH="215619" progId="Equation.3">
                  <p:embed/>
                </p:oleObj>
              </mc:Choice>
              <mc:Fallback>
                <p:oleObj name="Формула" r:id="rId4" imgW="114151" imgH="215619" progId="Equation.3">
                  <p:embed/>
                  <p:pic>
                    <p:nvPicPr>
                      <p:cNvPr id="26667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35756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0" y="2857500"/>
            <a:ext cx="241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У=(Х+3)</a:t>
            </a:r>
            <a:r>
              <a:rPr lang="ru-RU" sz="2400" baseline="30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-1</a:t>
            </a:r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642938" y="5072063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0000FF"/>
                </a:solidFill>
              </a:rPr>
              <a:t>У=-(Х+2)</a:t>
            </a:r>
            <a:r>
              <a:rPr lang="ru-RU" sz="2400" baseline="30000">
                <a:solidFill>
                  <a:srgbClr val="0000FF"/>
                </a:solidFill>
              </a:rPr>
              <a:t>2</a:t>
            </a:r>
            <a:r>
              <a:rPr lang="ru-RU" sz="2400">
                <a:solidFill>
                  <a:srgbClr val="0000FF"/>
                </a:solidFill>
              </a:rPr>
              <a:t>-1</a:t>
            </a:r>
          </a:p>
        </p:txBody>
      </p:sp>
      <p:sp>
        <p:nvSpPr>
          <p:cNvPr id="26670" name="Text Box 60"/>
          <p:cNvSpPr txBox="1">
            <a:spLocks noChangeArrowheads="1"/>
          </p:cNvSpPr>
          <p:nvPr/>
        </p:nvSpPr>
        <p:spPr bwMode="auto">
          <a:xfrm>
            <a:off x="6567488" y="5867400"/>
            <a:ext cx="2576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uk-UA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1428750" y="1143000"/>
            <a:ext cx="257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solidFill>
                  <a:srgbClr val="FF0000"/>
                </a:solidFill>
              </a:rPr>
              <a:t>У=(Х+1)</a:t>
            </a:r>
            <a:r>
              <a:rPr lang="ru-RU" sz="2400" baseline="30000">
                <a:solidFill>
                  <a:srgbClr val="FF0000"/>
                </a:solidFill>
              </a:rPr>
              <a:t>2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2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3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3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3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32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3000"/>
                                        <p:tgtEl>
                                          <p:spTgt spid="13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32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0" grpId="0" animBg="1"/>
      <p:bldP spid="132121" grpId="0" animBg="1"/>
      <p:bldP spid="132125" grpId="0" animBg="1"/>
      <p:bldP spid="132126" grpId="0" animBg="1"/>
      <p:bldP spid="132127" grpId="0" animBg="1"/>
      <p:bldP spid="132128" grpId="0"/>
      <p:bldP spid="132130" grpId="0"/>
      <p:bldP spid="132145" grpId="0" animBg="1"/>
      <p:bldP spid="132146" grpId="0" animBg="1"/>
      <p:bldP spid="132147" grpId="0"/>
      <p:bldP spid="132148" grpId="0"/>
      <p:bldP spid="132149" grpId="0"/>
      <p:bldP spid="132150" grpId="0"/>
      <p:bldP spid="132151" grpId="0"/>
      <p:bldP spid="132152" grpId="0"/>
      <p:bldP spid="132154" grpId="0"/>
      <p:bldP spid="132155" grpId="0"/>
      <p:bldP spid="1321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>
          <a:xfrm>
            <a:off x="3995936" y="0"/>
            <a:ext cx="5148064" cy="620713"/>
          </a:xfrm>
        </p:spPr>
        <p:txBody>
          <a:bodyPr/>
          <a:lstStyle/>
          <a:p>
            <a:pPr algn="l" eaLnBrk="1" hangingPunct="1">
              <a:defRPr/>
            </a:pPr>
            <a:r>
              <a:rPr lang="uk-UA" sz="2800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sz="2800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uk-UA" sz="2800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Установіть відповідність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395288" y="1268413"/>
            <a:ext cx="576262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5288" y="2636838"/>
            <a:ext cx="576262" cy="358775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2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8313" y="4149725"/>
            <a:ext cx="576262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3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68313" y="5734050"/>
            <a:ext cx="576262" cy="35877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4</a:t>
            </a:r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4" name="Object 10"/>
          <p:cNvGraphicFramePr>
            <a:graphicFrameLocks noChangeAspect="1"/>
          </p:cNvGraphicFramePr>
          <p:nvPr/>
        </p:nvGraphicFramePr>
        <p:xfrm>
          <a:off x="1092200" y="1281113"/>
          <a:ext cx="19097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3" imgW="1066337" imgH="203112" progId="Equation.3">
                  <p:embed/>
                </p:oleObj>
              </mc:Choice>
              <mc:Fallback>
                <p:oleObj name="Формула" r:id="rId3" imgW="1066337" imgH="203112" progId="Equation.3">
                  <p:embed/>
                  <p:pic>
                    <p:nvPicPr>
                      <p:cNvPr id="2970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81113"/>
                        <a:ext cx="19097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Rectangle 13"/>
          <p:cNvSpPr>
            <a:spLocks noChangeArrowheads="1"/>
          </p:cNvSpPr>
          <p:nvPr/>
        </p:nvSpPr>
        <p:spPr bwMode="auto">
          <a:xfrm>
            <a:off x="0" y="2962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6" name="Object 12"/>
          <p:cNvGraphicFramePr>
            <a:graphicFrameLocks noChangeAspect="1"/>
          </p:cNvGraphicFramePr>
          <p:nvPr/>
        </p:nvGraphicFramePr>
        <p:xfrm>
          <a:off x="1130300" y="2654300"/>
          <a:ext cx="8429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5" imgW="406048" imgH="203024" progId="Equation.3">
                  <p:embed/>
                </p:oleObj>
              </mc:Choice>
              <mc:Fallback>
                <p:oleObj name="Формула" r:id="rId5" imgW="406048" imgH="203024" progId="Equation.3">
                  <p:embed/>
                  <p:pic>
                    <p:nvPicPr>
                      <p:cNvPr id="2970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654300"/>
                        <a:ext cx="842963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2986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08" name="Object 14"/>
          <p:cNvGraphicFramePr>
            <a:graphicFrameLocks noChangeAspect="1"/>
          </p:cNvGraphicFramePr>
          <p:nvPr/>
        </p:nvGraphicFramePr>
        <p:xfrm>
          <a:off x="1235075" y="4124325"/>
          <a:ext cx="19446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990170" imgH="203112" progId="Equation.3">
                  <p:embed/>
                </p:oleObj>
              </mc:Choice>
              <mc:Fallback>
                <p:oleObj name="Формула" r:id="rId7" imgW="990170" imgH="203112" progId="Equation.3">
                  <p:embed/>
                  <p:pic>
                    <p:nvPicPr>
                      <p:cNvPr id="2970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124325"/>
                        <a:ext cx="19446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9" name="Rectangle 17"/>
          <p:cNvSpPr>
            <a:spLocks noChangeArrowheads="1"/>
          </p:cNvSpPr>
          <p:nvPr/>
        </p:nvSpPr>
        <p:spPr bwMode="auto">
          <a:xfrm>
            <a:off x="0" y="3000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uk-UA"/>
          </a:p>
        </p:txBody>
      </p:sp>
      <p:graphicFrame>
        <p:nvGraphicFramePr>
          <p:cNvPr id="29710" name="Object 16"/>
          <p:cNvGraphicFramePr>
            <a:graphicFrameLocks noChangeAspect="1"/>
          </p:cNvGraphicFramePr>
          <p:nvPr/>
        </p:nvGraphicFramePr>
        <p:xfrm>
          <a:off x="1298575" y="5561013"/>
          <a:ext cx="6048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330057" imgH="203112" progId="Equation.3">
                  <p:embed/>
                </p:oleObj>
              </mc:Choice>
              <mc:Fallback>
                <p:oleObj name="Формула" r:id="rId9" imgW="330057" imgH="203112" progId="Equation.3">
                  <p:embed/>
                  <p:pic>
                    <p:nvPicPr>
                      <p:cNvPr id="2971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5561013"/>
                        <a:ext cx="604838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1" name="Text Box 75"/>
          <p:cNvSpPr txBox="1">
            <a:spLocks noChangeArrowheads="1"/>
          </p:cNvSpPr>
          <p:nvPr/>
        </p:nvSpPr>
        <p:spPr bwMode="auto">
          <a:xfrm>
            <a:off x="8040688" y="551021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sp>
        <p:nvSpPr>
          <p:cNvPr id="2132" name="Rectangle 84"/>
          <p:cNvSpPr>
            <a:spLocks noChangeArrowheads="1"/>
          </p:cNvSpPr>
          <p:nvPr/>
        </p:nvSpPr>
        <p:spPr bwMode="auto">
          <a:xfrm>
            <a:off x="412750" y="1285875"/>
            <a:ext cx="576263" cy="358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282" name="Rectangle 129"/>
          <p:cNvSpPr>
            <a:spLocks noChangeArrowheads="1"/>
          </p:cNvSpPr>
          <p:nvPr/>
        </p:nvSpPr>
        <p:spPr bwMode="auto">
          <a:xfrm>
            <a:off x="3779838" y="692150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А</a:t>
            </a:r>
          </a:p>
        </p:txBody>
      </p:sp>
      <p:sp>
        <p:nvSpPr>
          <p:cNvPr id="11283" name="Rectangle 130"/>
          <p:cNvSpPr>
            <a:spLocks noChangeArrowheads="1"/>
          </p:cNvSpPr>
          <p:nvPr/>
        </p:nvSpPr>
        <p:spPr bwMode="auto">
          <a:xfrm>
            <a:off x="6659563" y="692150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Б</a:t>
            </a:r>
          </a:p>
        </p:txBody>
      </p:sp>
      <p:sp>
        <p:nvSpPr>
          <p:cNvPr id="11284" name="Rectangle 131"/>
          <p:cNvSpPr>
            <a:spLocks noChangeArrowheads="1"/>
          </p:cNvSpPr>
          <p:nvPr/>
        </p:nvSpPr>
        <p:spPr bwMode="auto">
          <a:xfrm>
            <a:off x="3924300" y="2708275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В</a:t>
            </a:r>
          </a:p>
        </p:txBody>
      </p:sp>
      <p:sp>
        <p:nvSpPr>
          <p:cNvPr id="11285" name="Rectangle 132"/>
          <p:cNvSpPr>
            <a:spLocks noChangeArrowheads="1"/>
          </p:cNvSpPr>
          <p:nvPr/>
        </p:nvSpPr>
        <p:spPr bwMode="auto">
          <a:xfrm>
            <a:off x="6516688" y="2636838"/>
            <a:ext cx="576262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Г</a:t>
            </a:r>
          </a:p>
        </p:txBody>
      </p:sp>
      <p:sp>
        <p:nvSpPr>
          <p:cNvPr id="11286" name="Rectangle 133"/>
          <p:cNvSpPr>
            <a:spLocks noChangeArrowheads="1"/>
          </p:cNvSpPr>
          <p:nvPr/>
        </p:nvSpPr>
        <p:spPr bwMode="auto">
          <a:xfrm>
            <a:off x="3851275" y="4724400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Д</a:t>
            </a:r>
          </a:p>
        </p:txBody>
      </p:sp>
      <p:sp>
        <p:nvSpPr>
          <p:cNvPr id="11287" name="Rectangle 134"/>
          <p:cNvSpPr>
            <a:spLocks noChangeArrowheads="1"/>
          </p:cNvSpPr>
          <p:nvPr/>
        </p:nvSpPr>
        <p:spPr bwMode="auto">
          <a:xfrm>
            <a:off x="6588125" y="4652963"/>
            <a:ext cx="576263" cy="358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Є</a:t>
            </a:r>
          </a:p>
        </p:txBody>
      </p:sp>
      <p:sp>
        <p:nvSpPr>
          <p:cNvPr id="11288" name="Rectangle 135"/>
          <p:cNvSpPr>
            <a:spLocks noChangeArrowheads="1"/>
          </p:cNvSpPr>
          <p:nvPr/>
        </p:nvSpPr>
        <p:spPr bwMode="auto">
          <a:xfrm>
            <a:off x="395288" y="2636838"/>
            <a:ext cx="576262" cy="358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289" name="Rectangle 137"/>
          <p:cNvSpPr>
            <a:spLocks noChangeArrowheads="1"/>
          </p:cNvSpPr>
          <p:nvPr/>
        </p:nvSpPr>
        <p:spPr bwMode="auto">
          <a:xfrm>
            <a:off x="466725" y="5734050"/>
            <a:ext cx="576263" cy="358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uk-UA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9721" name="Rectangle 138"/>
          <p:cNvSpPr>
            <a:spLocks noChangeArrowheads="1"/>
          </p:cNvSpPr>
          <p:nvPr/>
        </p:nvSpPr>
        <p:spPr bwMode="auto">
          <a:xfrm>
            <a:off x="466725" y="4149725"/>
            <a:ext cx="576263" cy="3587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uk-UA"/>
              <a:t>3</a:t>
            </a:r>
          </a:p>
        </p:txBody>
      </p:sp>
      <p:pic>
        <p:nvPicPr>
          <p:cNvPr id="29723" name="Рисунок 5"/>
          <p:cNvPicPr>
            <a:picLocks noChangeAspect="1" noChangeArrowheads="1"/>
          </p:cNvPicPr>
          <p:nvPr/>
        </p:nvPicPr>
        <p:blipFill>
          <a:blip r:embed="rId11" cstate="print"/>
          <a:srcRect l="18416" t="44612" r="41730" b="22400"/>
          <a:stretch>
            <a:fillRect/>
          </a:stretch>
        </p:blipFill>
        <p:spPr bwMode="auto">
          <a:xfrm>
            <a:off x="4424363" y="5235575"/>
            <a:ext cx="12969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4" name="Line 86"/>
          <p:cNvSpPr>
            <a:spLocks noChangeShapeType="1"/>
          </p:cNvSpPr>
          <p:nvPr/>
        </p:nvSpPr>
        <p:spPr bwMode="auto">
          <a:xfrm flipV="1">
            <a:off x="4433888" y="6186488"/>
            <a:ext cx="129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25" name="Line 87"/>
          <p:cNvSpPr>
            <a:spLocks noChangeShapeType="1"/>
          </p:cNvSpPr>
          <p:nvPr/>
        </p:nvSpPr>
        <p:spPr bwMode="auto">
          <a:xfrm flipV="1">
            <a:off x="5275263" y="5240338"/>
            <a:ext cx="0" cy="1258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26" name="Text Box 88"/>
          <p:cNvSpPr txBox="1">
            <a:spLocks noChangeArrowheads="1"/>
          </p:cNvSpPr>
          <p:nvPr/>
        </p:nvSpPr>
        <p:spPr bwMode="auto">
          <a:xfrm>
            <a:off x="5645150" y="6100763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sp>
        <p:nvSpPr>
          <p:cNvPr id="29727" name="Text Box 89"/>
          <p:cNvSpPr txBox="1">
            <a:spLocks noChangeArrowheads="1"/>
          </p:cNvSpPr>
          <p:nvPr/>
        </p:nvSpPr>
        <p:spPr bwMode="auto">
          <a:xfrm>
            <a:off x="4935538" y="504825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sp>
        <p:nvSpPr>
          <p:cNvPr id="29728" name="Text Box 93"/>
          <p:cNvSpPr txBox="1">
            <a:spLocks noChangeArrowheads="1"/>
          </p:cNvSpPr>
          <p:nvPr/>
        </p:nvSpPr>
        <p:spPr bwMode="auto">
          <a:xfrm>
            <a:off x="4913313" y="57229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uk-UA"/>
          </a:p>
        </p:txBody>
      </p:sp>
      <p:graphicFrame>
        <p:nvGraphicFramePr>
          <p:cNvPr id="29729" name="Object 2"/>
          <p:cNvGraphicFramePr>
            <a:graphicFrameLocks noChangeAspect="1"/>
          </p:cNvGraphicFramePr>
          <p:nvPr/>
        </p:nvGraphicFramePr>
        <p:xfrm>
          <a:off x="4786313" y="5703888"/>
          <a:ext cx="573087" cy="11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723586" imgH="228501" progId="Equation.3">
                  <p:embed/>
                </p:oleObj>
              </mc:Choice>
              <mc:Fallback>
                <p:oleObj name="Формула" r:id="rId12" imgW="723586" imgH="228501" progId="Equation.3">
                  <p:embed/>
                  <p:pic>
                    <p:nvPicPr>
                      <p:cNvPr id="297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5703888"/>
                        <a:ext cx="573087" cy="11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30" name="Рисунок 110"/>
          <p:cNvPicPr>
            <a:picLocks noChangeAspect="1" noChangeArrowheads="1"/>
          </p:cNvPicPr>
          <p:nvPr/>
        </p:nvPicPr>
        <p:blipFill>
          <a:blip r:embed="rId14" cstate="print"/>
          <a:srcRect l="39473" t="26134" r="18933" b="14055"/>
          <a:stretch>
            <a:fillRect/>
          </a:stretch>
        </p:blipFill>
        <p:spPr bwMode="auto">
          <a:xfrm>
            <a:off x="6723063" y="5083175"/>
            <a:ext cx="13573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1" name="Line 73"/>
          <p:cNvSpPr>
            <a:spLocks noChangeShapeType="1"/>
          </p:cNvSpPr>
          <p:nvPr/>
        </p:nvSpPr>
        <p:spPr bwMode="auto">
          <a:xfrm flipV="1">
            <a:off x="6734175" y="5659438"/>
            <a:ext cx="1373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2" name="Line 74"/>
          <p:cNvSpPr>
            <a:spLocks noChangeShapeType="1"/>
          </p:cNvSpPr>
          <p:nvPr/>
        </p:nvSpPr>
        <p:spPr bwMode="auto">
          <a:xfrm flipV="1">
            <a:off x="7643813" y="5083175"/>
            <a:ext cx="1587" cy="122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3" name="Text Box 76"/>
          <p:cNvSpPr txBox="1">
            <a:spLocks noChangeArrowheads="1"/>
          </p:cNvSpPr>
          <p:nvPr/>
        </p:nvSpPr>
        <p:spPr bwMode="auto">
          <a:xfrm>
            <a:off x="7343775" y="494982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sp>
        <p:nvSpPr>
          <p:cNvPr id="29734" name="TextBox 10"/>
          <p:cNvSpPr txBox="1">
            <a:spLocks noChangeArrowheads="1"/>
          </p:cNvSpPr>
          <p:nvPr/>
        </p:nvSpPr>
        <p:spPr bwMode="auto">
          <a:xfrm>
            <a:off x="1060450" y="5934075"/>
            <a:ext cx="3279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/>
              <a:t>Збірник ДПА 9 клас </a:t>
            </a:r>
          </a:p>
        </p:txBody>
      </p:sp>
      <p:grpSp>
        <p:nvGrpSpPr>
          <p:cNvPr id="29735" name="Группа 88"/>
          <p:cNvGrpSpPr>
            <a:grpSpLocks/>
          </p:cNvGrpSpPr>
          <p:nvPr/>
        </p:nvGrpSpPr>
        <p:grpSpPr bwMode="auto">
          <a:xfrm>
            <a:off x="7170738" y="801688"/>
            <a:ext cx="1620837" cy="1477962"/>
            <a:chOff x="7171039" y="801688"/>
            <a:chExt cx="1620536" cy="1477278"/>
          </a:xfrm>
        </p:grpSpPr>
        <p:grpSp>
          <p:nvGrpSpPr>
            <p:cNvPr id="29832" name="Группа 102"/>
            <p:cNvGrpSpPr>
              <a:grpSpLocks/>
            </p:cNvGrpSpPr>
            <p:nvPr/>
          </p:nvGrpSpPr>
          <p:grpSpPr bwMode="auto">
            <a:xfrm>
              <a:off x="7385050" y="801688"/>
              <a:ext cx="1406525" cy="1393825"/>
              <a:chOff x="7478038" y="986229"/>
              <a:chExt cx="1406047" cy="1393531"/>
            </a:xfrm>
          </p:grpSpPr>
          <p:sp>
            <p:nvSpPr>
              <p:cNvPr id="29835" name="Text Box 41"/>
              <p:cNvSpPr txBox="1">
                <a:spLocks noChangeArrowheads="1"/>
              </p:cNvSpPr>
              <p:nvPr/>
            </p:nvSpPr>
            <p:spPr bwMode="auto">
              <a:xfrm>
                <a:off x="8671143" y="2010428"/>
                <a:ext cx="21294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х</a:t>
                </a:r>
              </a:p>
            </p:txBody>
          </p:sp>
          <p:sp>
            <p:nvSpPr>
              <p:cNvPr id="29836" name="Text Box 42"/>
              <p:cNvSpPr txBox="1">
                <a:spLocks noChangeArrowheads="1"/>
              </p:cNvSpPr>
              <p:nvPr/>
            </p:nvSpPr>
            <p:spPr bwMode="auto">
              <a:xfrm>
                <a:off x="7962510" y="986229"/>
                <a:ext cx="287338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у</a:t>
                </a:r>
              </a:p>
            </p:txBody>
          </p:sp>
          <p:pic>
            <p:nvPicPr>
              <p:cNvPr id="29837" name="Рисунок 101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l="20845" t="41333" r="31131" b="11157"/>
              <a:stretch>
                <a:fillRect/>
              </a:stretch>
            </p:blipFill>
            <p:spPr bwMode="auto">
              <a:xfrm>
                <a:off x="7483962" y="1322628"/>
                <a:ext cx="1177690" cy="967807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38" name="Line 40"/>
              <p:cNvSpPr>
                <a:spLocks noChangeShapeType="1"/>
              </p:cNvSpPr>
              <p:nvPr/>
            </p:nvSpPr>
            <p:spPr bwMode="auto">
              <a:xfrm flipH="1" flipV="1">
                <a:off x="8258791" y="1306924"/>
                <a:ext cx="2123" cy="9822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839" name="Line 39"/>
              <p:cNvSpPr>
                <a:spLocks noChangeShapeType="1"/>
              </p:cNvSpPr>
              <p:nvPr/>
            </p:nvSpPr>
            <p:spPr bwMode="auto">
              <a:xfrm>
                <a:off x="7478038" y="2129425"/>
                <a:ext cx="1181856" cy="33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9833" name="Text Box 101"/>
            <p:cNvSpPr txBox="1">
              <a:spLocks noChangeArrowheads="1"/>
            </p:cNvSpPr>
            <p:nvPr/>
          </p:nvSpPr>
          <p:spPr bwMode="auto">
            <a:xfrm>
              <a:off x="7171039" y="1897276"/>
              <a:ext cx="395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-3</a:t>
              </a:r>
            </a:p>
          </p:txBody>
        </p:sp>
        <p:sp>
          <p:nvSpPr>
            <p:cNvPr id="29834" name="Text Box 101"/>
            <p:cNvSpPr txBox="1">
              <a:spLocks noChangeArrowheads="1"/>
            </p:cNvSpPr>
            <p:nvPr/>
          </p:nvSpPr>
          <p:spPr bwMode="auto">
            <a:xfrm>
              <a:off x="8344932" y="1909634"/>
              <a:ext cx="3954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1</a:t>
              </a:r>
            </a:p>
          </p:txBody>
        </p:sp>
      </p:grpSp>
      <p:sp>
        <p:nvSpPr>
          <p:cNvPr id="29736" name="Text Box 102"/>
          <p:cNvSpPr txBox="1">
            <a:spLocks noChangeArrowheads="1"/>
          </p:cNvSpPr>
          <p:nvPr/>
        </p:nvSpPr>
        <p:spPr bwMode="auto">
          <a:xfrm>
            <a:off x="5129213" y="11303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у</a:t>
            </a:r>
          </a:p>
        </p:txBody>
      </p:sp>
      <p:grpSp>
        <p:nvGrpSpPr>
          <p:cNvPr id="29737" name="Группа 96"/>
          <p:cNvGrpSpPr>
            <a:grpSpLocks/>
          </p:cNvGrpSpPr>
          <p:nvPr/>
        </p:nvGrpSpPr>
        <p:grpSpPr bwMode="auto">
          <a:xfrm>
            <a:off x="4335463" y="1149350"/>
            <a:ext cx="1462087" cy="1216025"/>
            <a:chOff x="4336107" y="1149479"/>
            <a:chExt cx="1460842" cy="1215982"/>
          </a:xfrm>
        </p:grpSpPr>
        <p:grpSp>
          <p:nvGrpSpPr>
            <p:cNvPr id="29825" name="Группа 77"/>
            <p:cNvGrpSpPr>
              <a:grpSpLocks/>
            </p:cNvGrpSpPr>
            <p:nvPr/>
          </p:nvGrpSpPr>
          <p:grpSpPr bwMode="auto">
            <a:xfrm>
              <a:off x="4336107" y="1150722"/>
              <a:ext cx="1333500" cy="1214739"/>
              <a:chOff x="4187825" y="1200150"/>
              <a:chExt cx="1333500" cy="1214739"/>
            </a:xfrm>
          </p:grpSpPr>
          <p:pic>
            <p:nvPicPr>
              <p:cNvPr id="29829" name="Рисунок 10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 l="37506" t="20000" r="25932" b="33299"/>
              <a:stretch>
                <a:fillRect/>
              </a:stretch>
            </p:blipFill>
            <p:spPr bwMode="auto">
              <a:xfrm>
                <a:off x="4187825" y="1200150"/>
                <a:ext cx="1333500" cy="12017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830" name="Text Box 101"/>
              <p:cNvSpPr txBox="1">
                <a:spLocks noChangeArrowheads="1"/>
              </p:cNvSpPr>
              <p:nvPr/>
            </p:nvSpPr>
            <p:spPr bwMode="auto">
              <a:xfrm>
                <a:off x="4287796" y="2016725"/>
                <a:ext cx="3954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-3</a:t>
                </a:r>
              </a:p>
            </p:txBody>
          </p:sp>
          <p:sp>
            <p:nvSpPr>
              <p:cNvPr id="29831" name="Text Box 101"/>
              <p:cNvSpPr txBox="1">
                <a:spLocks noChangeArrowheads="1"/>
              </p:cNvSpPr>
              <p:nvPr/>
            </p:nvSpPr>
            <p:spPr bwMode="auto">
              <a:xfrm>
                <a:off x="4934467" y="2045557"/>
                <a:ext cx="39541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uk-UA"/>
                  <a:t>-1</a:t>
                </a:r>
              </a:p>
            </p:txBody>
          </p:sp>
        </p:grpSp>
        <p:sp>
          <p:nvSpPr>
            <p:cNvPr id="29826" name="Line 100"/>
            <p:cNvSpPr>
              <a:spLocks noChangeShapeType="1"/>
            </p:cNvSpPr>
            <p:nvPr/>
          </p:nvSpPr>
          <p:spPr bwMode="auto">
            <a:xfrm flipH="1" flipV="1">
              <a:off x="5441006" y="1149479"/>
              <a:ext cx="0" cy="1192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27" name="Line 99"/>
            <p:cNvSpPr>
              <a:spLocks noChangeShapeType="1"/>
            </p:cNvSpPr>
            <p:nvPr/>
          </p:nvSpPr>
          <p:spPr bwMode="auto">
            <a:xfrm>
              <a:off x="4342456" y="2025779"/>
              <a:ext cx="132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28" name="Text Box 101"/>
            <p:cNvSpPr txBox="1">
              <a:spLocks noChangeArrowheads="1"/>
            </p:cNvSpPr>
            <p:nvPr/>
          </p:nvSpPr>
          <p:spPr bwMode="auto">
            <a:xfrm>
              <a:off x="5508024" y="1938467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х</a:t>
              </a:r>
            </a:p>
          </p:txBody>
        </p:sp>
      </p:grpSp>
      <p:sp>
        <p:nvSpPr>
          <p:cNvPr id="29738" name="Line 50"/>
          <p:cNvSpPr>
            <a:spLocks noChangeShapeType="1"/>
          </p:cNvSpPr>
          <p:nvPr/>
        </p:nvSpPr>
        <p:spPr bwMode="auto">
          <a:xfrm flipV="1">
            <a:off x="4949825" y="2690813"/>
            <a:ext cx="1588" cy="1130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sp>
        <p:nvSpPr>
          <p:cNvPr id="29739" name="Line 49"/>
          <p:cNvSpPr>
            <a:spLocks noChangeShapeType="1"/>
          </p:cNvSpPr>
          <p:nvPr/>
        </p:nvSpPr>
        <p:spPr bwMode="auto">
          <a:xfrm>
            <a:off x="4683125" y="3629025"/>
            <a:ext cx="1443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uk-UA"/>
          </a:p>
        </p:txBody>
      </p:sp>
      <p:grpSp>
        <p:nvGrpSpPr>
          <p:cNvPr id="29740" name="Группа 97"/>
          <p:cNvGrpSpPr>
            <a:grpSpLocks/>
          </p:cNvGrpSpPr>
          <p:nvPr/>
        </p:nvGrpSpPr>
        <p:grpSpPr bwMode="auto">
          <a:xfrm>
            <a:off x="4598988" y="2525713"/>
            <a:ext cx="1581150" cy="1422400"/>
            <a:chOff x="4701462" y="2544763"/>
            <a:chExt cx="1582079" cy="1422379"/>
          </a:xfrm>
        </p:grpSpPr>
        <p:grpSp>
          <p:nvGrpSpPr>
            <p:cNvPr id="29818" name="Группа 92"/>
            <p:cNvGrpSpPr>
              <a:grpSpLocks/>
            </p:cNvGrpSpPr>
            <p:nvPr/>
          </p:nvGrpSpPr>
          <p:grpSpPr bwMode="auto">
            <a:xfrm>
              <a:off x="4701462" y="2706408"/>
              <a:ext cx="1414462" cy="1260734"/>
              <a:chOff x="4687888" y="2698750"/>
              <a:chExt cx="1414462" cy="1260734"/>
            </a:xfrm>
          </p:grpSpPr>
          <p:pic>
            <p:nvPicPr>
              <p:cNvPr id="29821" name="Рисунок 108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 l="42273" t="43742" r="1064" b="10333"/>
              <a:stretch>
                <a:fillRect/>
              </a:stretch>
            </p:blipFill>
            <p:spPr bwMode="auto">
              <a:xfrm>
                <a:off x="4687888" y="2698750"/>
                <a:ext cx="1414462" cy="1133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9822" name="Группа 91"/>
              <p:cNvGrpSpPr>
                <a:grpSpLocks/>
              </p:cNvGrpSpPr>
              <p:nvPr/>
            </p:nvGrpSpPr>
            <p:grpSpPr bwMode="auto">
              <a:xfrm>
                <a:off x="5169244" y="3577796"/>
                <a:ext cx="902043" cy="381688"/>
                <a:chOff x="5169244" y="3577796"/>
                <a:chExt cx="902043" cy="381688"/>
              </a:xfrm>
            </p:grpSpPr>
            <p:sp>
              <p:nvSpPr>
                <p:cNvPr id="29823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5169244" y="3577796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2</a:t>
                  </a:r>
                </a:p>
              </p:txBody>
            </p:sp>
            <p:sp>
              <p:nvSpPr>
                <p:cNvPr id="29824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5675872" y="3590152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4</a:t>
                  </a:r>
                </a:p>
              </p:txBody>
            </p:sp>
          </p:grpSp>
        </p:grpSp>
        <p:sp>
          <p:nvSpPr>
            <p:cNvPr id="29819" name="Text Box 52"/>
            <p:cNvSpPr txBox="1">
              <a:spLocks noChangeArrowheads="1"/>
            </p:cNvSpPr>
            <p:nvPr/>
          </p:nvSpPr>
          <p:spPr bwMode="auto">
            <a:xfrm>
              <a:off x="4713288" y="2544763"/>
              <a:ext cx="2873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у</a:t>
              </a:r>
            </a:p>
          </p:txBody>
        </p:sp>
        <p:sp>
          <p:nvSpPr>
            <p:cNvPr id="29820" name="Text Box 51"/>
            <p:cNvSpPr txBox="1">
              <a:spLocks noChangeArrowheads="1"/>
            </p:cNvSpPr>
            <p:nvPr/>
          </p:nvSpPr>
          <p:spPr bwMode="auto">
            <a:xfrm>
              <a:off x="5994616" y="3549650"/>
              <a:ext cx="2889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х</a:t>
              </a:r>
            </a:p>
          </p:txBody>
        </p:sp>
      </p:grpSp>
      <p:sp>
        <p:nvSpPr>
          <p:cNvPr id="29741" name="Text Box 118"/>
          <p:cNvSpPr txBox="1">
            <a:spLocks noChangeArrowheads="1"/>
          </p:cNvSpPr>
          <p:nvPr/>
        </p:nvSpPr>
        <p:spPr bwMode="auto">
          <a:xfrm>
            <a:off x="8737600" y="3733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х</a:t>
            </a:r>
          </a:p>
        </p:txBody>
      </p:sp>
      <p:grpSp>
        <p:nvGrpSpPr>
          <p:cNvPr id="29742" name="Группа 102"/>
          <p:cNvGrpSpPr>
            <a:grpSpLocks/>
          </p:cNvGrpSpPr>
          <p:nvPr/>
        </p:nvGrpSpPr>
        <p:grpSpPr bwMode="auto">
          <a:xfrm>
            <a:off x="7246938" y="2495550"/>
            <a:ext cx="1611312" cy="1693863"/>
            <a:chOff x="7246938" y="2495550"/>
            <a:chExt cx="1611061" cy="1694360"/>
          </a:xfrm>
        </p:grpSpPr>
        <p:sp>
          <p:nvSpPr>
            <p:cNvPr id="29810" name="Text Box 119"/>
            <p:cNvSpPr txBox="1">
              <a:spLocks noChangeArrowheads="1"/>
            </p:cNvSpPr>
            <p:nvPr/>
          </p:nvSpPr>
          <p:spPr bwMode="auto">
            <a:xfrm>
              <a:off x="7302500" y="2495550"/>
              <a:ext cx="28733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uk-UA"/>
                <a:t>у</a:t>
              </a:r>
            </a:p>
          </p:txBody>
        </p:sp>
        <p:grpSp>
          <p:nvGrpSpPr>
            <p:cNvPr id="29811" name="Группа 101"/>
            <p:cNvGrpSpPr>
              <a:grpSpLocks/>
            </p:cNvGrpSpPr>
            <p:nvPr/>
          </p:nvGrpSpPr>
          <p:grpSpPr bwMode="auto">
            <a:xfrm>
              <a:off x="7246938" y="2923124"/>
              <a:ext cx="1611061" cy="1266786"/>
              <a:chOff x="7246938" y="2923124"/>
              <a:chExt cx="1611061" cy="1266786"/>
            </a:xfrm>
          </p:grpSpPr>
          <p:grpSp>
            <p:nvGrpSpPr>
              <p:cNvPr id="29812" name="Группа 95"/>
              <p:cNvGrpSpPr>
                <a:grpSpLocks/>
              </p:cNvGrpSpPr>
              <p:nvPr/>
            </p:nvGrpSpPr>
            <p:grpSpPr bwMode="auto">
              <a:xfrm>
                <a:off x="7259729" y="2924800"/>
                <a:ext cx="1598270" cy="1265110"/>
                <a:chOff x="7253288" y="2879725"/>
                <a:chExt cx="1598270" cy="1265110"/>
              </a:xfrm>
            </p:grpSpPr>
            <p:pic>
              <p:nvPicPr>
                <p:cNvPr id="29815" name="Рисунок 106"/>
                <p:cNvPicPr>
                  <a:picLocks noChangeAspect="1" noChangeArrowheads="1"/>
                </p:cNvPicPr>
                <p:nvPr/>
              </p:nvPicPr>
              <p:blipFill>
                <a:blip r:embed="rId18" cstate="print"/>
                <a:srcRect l="47072" t="40800" r="1694" b="10336"/>
                <a:stretch>
                  <a:fillRect/>
                </a:stretch>
              </p:blipFill>
              <p:spPr bwMode="auto">
                <a:xfrm>
                  <a:off x="7253288" y="2879725"/>
                  <a:ext cx="1516062" cy="1154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81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7405819" y="3763147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1</a:t>
                  </a:r>
                </a:p>
              </p:txBody>
            </p:sp>
            <p:sp>
              <p:nvSpPr>
                <p:cNvPr id="29817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8456143" y="3775503"/>
                  <a:ext cx="39541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uk-UA"/>
                    <a:t>5</a:t>
                  </a:r>
                </a:p>
              </p:txBody>
            </p:sp>
          </p:grpSp>
          <p:sp>
            <p:nvSpPr>
              <p:cNvPr id="29813" name="Line 117"/>
              <p:cNvSpPr>
                <a:spLocks noChangeShapeType="1"/>
              </p:cNvSpPr>
              <p:nvPr/>
            </p:nvSpPr>
            <p:spPr bwMode="auto">
              <a:xfrm flipH="1" flipV="1">
                <a:off x="7418478" y="2923124"/>
                <a:ext cx="6350" cy="1152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9814" name="Line 116"/>
              <p:cNvSpPr>
                <a:spLocks noChangeShapeType="1"/>
              </p:cNvSpPr>
              <p:nvPr/>
            </p:nvSpPr>
            <p:spPr bwMode="auto">
              <a:xfrm>
                <a:off x="7246938" y="3877301"/>
                <a:ext cx="15621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uk-UA"/>
              </a:p>
            </p:txBody>
          </p:sp>
        </p:grpSp>
      </p:grpSp>
      <p:sp>
        <p:nvSpPr>
          <p:cNvPr id="29743" name="Text Box 101"/>
          <p:cNvSpPr txBox="1">
            <a:spLocks noChangeArrowheads="1"/>
          </p:cNvSpPr>
          <p:nvPr/>
        </p:nvSpPr>
        <p:spPr bwMode="auto">
          <a:xfrm>
            <a:off x="4637088" y="6116638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-2</a:t>
            </a:r>
          </a:p>
        </p:txBody>
      </p:sp>
      <p:sp>
        <p:nvSpPr>
          <p:cNvPr id="29744" name="Text Box 101"/>
          <p:cNvSpPr txBox="1">
            <a:spLocks noChangeArrowheads="1"/>
          </p:cNvSpPr>
          <p:nvPr/>
        </p:nvSpPr>
        <p:spPr bwMode="auto">
          <a:xfrm>
            <a:off x="5210175" y="6118225"/>
            <a:ext cx="395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0</a:t>
            </a:r>
          </a:p>
        </p:txBody>
      </p:sp>
      <p:sp>
        <p:nvSpPr>
          <p:cNvPr id="29745" name="Text Box 101"/>
          <p:cNvSpPr txBox="1">
            <a:spLocks noChangeArrowheads="1"/>
          </p:cNvSpPr>
          <p:nvPr/>
        </p:nvSpPr>
        <p:spPr bwMode="auto">
          <a:xfrm flipH="1">
            <a:off x="6727825" y="5605463"/>
            <a:ext cx="41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-3</a:t>
            </a:r>
          </a:p>
        </p:txBody>
      </p:sp>
      <p:sp>
        <p:nvSpPr>
          <p:cNvPr id="29746" name="Text Box 101"/>
          <p:cNvSpPr txBox="1">
            <a:spLocks noChangeArrowheads="1"/>
          </p:cNvSpPr>
          <p:nvPr/>
        </p:nvSpPr>
        <p:spPr bwMode="auto">
          <a:xfrm>
            <a:off x="7732713" y="5607050"/>
            <a:ext cx="395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uk-UA"/>
              <a:t>1</a:t>
            </a:r>
          </a:p>
        </p:txBody>
      </p:sp>
      <p:sp>
        <p:nvSpPr>
          <p:cNvPr id="109" name="Rectangle 201"/>
          <p:cNvSpPr>
            <a:spLocks noChangeArrowheads="1"/>
          </p:cNvSpPr>
          <p:nvPr/>
        </p:nvSpPr>
        <p:spPr bwMode="auto">
          <a:xfrm>
            <a:off x="2114550" y="1795463"/>
            <a:ext cx="5184775" cy="3671887"/>
          </a:xfrm>
          <a:prstGeom prst="rect">
            <a:avLst/>
          </a:prstGeom>
          <a:blipFill>
            <a:blip r:embed="rId19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uk-UA"/>
          </a:p>
        </p:txBody>
      </p:sp>
      <p:graphicFrame>
        <p:nvGraphicFramePr>
          <p:cNvPr id="110" name="Group 202"/>
          <p:cNvGraphicFramePr>
            <a:graphicFrameLocks noGrp="1"/>
          </p:cNvGraphicFramePr>
          <p:nvPr/>
        </p:nvGraphicFramePr>
        <p:xfrm>
          <a:off x="2474913" y="2227263"/>
          <a:ext cx="4416425" cy="2590800"/>
        </p:xfrm>
        <a:graphic>
          <a:graphicData uri="http://schemas.openxmlformats.org/drawingml/2006/table">
            <a:tbl>
              <a:tblPr/>
              <a:tblGrid>
                <a:gridCol w="631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3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18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Є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252"/>
          <p:cNvGrpSpPr>
            <a:grpSpLocks/>
          </p:cNvGrpSpPr>
          <p:nvPr/>
        </p:nvGrpSpPr>
        <p:grpSpPr bwMode="auto">
          <a:xfrm>
            <a:off x="3794125" y="2819400"/>
            <a:ext cx="576263" cy="360363"/>
            <a:chOff x="1383" y="3113"/>
            <a:chExt cx="363" cy="227"/>
          </a:xfrm>
        </p:grpSpPr>
        <p:sp>
          <p:nvSpPr>
            <p:cNvPr id="29808" name="Line 253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9" name="Line 254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3" name="Group 255"/>
          <p:cNvGrpSpPr>
            <a:grpSpLocks/>
          </p:cNvGrpSpPr>
          <p:nvPr/>
        </p:nvGrpSpPr>
        <p:grpSpPr bwMode="auto">
          <a:xfrm>
            <a:off x="5667375" y="3322638"/>
            <a:ext cx="576263" cy="360362"/>
            <a:chOff x="1383" y="3113"/>
            <a:chExt cx="363" cy="227"/>
          </a:xfrm>
        </p:grpSpPr>
        <p:sp>
          <p:nvSpPr>
            <p:cNvPr id="29806" name="Line 256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7" name="Line 257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4" name="Group 258"/>
          <p:cNvGrpSpPr>
            <a:grpSpLocks/>
          </p:cNvGrpSpPr>
          <p:nvPr/>
        </p:nvGrpSpPr>
        <p:grpSpPr bwMode="auto">
          <a:xfrm>
            <a:off x="5018088" y="3898900"/>
            <a:ext cx="576262" cy="360363"/>
            <a:chOff x="1383" y="3113"/>
            <a:chExt cx="363" cy="227"/>
          </a:xfrm>
        </p:grpSpPr>
        <p:sp>
          <p:nvSpPr>
            <p:cNvPr id="29804" name="Line 259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5" name="Line 260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5" name="Group 261"/>
          <p:cNvGrpSpPr>
            <a:grpSpLocks/>
          </p:cNvGrpSpPr>
          <p:nvPr/>
        </p:nvGrpSpPr>
        <p:grpSpPr bwMode="auto">
          <a:xfrm>
            <a:off x="4370388" y="4330700"/>
            <a:ext cx="576262" cy="360363"/>
            <a:chOff x="1383" y="3113"/>
            <a:chExt cx="363" cy="227"/>
          </a:xfrm>
        </p:grpSpPr>
        <p:sp>
          <p:nvSpPr>
            <p:cNvPr id="29802" name="Line 262"/>
            <p:cNvSpPr>
              <a:spLocks noChangeShapeType="1"/>
            </p:cNvSpPr>
            <p:nvPr/>
          </p:nvSpPr>
          <p:spPr bwMode="auto">
            <a:xfrm>
              <a:off x="1383" y="3113"/>
              <a:ext cx="363" cy="2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803" name="Line 263"/>
            <p:cNvSpPr>
              <a:spLocks noChangeShapeType="1"/>
            </p:cNvSpPr>
            <p:nvPr/>
          </p:nvSpPr>
          <p:spPr bwMode="auto">
            <a:xfrm flipH="1">
              <a:off x="1383" y="3113"/>
              <a:ext cx="318" cy="2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95" name="Picture 8" descr="E:\clipart\ani1\PIC7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28384" y="5741328"/>
            <a:ext cx="1115616" cy="98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Прямоугольник 96"/>
          <p:cNvSpPr/>
          <p:nvPr/>
        </p:nvSpPr>
        <p:spPr>
          <a:xfrm>
            <a:off x="611560" y="404664"/>
            <a:ext cx="256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Працюємо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в парах!!!</a:t>
            </a:r>
            <a:endParaRPr lang="uk-UA" dirty="0"/>
          </a:p>
        </p:txBody>
      </p:sp>
      <p:sp>
        <p:nvSpPr>
          <p:cNvPr id="98" name="Прямокутник 2"/>
          <p:cNvSpPr>
            <a:spLocks noChangeArrowheads="1"/>
          </p:cNvSpPr>
          <p:nvPr/>
        </p:nvSpPr>
        <p:spPr bwMode="auto">
          <a:xfrm>
            <a:off x="0" y="0"/>
            <a:ext cx="39783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srgbClr val="FF0000"/>
                </a:solidFill>
              </a:rPr>
              <a:t>- Не </a:t>
            </a:r>
            <a:r>
              <a:rPr lang="ru-RU" dirty="0" err="1">
                <a:solidFill>
                  <a:srgbClr val="FF0000"/>
                </a:solidFill>
              </a:rPr>
              <a:t>розумієш</a:t>
            </a:r>
            <a:r>
              <a:rPr lang="ru-RU" dirty="0">
                <a:solidFill>
                  <a:srgbClr val="FF0000"/>
                </a:solidFill>
              </a:rPr>
              <a:t> сам – поясни </a:t>
            </a:r>
            <a:r>
              <a:rPr lang="ru-RU" dirty="0" err="1">
                <a:solidFill>
                  <a:srgbClr val="FF0000"/>
                </a:solidFill>
              </a:rPr>
              <a:t>сусіду</a:t>
            </a:r>
            <a:r>
              <a:rPr lang="ru-RU" dirty="0">
                <a:solidFill>
                  <a:srgbClr val="FF0000"/>
                </a:solidFill>
              </a:rPr>
              <a:t>! 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3681 L 0.68525 0.00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0.00532 L 0.37795 0.38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0.65364 -0.14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00533 L 0.37795 -0.372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  <p:bldP spid="2056" grpId="0" animBg="1"/>
      <p:bldP spid="2057" grpId="0" animBg="1"/>
      <p:bldP spid="2132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7258" y="404664"/>
            <a:ext cx="7888092" cy="5772299"/>
          </a:xfrm>
        </p:spPr>
        <p:txBody>
          <a:bodyPr/>
          <a:lstStyle/>
          <a:p>
            <a:pPr>
              <a:buNone/>
            </a:pPr>
            <a:r>
              <a:rPr lang="uk-UA" sz="4400" i="1" dirty="0">
                <a:solidFill>
                  <a:schemeClr val="accent1">
                    <a:lumMod val="75000"/>
                  </a:schemeClr>
                </a:solidFill>
              </a:rPr>
              <a:t>Пригадаємо , як залежить графік функції від значення дискримінанту </a:t>
            </a:r>
          </a:p>
          <a:p>
            <a:pPr>
              <a:buNone/>
            </a:pPr>
            <a:r>
              <a:rPr lang="uk-UA" sz="3200" i="1" dirty="0"/>
              <a:t>виконаємо вправу</a:t>
            </a:r>
          </a:p>
        </p:txBody>
      </p:sp>
      <p:pic>
        <p:nvPicPr>
          <p:cNvPr id="4" name="Рисунок 3" descr="gif-dlya-prezentaciy-77-g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304" y="3268147"/>
            <a:ext cx="4159056" cy="31432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3F6D5-EF68-EF56-C406-F1E7FF9656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47956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746643"/>
          </a:xfrm>
        </p:spPr>
        <p:txBody>
          <a:bodyPr>
            <a:normAutofit/>
          </a:bodyPr>
          <a:lstStyle/>
          <a:p>
            <a:r>
              <a:rPr lang="uk-UA" sz="3600" i="1" dirty="0">
                <a:solidFill>
                  <a:schemeClr val="accent5">
                    <a:lumMod val="75000"/>
                  </a:schemeClr>
                </a:solidFill>
              </a:rPr>
              <a:t>А зараз давайте побудуємо графік функції  за допомогою графічного калькулятора та </a:t>
            </a:r>
            <a:r>
              <a:rPr lang="uk-UA" sz="3600" b="1" i="1" dirty="0"/>
              <a:t>д</a:t>
            </a:r>
            <a:r>
              <a:rPr lang="uk-UA" sz="3600" b="1" dirty="0">
                <a:solidFill>
                  <a:schemeClr val="tx1"/>
                </a:solidFill>
                <a:latin typeface="+mn-lt"/>
              </a:rPr>
              <a:t>ослідимо функцію</a:t>
            </a:r>
            <a:endParaRPr lang="uk-UA" sz="3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82952F-AD41-3C55-1669-DCB45246D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039" y="2747884"/>
            <a:ext cx="3803936" cy="38039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F0AA7F-2ABC-41E4-D6DB-5DBC80F66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197281"/>
            <a:ext cx="2341067" cy="1676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2CA92F-690D-A0DE-7440-FFC9E4E0F812}"/>
              </a:ext>
            </a:extLst>
          </p:cNvPr>
          <p:cNvSpPr txBox="1"/>
          <p:nvPr/>
        </p:nvSpPr>
        <p:spPr>
          <a:xfrm>
            <a:off x="457200" y="1628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FF3399"/>
                </a:solidFill>
                <a:latin typeface="Comic Sans MS" pitchFamily="66" charset="0"/>
              </a:rPr>
              <a:t> </a:t>
            </a:r>
            <a:br>
              <a:rPr lang="ru-RU" sz="1800" b="1" dirty="0">
                <a:solidFill>
                  <a:srgbClr val="FF3399"/>
                </a:solidFill>
                <a:latin typeface="Comic Sans MS" pitchFamily="66" charset="0"/>
              </a:rPr>
            </a:br>
            <a:r>
              <a:rPr lang="ru-RU" sz="5400" b="1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</a:rPr>
              <a:t>у = х</a:t>
            </a:r>
            <a:r>
              <a:rPr lang="ru-RU" sz="5400" b="1" baseline="30000" dirty="0">
                <a:solidFill>
                  <a:srgbClr val="002060"/>
                </a:solidFill>
              </a:rPr>
              <a:t>2 </a:t>
            </a:r>
            <a:r>
              <a:rPr lang="ru-RU" sz="5400" b="1" dirty="0">
                <a:solidFill>
                  <a:srgbClr val="002060"/>
                </a:solidFill>
              </a:rPr>
              <a:t>– 2х – 3 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2740</TotalTime>
  <Words>647</Words>
  <Application>Microsoft Office PowerPoint</Application>
  <PresentationFormat>Экран (4:3)</PresentationFormat>
  <Paragraphs>181</Paragraphs>
  <Slides>27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Comic Sans MS</vt:lpstr>
      <vt:lpstr>Tahoma</vt:lpstr>
      <vt:lpstr>Times New Roman</vt:lpstr>
      <vt:lpstr>Wingdings 2</vt:lpstr>
      <vt:lpstr>Тема Office</vt:lpstr>
      <vt:lpstr>Формула</vt:lpstr>
      <vt:lpstr>Презентация PowerPoint</vt:lpstr>
      <vt:lpstr>Презентация PowerPoint</vt:lpstr>
      <vt:lpstr>Вправа «Інтелектуальна розминка»  кубик Блума</vt:lpstr>
      <vt:lpstr>Презентация PowerPoint</vt:lpstr>
      <vt:lpstr>Презентация PowerPoint</vt:lpstr>
      <vt:lpstr>Презентация PowerPoint</vt:lpstr>
      <vt:lpstr>  Установіть відповідність</vt:lpstr>
      <vt:lpstr>Презентация PowerPoint</vt:lpstr>
      <vt:lpstr>Презентация PowerPoint</vt:lpstr>
      <vt:lpstr>Дослідити функцію:   у = х2 – 2х –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Квадратична функція</dc:title>
  <dc:creator>Admin</dc:creator>
  <cp:lastModifiedBy>І О Опалюк</cp:lastModifiedBy>
  <cp:revision>19</cp:revision>
  <dcterms:created xsi:type="dcterms:W3CDTF">2020-12-17T20:20:16Z</dcterms:created>
  <dcterms:modified xsi:type="dcterms:W3CDTF">2024-11-16T11:19:02Z</dcterms:modified>
</cp:coreProperties>
</file>