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</p:sldMasterIdLst>
  <p:sldIdLst>
    <p:sldId id="256" r:id="rId10"/>
    <p:sldId id="265" r:id="rId11"/>
    <p:sldId id="257" r:id="rId12"/>
    <p:sldId id="258" r:id="rId13"/>
    <p:sldId id="259" r:id="rId14"/>
    <p:sldId id="260" r:id="rId15"/>
    <p:sldId id="263" r:id="rId16"/>
    <p:sldId id="264" r:id="rId17"/>
    <p:sldId id="272" r:id="rId18"/>
    <p:sldId id="262" r:id="rId19"/>
    <p:sldId id="269" r:id="rId20"/>
    <p:sldId id="270" r:id="rId21"/>
    <p:sldId id="282" r:id="rId22"/>
    <p:sldId id="266" r:id="rId23"/>
    <p:sldId id="261" r:id="rId24"/>
    <p:sldId id="273" r:id="rId25"/>
    <p:sldId id="274" r:id="rId26"/>
    <p:sldId id="275" r:id="rId27"/>
    <p:sldId id="276" r:id="rId28"/>
    <p:sldId id="271" r:id="rId29"/>
    <p:sldId id="279" r:id="rId30"/>
    <p:sldId id="280" r:id="rId31"/>
    <p:sldId id="277" r:id="rId32"/>
    <p:sldId id="281" r:id="rId33"/>
    <p:sldId id="278" r:id="rId34"/>
    <p:sldId id="268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CC0000"/>
    <a:srgbClr val="006600"/>
    <a:srgbClr val="0039AC"/>
    <a:srgbClr val="003296"/>
    <a:srgbClr val="A50021"/>
    <a:srgbClr val="AFEAFF"/>
    <a:srgbClr val="0000FF"/>
    <a:srgbClr val="ED5E37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5690-C161-4A7D-BFC3-99DDE094A749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42F8A-54ED-4EBB-AB87-3AF03F0E9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5690-C161-4A7D-BFC3-99DDE094A749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42F8A-54ED-4EBB-AB87-3AF03F0E9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5690-C161-4A7D-BFC3-99DDE094A749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42F8A-54ED-4EBB-AB87-3AF03F0E9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5690-C161-4A7D-BFC3-99DDE094A749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42F8A-54ED-4EBB-AB87-3AF03F0E9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5690-C161-4A7D-BFC3-99DDE094A749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42F8A-54ED-4EBB-AB87-3AF03F0E9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5690-C161-4A7D-BFC3-99DDE094A749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42F8A-54ED-4EBB-AB87-3AF03F0E9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5690-C161-4A7D-BFC3-99DDE094A749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42F8A-54ED-4EBB-AB87-3AF03F0E9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5690-C161-4A7D-BFC3-99DDE094A749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42F8A-54ED-4EBB-AB87-3AF03F0E9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5690-C161-4A7D-BFC3-99DDE094A749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42F8A-54ED-4EBB-AB87-3AF03F0E9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5690-C161-4A7D-BFC3-99DDE094A749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42F8A-54ED-4EBB-AB87-3AF03F0E9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5690-C161-4A7D-BFC3-99DDE094A749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42F8A-54ED-4EBB-AB87-3AF03F0E9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5690-C161-4A7D-BFC3-99DDE094A749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42F8A-54ED-4EBB-AB87-3AF03F0E9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5690-C161-4A7D-BFC3-99DDE094A749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3942F8A-54ED-4EBB-AB87-3AF03F0E90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5690-C161-4A7D-BFC3-99DDE094A749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42F8A-54ED-4EBB-AB87-3AF03F0E9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5690-C161-4A7D-BFC3-99DDE094A749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42F8A-54ED-4EBB-AB87-3AF03F0E9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5690-C161-4A7D-BFC3-99DDE094A749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42F8A-54ED-4EBB-AB87-3AF03F0E90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5690-C161-4A7D-BFC3-99DDE094A749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42F8A-54ED-4EBB-AB87-3AF03F0E9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5690-C161-4A7D-BFC3-99DDE094A749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42F8A-54ED-4EBB-AB87-3AF03F0E9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5690-C161-4A7D-BFC3-99DDE094A749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42F8A-54ED-4EBB-AB87-3AF03F0E9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5690-C161-4A7D-BFC3-99DDE094A749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42F8A-54ED-4EBB-AB87-3AF03F0E9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5690-C161-4A7D-BFC3-99DDE094A749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42F8A-54ED-4EBB-AB87-3AF03F0E9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5690-C161-4A7D-BFC3-99DDE094A749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42F8A-54ED-4EBB-AB87-3AF03F0E9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5690-C161-4A7D-BFC3-99DDE094A749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42F8A-54ED-4EBB-AB87-3AF03F0E9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5690-C161-4A7D-BFC3-99DDE094A749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42F8A-54ED-4EBB-AB87-3AF03F0E90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AA635690-C161-4A7D-BFC3-99DDE094A749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C3942F8A-54ED-4EBB-AB87-3AF03F0E9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5690-C161-4A7D-BFC3-99DDE094A749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42F8A-54ED-4EBB-AB87-3AF03F0E9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5690-C161-4A7D-BFC3-99DDE094A749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42F8A-54ED-4EBB-AB87-3AF03F0E9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A635690-C161-4A7D-BFC3-99DDE094A749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3942F8A-54ED-4EBB-AB87-3AF03F0E9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635690-C161-4A7D-BFC3-99DDE094A749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942F8A-54ED-4EBB-AB87-3AF03F0E9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A635690-C161-4A7D-BFC3-99DDE094A749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C3942F8A-54ED-4EBB-AB87-3AF03F0E9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635690-C161-4A7D-BFC3-99DDE094A749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942F8A-54ED-4EBB-AB87-3AF03F0E9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635690-C161-4A7D-BFC3-99DDE094A749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942F8A-54ED-4EBB-AB87-3AF03F0E9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635690-C161-4A7D-BFC3-99DDE094A749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942F8A-54ED-4EBB-AB87-3AF03F0E9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5690-C161-4A7D-BFC3-99DDE094A749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42F8A-54ED-4EBB-AB87-3AF03F0E9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A635690-C161-4A7D-BFC3-99DDE094A749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942F8A-54ED-4EBB-AB87-3AF03F0E9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635690-C161-4A7D-BFC3-99DDE094A749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942F8A-54ED-4EBB-AB87-3AF03F0E9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635690-C161-4A7D-BFC3-99DDE094A749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942F8A-54ED-4EBB-AB87-3AF03F0E90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635690-C161-4A7D-BFC3-99DDE094A749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942F8A-54ED-4EBB-AB87-3AF03F0E9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AA635690-C161-4A7D-BFC3-99DDE094A749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3942F8A-54ED-4EBB-AB87-3AF03F0E9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AA635690-C161-4A7D-BFC3-99DDE094A749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3942F8A-54ED-4EBB-AB87-3AF03F0E90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635690-C161-4A7D-BFC3-99DDE094A749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942F8A-54ED-4EBB-AB87-3AF03F0E9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AA635690-C161-4A7D-BFC3-99DDE094A749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3942F8A-54ED-4EBB-AB87-3AF03F0E90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635690-C161-4A7D-BFC3-99DDE094A749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C3942F8A-54ED-4EBB-AB87-3AF03F0E90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635690-C161-4A7D-BFC3-99DDE094A749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C3942F8A-54ED-4EBB-AB87-3AF03F0E9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5690-C161-4A7D-BFC3-99DDE094A749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42F8A-54ED-4EBB-AB87-3AF03F0E9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635690-C161-4A7D-BFC3-99DDE094A749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942F8A-54ED-4EBB-AB87-3AF03F0E90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635690-C161-4A7D-BFC3-99DDE094A749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942F8A-54ED-4EBB-AB87-3AF03F0E9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AA635690-C161-4A7D-BFC3-99DDE094A749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3942F8A-54ED-4EBB-AB87-3AF03F0E90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AA635690-C161-4A7D-BFC3-99DDE094A749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3942F8A-54ED-4EBB-AB87-3AF03F0E90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635690-C161-4A7D-BFC3-99DDE094A749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942F8A-54ED-4EBB-AB87-3AF03F0E9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635690-C161-4A7D-BFC3-99DDE094A749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942F8A-54ED-4EBB-AB87-3AF03F0E9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AA635690-C161-4A7D-BFC3-99DDE094A749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C3942F8A-54ED-4EBB-AB87-3AF03F0E9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5690-C161-4A7D-BFC3-99DDE094A749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42F8A-54ED-4EBB-AB87-3AF03F0E9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5690-C161-4A7D-BFC3-99DDE094A749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42F8A-54ED-4EBB-AB87-3AF03F0E9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5690-C161-4A7D-BFC3-99DDE094A749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42F8A-54ED-4EBB-AB87-3AF03F0E9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5690-C161-4A7D-BFC3-99DDE094A749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42F8A-54ED-4EBB-AB87-3AF03F0E9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A635690-C161-4A7D-BFC3-99DDE094A749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3942F8A-54ED-4EBB-AB87-3AF03F0E90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AA635690-C161-4A7D-BFC3-99DDE094A749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C3942F8A-54ED-4EBB-AB87-3AF03F0E9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5690-C161-4A7D-BFC3-99DDE094A749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42F8A-54ED-4EBB-AB87-3AF03F0E9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5690-C161-4A7D-BFC3-99DDE094A749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42F8A-54ED-4EBB-AB87-3AF03F0E9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5690-C161-4A7D-BFC3-99DDE094A749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42F8A-54ED-4EBB-AB87-3AF03F0E9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5690-C161-4A7D-BFC3-99DDE094A749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42F8A-54ED-4EBB-AB87-3AF03F0E9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5690-C161-4A7D-BFC3-99DDE094A749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42F8A-54ED-4EBB-AB87-3AF03F0E9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635690-C161-4A7D-BFC3-99DDE094A749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942F8A-54ED-4EBB-AB87-3AF03F0E90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635690-C161-4A7D-BFC3-99DDE094A749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942F8A-54ED-4EBB-AB87-3AF03F0E9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635690-C161-4A7D-BFC3-99DDE094A749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942F8A-54ED-4EBB-AB87-3AF03F0E90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5690-C161-4A7D-BFC3-99DDE094A749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42F8A-54ED-4EBB-AB87-3AF03F0E9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635690-C161-4A7D-BFC3-99DDE094A749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942F8A-54ED-4EBB-AB87-3AF03F0E9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635690-C161-4A7D-BFC3-99DDE094A749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942F8A-54ED-4EBB-AB87-3AF03F0E90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635690-C161-4A7D-BFC3-99DDE094A749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942F8A-54ED-4EBB-AB87-3AF03F0E9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635690-C161-4A7D-BFC3-99DDE094A749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942F8A-54ED-4EBB-AB87-3AF03F0E9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635690-C161-4A7D-BFC3-99DDE094A749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942F8A-54ED-4EBB-AB87-3AF03F0E9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AA635690-C161-4A7D-BFC3-99DDE094A749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C3942F8A-54ED-4EBB-AB87-3AF03F0E9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635690-C161-4A7D-BFC3-99DDE094A749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942F8A-54ED-4EBB-AB87-3AF03F0E9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635690-C161-4A7D-BFC3-99DDE094A749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942F8A-54ED-4EBB-AB87-3AF03F0E9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A635690-C161-4A7D-BFC3-99DDE094A749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3942F8A-54ED-4EBB-AB87-3AF03F0E9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A635690-C161-4A7D-BFC3-99DDE094A749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3942F8A-54ED-4EBB-AB87-3AF03F0E90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5690-C161-4A7D-BFC3-99DDE094A749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42F8A-54ED-4EBB-AB87-3AF03F0E9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A635690-C161-4A7D-BFC3-99DDE094A749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3942F8A-54ED-4EBB-AB87-3AF03F0E9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5690-C161-4A7D-BFC3-99DDE094A749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42F8A-54ED-4EBB-AB87-3AF03F0E90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5690-C161-4A7D-BFC3-99DDE094A749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42F8A-54ED-4EBB-AB87-3AF03F0E90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A635690-C161-4A7D-BFC3-99DDE094A749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3942F8A-54ED-4EBB-AB87-3AF03F0E90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5690-C161-4A7D-BFC3-99DDE094A749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42F8A-54ED-4EBB-AB87-3AF03F0E9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A635690-C161-4A7D-BFC3-99DDE094A749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3942F8A-54ED-4EBB-AB87-3AF03F0E90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A635690-C161-4A7D-BFC3-99DDE094A749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3942F8A-54ED-4EBB-AB87-3AF03F0E90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5690-C161-4A7D-BFC3-99DDE094A749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42F8A-54ED-4EBB-AB87-3AF03F0E9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5690-C161-4A7D-BFC3-99DDE094A749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42F8A-54ED-4EBB-AB87-3AF03F0E9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5690-C161-4A7D-BFC3-99DDE094A749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3942F8A-54ED-4EBB-AB87-3AF03F0E9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5690-C161-4A7D-BFC3-99DDE094A749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42F8A-54ED-4EBB-AB87-3AF03F0E9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5690-C161-4A7D-BFC3-99DDE094A749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3942F8A-54ED-4EBB-AB87-3AF03F0E9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5690-C161-4A7D-BFC3-99DDE094A749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42F8A-54ED-4EBB-AB87-3AF03F0E90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5690-C161-4A7D-BFC3-99DDE094A749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42F8A-54ED-4EBB-AB87-3AF03F0E9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5690-C161-4A7D-BFC3-99DDE094A749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3942F8A-54ED-4EBB-AB87-3AF03F0E90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5690-C161-4A7D-BFC3-99DDE094A749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42F8A-54ED-4EBB-AB87-3AF03F0E9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5690-C161-4A7D-BFC3-99DDE094A749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42F8A-54ED-4EBB-AB87-3AF03F0E9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5690-C161-4A7D-BFC3-99DDE094A749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42F8A-54ED-4EBB-AB87-3AF03F0E9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5690-C161-4A7D-BFC3-99DDE094A749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42F8A-54ED-4EBB-AB87-3AF03F0E90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5690-C161-4A7D-BFC3-99DDE094A749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42F8A-54ED-4EBB-AB87-3AF03F0E9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5690-C161-4A7D-BFC3-99DDE094A749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42F8A-54ED-4EBB-AB87-3AF03F0E9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35690-C161-4A7D-BFC3-99DDE094A749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42F8A-54ED-4EBB-AB87-3AF03F0E9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A635690-C161-4A7D-BFC3-99DDE094A749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3942F8A-54ED-4EBB-AB87-3AF03F0E90C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A635690-C161-4A7D-BFC3-99DDE094A749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3942F8A-54ED-4EBB-AB87-3AF03F0E9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A635690-C161-4A7D-BFC3-99DDE094A749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3942F8A-54ED-4EBB-AB87-3AF03F0E9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AA635690-C161-4A7D-BFC3-99DDE094A749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C3942F8A-54ED-4EBB-AB87-3AF03F0E90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AA635690-C161-4A7D-BFC3-99DDE094A749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C3942F8A-54ED-4EBB-AB87-3AF03F0E9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A635690-C161-4A7D-BFC3-99DDE094A749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C3942F8A-54ED-4EBB-AB87-3AF03F0E9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A635690-C161-4A7D-BFC3-99DDE094A749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3942F8A-54ED-4EBB-AB87-3AF03F0E9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A635690-C161-4A7D-BFC3-99DDE094A749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3942F8A-54ED-4EBB-AB87-3AF03F0E90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11.gif"/><Relationship Id="rId7" Type="http://schemas.openxmlformats.org/officeDocument/2006/relationships/hyperlink" Target="http://smiles.33b.ru/smile.103880.html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gif"/><Relationship Id="rId4" Type="http://schemas.openxmlformats.org/officeDocument/2006/relationships/hyperlink" Target="http://smiles.33b.ru/smile.60753.html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57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0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771800" y="188640"/>
            <a:ext cx="3600400" cy="92333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uk-UA" sz="5400" b="1" cap="none" spc="0" smtClean="0">
                <a:ln w="50800"/>
                <a:solidFill>
                  <a:srgbClr val="002060"/>
                </a:solidFill>
                <a:effectLst/>
                <a:latin typeface="Times New Roman" pitchFamily="16" charset="0"/>
                <a:cs typeface="Times New Roman" pitchFamily="16" charset="0"/>
              </a:rPr>
              <a:t>ПРОЄКТ</a:t>
            </a:r>
            <a:endParaRPr lang="ru-RU" sz="5400" b="1" cap="none" spc="0" dirty="0">
              <a:ln w="50800"/>
              <a:solidFill>
                <a:srgbClr val="002060"/>
              </a:soli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124744"/>
            <a:ext cx="8999984" cy="366254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rgbClr val="00B0F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7200" i="1" u="sng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6" charset="0"/>
                <a:cs typeface="Times New Roman" pitchFamily="16" charset="0"/>
              </a:rPr>
              <a:t>Тема: </a:t>
            </a:r>
          </a:p>
          <a:p>
            <a:pPr algn="ctr"/>
            <a:r>
              <a:rPr lang="uk-UA" sz="7200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6" charset="0"/>
                <a:cs typeface="Times New Roman" pitchFamily="16" charset="0"/>
              </a:rPr>
              <a:t>“Допоможи</a:t>
            </a:r>
            <a:r>
              <a:rPr lang="uk-UA" sz="72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6" charset="0"/>
                <a:cs typeface="Times New Roman" pitchFamily="16" charset="0"/>
              </a:rPr>
              <a:t>  зимуючим  птахам!”</a:t>
            </a:r>
          </a:p>
          <a:p>
            <a:pPr algn="ctr"/>
            <a:endParaRPr lang="uk-UA" sz="800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6" charset="0"/>
              <a:cs typeface="Times New Roman" pitchFamily="16" charset="0"/>
            </a:endParaRPr>
          </a:p>
          <a:p>
            <a:pPr algn="ctr"/>
            <a:endParaRPr lang="ru-RU" sz="8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26" descr="d2cb88548b80da1cbb645576ccc50fd8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548680"/>
            <a:ext cx="638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6" descr="d2cb88548b80da1cbb645576ccc50fd8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5589240"/>
            <a:ext cx="638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8" descr="http://s4.rimg.info/06bda9bd896c26e0cc2feaaaa2232d33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5013176"/>
            <a:ext cx="5238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8" descr="http://s4.rimg.info/06bda9bd896c26e0cc2feaaaa2232d33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8424" y="6093296"/>
            <a:ext cx="5238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8" descr="http://s4.rimg.info/06bda9bd896c26e0cc2feaaaa2232d33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8424" y="0"/>
            <a:ext cx="5238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8" descr="http://s4.rimg.info/06bda9bd896c26e0cc2feaaaa2232d33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0"/>
            <a:ext cx="5238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6" descr="d2cb88548b80da1cbb645576ccc50fd8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32656"/>
            <a:ext cx="638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6" descr="d2cb88548b80da1cbb645576ccc50fd8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5517232"/>
            <a:ext cx="638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5" descr="Анатолий Фролов: Зимы хозяин: ПТИЦЫ: Canon EOS 350D Rebel XT: Canon EF 75-300mm f/4-5.6 III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79770" y="1196752"/>
            <a:ext cx="1906840" cy="2088232"/>
          </a:xfrm>
          <a:prstGeom prst="rect">
            <a:avLst/>
          </a:prstGeom>
          <a:noFill/>
          <a:ln w="31750" cmpd="sng">
            <a:solidFill>
              <a:srgbClr val="0039AC"/>
            </a:solidFill>
          </a:ln>
        </p:spPr>
      </p:pic>
      <p:pic>
        <p:nvPicPr>
          <p:cNvPr id="17" name="Picture 4" descr="http://s10.rimg.info/f545e5f533a29816f8cd4a2ff1ad1725.gif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1" y="980728"/>
            <a:ext cx="2016224" cy="1890210"/>
          </a:xfrm>
          <a:prstGeom prst="rect">
            <a:avLst/>
          </a:prstGeom>
          <a:noFill/>
          <a:ln w="31750" cap="rnd" cmpd="sng">
            <a:solidFill>
              <a:srgbClr val="003296"/>
            </a:solidFill>
            <a:round/>
            <a:headEnd/>
            <a:tailEnd/>
          </a:ln>
        </p:spPr>
      </p:pic>
      <p:pic>
        <p:nvPicPr>
          <p:cNvPr id="18" name="Picture 18" descr="http://s4.rimg.info/06bda9bd896c26e0cc2feaaaa2232d33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6165304"/>
            <a:ext cx="5238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http://s4.rimg.info/06bda9bd896c26e0cc2feaaaa2232d33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20125" y="5157192"/>
            <a:ext cx="5238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8" descr="http://s4.rimg.info/06bda9bd896c26e0cc2feaaaa2232d33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4941168"/>
            <a:ext cx="5238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8" descr="http://s4.rimg.info/06bda9bd896c26e0cc2feaaaa2232d33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4797152"/>
            <a:ext cx="5238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6" descr="d2cb88548b80da1cbb645576ccc50fd8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548680"/>
            <a:ext cx="638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6" descr="d2cb88548b80da1cbb645576ccc50fd8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404664"/>
            <a:ext cx="638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2952328" cy="864096"/>
          </a:xfrm>
          <a:effectLst>
            <a:glow rad="63500">
              <a:schemeClr val="accent2">
                <a:alpha val="45000"/>
                <a:satMod val="120000"/>
              </a:schemeClr>
            </a:glow>
            <a:softEdge rad="6350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   </a:t>
            </a:r>
            <a:r>
              <a:rPr lang="uk-UA" sz="5400" dirty="0" smtClean="0"/>
              <a:t>БЕСІДА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80728"/>
            <a:ext cx="8424936" cy="5688632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uk-UA" dirty="0" smtClean="0"/>
          </a:p>
          <a:p>
            <a:r>
              <a:rPr lang="uk-UA" b="1" i="1" dirty="0" smtClean="0">
                <a:solidFill>
                  <a:srgbClr val="FFFF00"/>
                </a:solidFill>
              </a:rPr>
              <a:t>Яких птахів називають зимуючими? (Тих, що на зиму не відлітають у вирій.)</a:t>
            </a:r>
          </a:p>
          <a:p>
            <a:pPr>
              <a:buNone/>
            </a:pPr>
            <a:endParaRPr lang="ru-RU" b="1" i="1" dirty="0" smtClean="0">
              <a:solidFill>
                <a:srgbClr val="FFFF00"/>
              </a:solidFill>
            </a:endParaRPr>
          </a:p>
          <a:p>
            <a:r>
              <a:rPr lang="uk-UA" b="1" i="1" dirty="0" smtClean="0">
                <a:solidFill>
                  <a:srgbClr val="FFFF00"/>
                </a:solidFill>
              </a:rPr>
              <a:t> Які птахи зимують у нас? (Сорока,горобець, дятел, голуб,  ворона, синиця.)</a:t>
            </a:r>
          </a:p>
          <a:p>
            <a:pPr>
              <a:buNone/>
            </a:pPr>
            <a:endParaRPr lang="ru-RU" b="1" i="1" dirty="0" smtClean="0">
              <a:solidFill>
                <a:srgbClr val="FFFF00"/>
              </a:solidFill>
            </a:endParaRPr>
          </a:p>
          <a:p>
            <a:r>
              <a:rPr lang="uk-UA" b="1" i="1" dirty="0" smtClean="0">
                <a:solidFill>
                  <a:srgbClr val="FFFF00"/>
                </a:solidFill>
              </a:rPr>
              <a:t>Назвіть зимових гостей з півночі. (Снігур, омелюх.)</a:t>
            </a:r>
          </a:p>
          <a:p>
            <a:pPr>
              <a:buNone/>
            </a:pPr>
            <a:endParaRPr lang="ru-RU" b="1" i="1" dirty="0" smtClean="0">
              <a:solidFill>
                <a:srgbClr val="FFFF00"/>
              </a:solidFill>
            </a:endParaRPr>
          </a:p>
          <a:p>
            <a:r>
              <a:rPr lang="uk-UA" b="1" i="1" dirty="0" smtClean="0">
                <a:solidFill>
                  <a:srgbClr val="FFFF00"/>
                </a:solidFill>
              </a:rPr>
              <a:t>Що вам відомо про цих птахів?</a:t>
            </a:r>
            <a:endParaRPr lang="ru-RU" b="1" i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5256584" cy="684688"/>
          </a:xfrm>
          <a:effectLst>
            <a:glow rad="63500">
              <a:schemeClr val="accent4">
                <a:alpha val="45000"/>
                <a:satMod val="120000"/>
              </a:schemeClr>
            </a:glow>
            <a:softEdge rad="63500"/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uk-UA" sz="3200" dirty="0" smtClean="0"/>
              <a:t>    ІНФОРМАЦІЯ  ПРО  ПТАХІВ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988840"/>
            <a:ext cx="8820472" cy="4669776"/>
          </a:xfrm>
        </p:spPr>
        <p:txBody>
          <a:bodyPr>
            <a:normAutofit fontScale="55000" lnSpcReduction="20000"/>
          </a:bodyPr>
          <a:lstStyle/>
          <a:p>
            <a:pPr marL="87313" indent="214313">
              <a:buNone/>
            </a:pPr>
            <a:r>
              <a:rPr lang="uk-UA" dirty="0" smtClean="0"/>
              <a:t> </a:t>
            </a:r>
            <a:r>
              <a:rPr lang="ru-RU" sz="3400" dirty="0" smtClean="0"/>
              <a:t>Народна </a:t>
            </a:r>
            <a:r>
              <a:rPr lang="ru-RU" sz="3400" dirty="0" err="1" smtClean="0"/>
              <a:t>мудрість</a:t>
            </a:r>
            <a:r>
              <a:rPr lang="ru-RU" sz="3400" dirty="0" smtClean="0"/>
              <a:t> говорить: ″</a:t>
            </a:r>
            <a:r>
              <a:rPr lang="ru-RU" sz="3400" dirty="0" err="1" smtClean="0"/>
              <a:t>Побачив</a:t>
            </a:r>
            <a:r>
              <a:rPr lang="ru-RU" sz="3400" dirty="0" smtClean="0"/>
              <a:t> </a:t>
            </a:r>
            <a:r>
              <a:rPr lang="ru-RU" sz="3400" dirty="0" err="1" smtClean="0"/>
              <a:t>снігура</a:t>
            </a:r>
            <a:r>
              <a:rPr lang="ru-RU" sz="3400" dirty="0" smtClean="0"/>
              <a:t>, знай–зима </a:t>
            </a:r>
            <a:r>
              <a:rPr lang="ru-RU" sz="3400" dirty="0" err="1" smtClean="0"/>
              <a:t>біля</a:t>
            </a:r>
            <a:r>
              <a:rPr lang="ru-RU" sz="3400" dirty="0" smtClean="0"/>
              <a:t> порога″. </a:t>
            </a:r>
            <a:r>
              <a:rPr lang="ru-RU" sz="3400" dirty="0" err="1" smtClean="0"/>
              <a:t>Снігур</a:t>
            </a:r>
            <a:r>
              <a:rPr lang="ru-RU" sz="3400" dirty="0" smtClean="0"/>
              <a:t> – </a:t>
            </a:r>
            <a:r>
              <a:rPr lang="ru-RU" sz="3400" dirty="0" err="1" smtClean="0"/>
              <a:t>звичайний</a:t>
            </a:r>
            <a:r>
              <a:rPr lang="ru-RU" sz="3400" dirty="0" smtClean="0"/>
              <a:t> </a:t>
            </a:r>
            <a:r>
              <a:rPr lang="ru-RU" sz="3400" dirty="0" err="1" smtClean="0"/>
              <a:t>осілий</a:t>
            </a:r>
            <a:r>
              <a:rPr lang="ru-RU" sz="3400" dirty="0" smtClean="0"/>
              <a:t> птах Карпат </a:t>
            </a:r>
            <a:r>
              <a:rPr lang="ru-RU" sz="3400" dirty="0" err="1" smtClean="0"/>
              <a:t>і</a:t>
            </a:r>
            <a:r>
              <a:rPr lang="ru-RU" sz="3400" dirty="0" smtClean="0"/>
              <a:t> </a:t>
            </a:r>
            <a:r>
              <a:rPr lang="ru-RU" sz="3400" dirty="0" err="1" smtClean="0"/>
              <a:t>зимуючий</a:t>
            </a:r>
            <a:r>
              <a:rPr lang="ru-RU" sz="3400" dirty="0" smtClean="0"/>
              <a:t> – по </a:t>
            </a:r>
            <a:r>
              <a:rPr lang="ru-RU" sz="3400" dirty="0" err="1" smtClean="0"/>
              <a:t>всій</a:t>
            </a:r>
            <a:r>
              <a:rPr lang="ru-RU" sz="3400" dirty="0" smtClean="0"/>
              <a:t> </a:t>
            </a:r>
            <a:r>
              <a:rPr lang="ru-RU" sz="3400" dirty="0" err="1" smtClean="0"/>
              <a:t>іншій</a:t>
            </a:r>
            <a:r>
              <a:rPr lang="ru-RU" sz="3400" dirty="0" smtClean="0"/>
              <a:t> </a:t>
            </a:r>
            <a:r>
              <a:rPr lang="ru-RU" sz="3400" dirty="0" err="1" smtClean="0"/>
              <a:t>території</a:t>
            </a:r>
            <a:r>
              <a:rPr lang="ru-RU" sz="3400" dirty="0" smtClean="0"/>
              <a:t> </a:t>
            </a:r>
            <a:r>
              <a:rPr lang="ru-RU" sz="3400" dirty="0" err="1" smtClean="0"/>
              <a:t>України</a:t>
            </a:r>
            <a:r>
              <a:rPr lang="ru-RU" sz="3400" dirty="0" smtClean="0"/>
              <a:t>. </a:t>
            </a:r>
            <a:r>
              <a:rPr lang="ru-RU" sz="3400" dirty="0" err="1" smtClean="0"/>
              <a:t>З’являється</a:t>
            </a:r>
            <a:r>
              <a:rPr lang="ru-RU" sz="3400" dirty="0" smtClean="0"/>
              <a:t> в </a:t>
            </a:r>
            <a:r>
              <a:rPr lang="ru-RU" sz="3400" dirty="0" err="1" smtClean="0"/>
              <a:t>лісах</a:t>
            </a:r>
            <a:r>
              <a:rPr lang="ru-RU" sz="3400" dirty="0" smtClean="0"/>
              <a:t> </a:t>
            </a:r>
            <a:r>
              <a:rPr lang="ru-RU" sz="3400" dirty="0" err="1" smtClean="0"/>
              <a:t>і</a:t>
            </a:r>
            <a:r>
              <a:rPr lang="ru-RU" sz="3400" dirty="0" smtClean="0"/>
              <a:t> парках </a:t>
            </a:r>
            <a:r>
              <a:rPr lang="ru-RU" sz="3400" dirty="0" err="1" smtClean="0"/>
              <a:t>пізно</a:t>
            </a:r>
            <a:r>
              <a:rPr lang="ru-RU" sz="3400" dirty="0" smtClean="0"/>
              <a:t> </a:t>
            </a:r>
            <a:r>
              <a:rPr lang="ru-RU" sz="3400" dirty="0" err="1" smtClean="0"/>
              <a:t>восени</a:t>
            </a:r>
            <a:r>
              <a:rPr lang="ru-RU" sz="3400" dirty="0" smtClean="0"/>
              <a:t>. </a:t>
            </a:r>
            <a:r>
              <a:rPr lang="ru-RU" sz="3400" dirty="0" err="1" smtClean="0"/>
              <a:t>Він</a:t>
            </a:r>
            <a:r>
              <a:rPr lang="ru-RU" sz="3400" dirty="0" smtClean="0"/>
              <a:t> </a:t>
            </a:r>
            <a:r>
              <a:rPr lang="ru-RU" sz="3400" dirty="0" err="1" smtClean="0"/>
              <a:t>більший</a:t>
            </a:r>
            <a:r>
              <a:rPr lang="ru-RU" sz="3400" dirty="0" smtClean="0"/>
              <a:t> за </a:t>
            </a:r>
            <a:r>
              <a:rPr lang="ru-RU" sz="3400" dirty="0" err="1" smtClean="0"/>
              <a:t>горобця</a:t>
            </a:r>
            <a:r>
              <a:rPr lang="ru-RU" sz="3400" dirty="0" smtClean="0"/>
              <a:t> (вага 32-35 г). </a:t>
            </a:r>
            <a:r>
              <a:rPr lang="ru-RU" sz="3400" dirty="0" err="1" smtClean="0"/>
              <a:t>Дзьоб</a:t>
            </a:r>
            <a:r>
              <a:rPr lang="ru-RU" sz="3400" dirty="0" smtClean="0"/>
              <a:t> </a:t>
            </a:r>
            <a:r>
              <a:rPr lang="ru-RU" sz="3400" dirty="0" err="1" smtClean="0"/>
              <a:t>чорний</a:t>
            </a:r>
            <a:r>
              <a:rPr lang="ru-RU" sz="3400" dirty="0" smtClean="0"/>
              <a:t>, короткий </a:t>
            </a:r>
            <a:r>
              <a:rPr lang="ru-RU" sz="3400" dirty="0" err="1" smtClean="0"/>
              <a:t>і</a:t>
            </a:r>
            <a:r>
              <a:rPr lang="ru-RU" sz="3400" dirty="0" smtClean="0"/>
              <a:t> </a:t>
            </a:r>
            <a:r>
              <a:rPr lang="ru-RU" sz="3400" dirty="0" err="1" smtClean="0"/>
              <a:t>товстий</a:t>
            </a:r>
            <a:r>
              <a:rPr lang="ru-RU" sz="3400" dirty="0" smtClean="0"/>
              <a:t>, а </a:t>
            </a:r>
            <a:r>
              <a:rPr lang="ru-RU" sz="3400" dirty="0" err="1" smtClean="0"/>
              <a:t>оперення</a:t>
            </a:r>
            <a:r>
              <a:rPr lang="ru-RU" sz="3400" dirty="0" smtClean="0"/>
              <a:t> </a:t>
            </a:r>
            <a:r>
              <a:rPr lang="ru-RU" sz="3400" dirty="0" err="1" smtClean="0"/>
              <a:t>довге</a:t>
            </a:r>
            <a:r>
              <a:rPr lang="ru-RU" sz="3400" dirty="0" smtClean="0"/>
              <a:t> </a:t>
            </a:r>
            <a:r>
              <a:rPr lang="ru-RU" sz="3400" dirty="0" err="1" smtClean="0"/>
              <a:t>і</a:t>
            </a:r>
            <a:r>
              <a:rPr lang="ru-RU" sz="3400" dirty="0" smtClean="0"/>
              <a:t> </a:t>
            </a:r>
            <a:r>
              <a:rPr lang="ru-RU" sz="3400" dirty="0" err="1" smtClean="0"/>
              <a:t>густе</a:t>
            </a:r>
            <a:r>
              <a:rPr lang="ru-RU" sz="3400" dirty="0" smtClean="0"/>
              <a:t>. </a:t>
            </a:r>
            <a:r>
              <a:rPr lang="ru-RU" sz="3400" dirty="0" err="1" smtClean="0"/>
              <a:t>Самці</a:t>
            </a:r>
            <a:r>
              <a:rPr lang="ru-RU" sz="3400" dirty="0" smtClean="0"/>
              <a:t> особливо </a:t>
            </a:r>
            <a:r>
              <a:rPr lang="ru-RU" sz="3400" dirty="0" err="1" smtClean="0"/>
              <a:t>нарядні</a:t>
            </a:r>
            <a:r>
              <a:rPr lang="ru-RU" sz="3400" dirty="0" smtClean="0"/>
              <a:t> </a:t>
            </a:r>
            <a:r>
              <a:rPr lang="ru-RU" sz="3400" dirty="0" err="1" smtClean="0"/>
              <a:t>взимку</a:t>
            </a:r>
            <a:r>
              <a:rPr lang="ru-RU" sz="3400" dirty="0" smtClean="0"/>
              <a:t>. Вони </a:t>
            </a:r>
            <a:r>
              <a:rPr lang="ru-RU" sz="3400" dirty="0" err="1" smtClean="0"/>
              <a:t>червоногруді</a:t>
            </a:r>
            <a:r>
              <a:rPr lang="ru-RU" sz="3400" dirty="0" smtClean="0"/>
              <a:t>, </a:t>
            </a:r>
            <a:r>
              <a:rPr lang="ru-RU" sz="3400" dirty="0" err="1" smtClean="0"/>
              <a:t>з</a:t>
            </a:r>
            <a:r>
              <a:rPr lang="ru-RU" sz="3400" dirty="0" smtClean="0"/>
              <a:t> </a:t>
            </a:r>
            <a:r>
              <a:rPr lang="ru-RU" sz="3400" dirty="0" err="1" smtClean="0"/>
              <a:t>чорною</a:t>
            </a:r>
            <a:r>
              <a:rPr lang="ru-RU" sz="3400" dirty="0" smtClean="0"/>
              <a:t>, </a:t>
            </a:r>
            <a:r>
              <a:rPr lang="ru-RU" sz="3400" dirty="0" err="1" smtClean="0"/>
              <a:t>синюватого</a:t>
            </a:r>
            <a:r>
              <a:rPr lang="ru-RU" sz="3400" dirty="0" smtClean="0"/>
              <a:t> </a:t>
            </a:r>
            <a:r>
              <a:rPr lang="ru-RU" sz="3400" dirty="0" err="1" smtClean="0"/>
              <a:t>блиску</a:t>
            </a:r>
            <a:r>
              <a:rPr lang="ru-RU" sz="3400" dirty="0" smtClean="0"/>
              <a:t> ″шапочкою″ на </a:t>
            </a:r>
            <a:r>
              <a:rPr lang="ru-RU" sz="3400" dirty="0" err="1" smtClean="0"/>
              <a:t>голові</a:t>
            </a:r>
            <a:r>
              <a:rPr lang="ru-RU" sz="3400" dirty="0" smtClean="0"/>
              <a:t> </a:t>
            </a:r>
            <a:r>
              <a:rPr lang="ru-RU" sz="3400" dirty="0" err="1" smtClean="0"/>
              <a:t>і</a:t>
            </a:r>
            <a:r>
              <a:rPr lang="ru-RU" sz="3400" dirty="0" smtClean="0"/>
              <a:t> таким же </a:t>
            </a:r>
            <a:r>
              <a:rPr lang="ru-RU" sz="3400" dirty="0" err="1" smtClean="0"/>
              <a:t>чорним</a:t>
            </a:r>
            <a:r>
              <a:rPr lang="ru-RU" sz="3400" dirty="0" smtClean="0"/>
              <a:t> </a:t>
            </a:r>
            <a:r>
              <a:rPr lang="ru-RU" sz="3400" dirty="0" err="1" smtClean="0"/>
              <a:t>підборіддям</a:t>
            </a:r>
            <a:r>
              <a:rPr lang="ru-RU" sz="3400" dirty="0" smtClean="0"/>
              <a:t>, хвостом </a:t>
            </a:r>
            <a:r>
              <a:rPr lang="ru-RU" sz="3400" dirty="0" err="1" smtClean="0"/>
              <a:t>і</a:t>
            </a:r>
            <a:r>
              <a:rPr lang="ru-RU" sz="3400" dirty="0" smtClean="0"/>
              <a:t> </a:t>
            </a:r>
            <a:r>
              <a:rPr lang="ru-RU" sz="3400" dirty="0" err="1" smtClean="0"/>
              <a:t>крилами</a:t>
            </a:r>
            <a:r>
              <a:rPr lang="ru-RU" sz="3400" dirty="0" smtClean="0"/>
              <a:t>. А от </a:t>
            </a:r>
            <a:r>
              <a:rPr lang="ru-RU" sz="3400" dirty="0" err="1" smtClean="0"/>
              <a:t>самочки</a:t>
            </a:r>
            <a:r>
              <a:rPr lang="ru-RU" sz="3400" dirty="0" smtClean="0"/>
              <a:t> </a:t>
            </a:r>
            <a:r>
              <a:rPr lang="ru-RU" sz="3400" dirty="0" err="1" smtClean="0"/>
              <a:t>замість</a:t>
            </a:r>
            <a:r>
              <a:rPr lang="ru-RU" sz="3400" dirty="0" smtClean="0"/>
              <a:t> </a:t>
            </a:r>
            <a:r>
              <a:rPr lang="ru-RU" sz="3400" dirty="0" err="1" smtClean="0"/>
              <a:t>червоних</a:t>
            </a:r>
            <a:r>
              <a:rPr lang="ru-RU" sz="3400" dirty="0" smtClean="0"/>
              <a:t> </a:t>
            </a:r>
            <a:r>
              <a:rPr lang="ru-RU" sz="3400" dirty="0" err="1" smtClean="0"/>
              <a:t>і</a:t>
            </a:r>
            <a:r>
              <a:rPr lang="ru-RU" sz="3400" dirty="0" smtClean="0"/>
              <a:t> </a:t>
            </a:r>
            <a:r>
              <a:rPr lang="ru-RU" sz="3400" dirty="0" err="1" smtClean="0"/>
              <a:t>блакитних</a:t>
            </a:r>
            <a:r>
              <a:rPr lang="ru-RU" sz="3400" dirty="0" smtClean="0"/>
              <a:t> </a:t>
            </a:r>
            <a:r>
              <a:rPr lang="ru-RU" sz="3400" dirty="0" err="1" smtClean="0"/>
              <a:t>кольорів</a:t>
            </a:r>
            <a:r>
              <a:rPr lang="ru-RU" sz="3400" dirty="0" smtClean="0"/>
              <a:t> </a:t>
            </a:r>
            <a:r>
              <a:rPr lang="ru-RU" sz="3400" dirty="0" err="1" smtClean="0"/>
              <a:t>забарвлені</a:t>
            </a:r>
            <a:r>
              <a:rPr lang="ru-RU" sz="3400" dirty="0" smtClean="0"/>
              <a:t> </a:t>
            </a:r>
            <a:r>
              <a:rPr lang="ru-RU" sz="3400" dirty="0" err="1" smtClean="0"/>
              <a:t>бурувато-сіро</a:t>
            </a:r>
            <a:r>
              <a:rPr lang="ru-RU" sz="3400" dirty="0" smtClean="0"/>
              <a:t>. </a:t>
            </a:r>
            <a:br>
              <a:rPr lang="ru-RU" sz="3400" dirty="0" smtClean="0"/>
            </a:br>
            <a:r>
              <a:rPr lang="ru-RU" sz="3400" dirty="0" smtClean="0"/>
              <a:t/>
            </a:r>
            <a:br>
              <a:rPr lang="ru-RU" sz="3400" dirty="0" smtClean="0"/>
            </a:br>
            <a:r>
              <a:rPr lang="ru-RU" sz="3400" dirty="0" smtClean="0"/>
              <a:t>     </a:t>
            </a:r>
            <a:r>
              <a:rPr lang="ru-RU" sz="3400" dirty="0" err="1" smtClean="0"/>
              <a:t>Гніздяться</a:t>
            </a:r>
            <a:r>
              <a:rPr lang="ru-RU" sz="3400" dirty="0" smtClean="0"/>
              <a:t> </a:t>
            </a:r>
            <a:r>
              <a:rPr lang="ru-RU" sz="3400" dirty="0" err="1" smtClean="0"/>
              <a:t>снігурі</a:t>
            </a:r>
            <a:r>
              <a:rPr lang="ru-RU" sz="3400" dirty="0" smtClean="0"/>
              <a:t> в </a:t>
            </a:r>
            <a:r>
              <a:rPr lang="ru-RU" sz="3400" dirty="0" err="1" smtClean="0"/>
              <a:t>густих</a:t>
            </a:r>
            <a:r>
              <a:rPr lang="ru-RU" sz="3400" dirty="0" smtClean="0"/>
              <a:t> </a:t>
            </a:r>
            <a:r>
              <a:rPr lang="ru-RU" sz="3400" dirty="0" err="1" smtClean="0"/>
              <a:t>хвойних</a:t>
            </a:r>
            <a:r>
              <a:rPr lang="ru-RU" sz="3400" dirty="0" smtClean="0"/>
              <a:t> </a:t>
            </a:r>
            <a:r>
              <a:rPr lang="ru-RU" sz="3400" dirty="0" err="1" smtClean="0"/>
              <a:t>гілках</a:t>
            </a:r>
            <a:r>
              <a:rPr lang="ru-RU" sz="3400" dirty="0" smtClean="0"/>
              <a:t> </a:t>
            </a:r>
            <a:r>
              <a:rPr lang="ru-RU" sz="3400" dirty="0" err="1" smtClean="0"/>
              <a:t>ялин</a:t>
            </a:r>
            <a:r>
              <a:rPr lang="ru-RU" sz="3400" dirty="0" smtClean="0"/>
              <a:t>. </a:t>
            </a:r>
            <a:r>
              <a:rPr lang="ru-RU" sz="3400" dirty="0" err="1" smtClean="0"/>
              <a:t>Закінчивши</a:t>
            </a:r>
            <a:r>
              <a:rPr lang="ru-RU" sz="3400" dirty="0" smtClean="0"/>
              <a:t> </a:t>
            </a:r>
            <a:r>
              <a:rPr lang="ru-RU" sz="3400" dirty="0" err="1" smtClean="0"/>
              <a:t>будування</a:t>
            </a:r>
            <a:r>
              <a:rPr lang="ru-RU" sz="3400" dirty="0" smtClean="0"/>
              <a:t>, </a:t>
            </a:r>
            <a:r>
              <a:rPr lang="ru-RU" sz="3400" dirty="0" err="1" smtClean="0"/>
              <a:t>самочка</a:t>
            </a:r>
            <a:r>
              <a:rPr lang="ru-RU" sz="3400" dirty="0" smtClean="0"/>
              <a:t> </a:t>
            </a:r>
            <a:r>
              <a:rPr lang="ru-RU" sz="3400" dirty="0" err="1" smtClean="0"/>
              <a:t>відкладає</a:t>
            </a:r>
            <a:r>
              <a:rPr lang="ru-RU" sz="3400" dirty="0" smtClean="0"/>
              <a:t> </a:t>
            </a:r>
            <a:r>
              <a:rPr lang="ru-RU" sz="3400" dirty="0" err="1" smtClean="0"/>
              <a:t>п’ять-шість</a:t>
            </a:r>
            <a:r>
              <a:rPr lang="ru-RU" sz="3400" dirty="0" smtClean="0"/>
              <a:t> </a:t>
            </a:r>
            <a:r>
              <a:rPr lang="ru-RU" sz="3400" dirty="0" err="1" smtClean="0"/>
              <a:t>яєць</a:t>
            </a:r>
            <a:r>
              <a:rPr lang="ru-RU" sz="3400" dirty="0" smtClean="0"/>
              <a:t> </a:t>
            </a:r>
            <a:r>
              <a:rPr lang="ru-RU" sz="3400" dirty="0" err="1" smtClean="0"/>
              <a:t>світло-блакитного</a:t>
            </a:r>
            <a:r>
              <a:rPr lang="ru-RU" sz="3400" dirty="0" smtClean="0"/>
              <a:t> </a:t>
            </a:r>
            <a:r>
              <a:rPr lang="ru-RU" sz="3400" dirty="0" err="1" smtClean="0"/>
              <a:t>кольору</a:t>
            </a:r>
            <a:r>
              <a:rPr lang="ru-RU" sz="3400" dirty="0" smtClean="0"/>
              <a:t>, густо </a:t>
            </a:r>
            <a:r>
              <a:rPr lang="ru-RU" sz="3400" dirty="0" err="1" smtClean="0"/>
              <a:t>вкритих</a:t>
            </a:r>
            <a:r>
              <a:rPr lang="ru-RU" sz="3400" dirty="0" smtClean="0"/>
              <a:t> </a:t>
            </a:r>
            <a:r>
              <a:rPr lang="ru-RU" sz="3400" dirty="0" err="1" smtClean="0"/>
              <a:t>дрібними</a:t>
            </a:r>
            <a:r>
              <a:rPr lang="ru-RU" sz="3400" dirty="0" smtClean="0"/>
              <a:t> </a:t>
            </a:r>
            <a:r>
              <a:rPr lang="ru-RU" sz="3400" dirty="0" err="1" smtClean="0"/>
              <a:t>червоними</a:t>
            </a:r>
            <a:r>
              <a:rPr lang="ru-RU" sz="3400" dirty="0" smtClean="0"/>
              <a:t> </a:t>
            </a:r>
            <a:r>
              <a:rPr lang="ru-RU" sz="3400" dirty="0" err="1" smtClean="0"/>
              <a:t>цяточками</a:t>
            </a:r>
            <a:r>
              <a:rPr lang="ru-RU" sz="3400" dirty="0" smtClean="0"/>
              <a:t>. На </a:t>
            </a:r>
            <a:r>
              <a:rPr lang="ru-RU" sz="3400" dirty="0" err="1" smtClean="0"/>
              <a:t>її</a:t>
            </a:r>
            <a:r>
              <a:rPr lang="ru-RU" sz="3400" dirty="0" smtClean="0"/>
              <a:t> ж </a:t>
            </a:r>
            <a:r>
              <a:rPr lang="ru-RU" sz="3400" dirty="0" err="1" smtClean="0"/>
              <a:t>плечі</a:t>
            </a:r>
            <a:r>
              <a:rPr lang="ru-RU" sz="3400" dirty="0" smtClean="0"/>
              <a:t> </a:t>
            </a:r>
            <a:r>
              <a:rPr lang="ru-RU" sz="3400" dirty="0" err="1" smtClean="0"/>
              <a:t>лягає</a:t>
            </a:r>
            <a:r>
              <a:rPr lang="ru-RU" sz="3400" dirty="0" smtClean="0"/>
              <a:t> нелегка справа </a:t>
            </a:r>
            <a:r>
              <a:rPr lang="ru-RU" sz="3400" dirty="0" err="1" smtClean="0"/>
              <a:t>висиджування</a:t>
            </a:r>
            <a:r>
              <a:rPr lang="ru-RU" sz="3400" dirty="0" smtClean="0"/>
              <a:t>. </a:t>
            </a:r>
            <a:br>
              <a:rPr lang="ru-RU" sz="3400" dirty="0" smtClean="0"/>
            </a:br>
            <a:r>
              <a:rPr lang="ru-RU" sz="3400" dirty="0" smtClean="0"/>
              <a:t/>
            </a:r>
            <a:br>
              <a:rPr lang="ru-RU" sz="3400" dirty="0" smtClean="0"/>
            </a:br>
            <a:r>
              <a:rPr lang="ru-RU" sz="3400" dirty="0" smtClean="0"/>
              <a:t>       </a:t>
            </a:r>
            <a:r>
              <a:rPr lang="ru-RU" sz="3400" dirty="0" err="1" smtClean="0"/>
              <a:t>Хоча</a:t>
            </a:r>
            <a:r>
              <a:rPr lang="ru-RU" sz="3400" dirty="0" smtClean="0"/>
              <a:t> </a:t>
            </a:r>
            <a:r>
              <a:rPr lang="ru-RU" sz="3400" dirty="0" err="1" smtClean="0"/>
              <a:t>самець</a:t>
            </a:r>
            <a:r>
              <a:rPr lang="ru-RU" sz="3400" dirty="0" smtClean="0"/>
              <a:t> регулярно </a:t>
            </a:r>
            <a:r>
              <a:rPr lang="ru-RU" sz="3400" dirty="0" err="1" smtClean="0"/>
              <a:t>відвідує</a:t>
            </a:r>
            <a:r>
              <a:rPr lang="ru-RU" sz="3400" dirty="0" smtClean="0"/>
              <a:t> подругу, приносить </a:t>
            </a:r>
            <a:r>
              <a:rPr lang="ru-RU" sz="3400" dirty="0" err="1" smtClean="0"/>
              <a:t>їй</a:t>
            </a:r>
            <a:r>
              <a:rPr lang="ru-RU" sz="3400" dirty="0" smtClean="0"/>
              <a:t> </a:t>
            </a:r>
            <a:r>
              <a:rPr lang="ru-RU" sz="3400" dirty="0" err="1" smtClean="0"/>
              <a:t>смачні</a:t>
            </a:r>
            <a:r>
              <a:rPr lang="ru-RU" sz="3400" dirty="0" smtClean="0"/>
              <a:t> </a:t>
            </a:r>
            <a:r>
              <a:rPr lang="ru-RU" sz="3400" dirty="0" err="1" smtClean="0"/>
              <a:t>шматочки</a:t>
            </a:r>
            <a:r>
              <a:rPr lang="ru-RU" sz="3400" dirty="0" smtClean="0"/>
              <a:t>, </a:t>
            </a:r>
            <a:r>
              <a:rPr lang="ru-RU" sz="3400" dirty="0" err="1" smtClean="0"/>
              <a:t>ділиться</a:t>
            </a:r>
            <a:r>
              <a:rPr lang="ru-RU" sz="3400" dirty="0" smtClean="0"/>
              <a:t> </a:t>
            </a:r>
            <a:r>
              <a:rPr lang="ru-RU" sz="3400" dirty="0" err="1" smtClean="0"/>
              <a:t>лісовими</a:t>
            </a:r>
            <a:r>
              <a:rPr lang="ru-RU" sz="3400" dirty="0" smtClean="0"/>
              <a:t> новинами. Проходе час, </a:t>
            </a:r>
            <a:r>
              <a:rPr lang="ru-RU" sz="3400" dirty="0" err="1" smtClean="0"/>
              <a:t>і</a:t>
            </a:r>
            <a:r>
              <a:rPr lang="ru-RU" sz="3400" dirty="0" smtClean="0"/>
              <a:t> перед батьками </a:t>
            </a:r>
            <a:r>
              <a:rPr lang="ru-RU" sz="3400" dirty="0" err="1" smtClean="0"/>
              <a:t>постає</a:t>
            </a:r>
            <a:r>
              <a:rPr lang="ru-RU" sz="3400" dirty="0" smtClean="0"/>
              <a:t> нова </a:t>
            </a:r>
            <a:r>
              <a:rPr lang="ru-RU" sz="3400" dirty="0" err="1" smtClean="0"/>
              <a:t>турбота</a:t>
            </a:r>
            <a:r>
              <a:rPr lang="ru-RU" sz="3400" dirty="0" smtClean="0"/>
              <a:t> – </a:t>
            </a:r>
            <a:r>
              <a:rPr lang="ru-RU" sz="3400" dirty="0" err="1" smtClean="0"/>
              <a:t>вигодовування</a:t>
            </a:r>
            <a:r>
              <a:rPr lang="ru-RU" sz="3400" dirty="0" smtClean="0"/>
              <a:t> </a:t>
            </a:r>
            <a:r>
              <a:rPr lang="ru-RU" sz="3400" dirty="0" err="1" smtClean="0"/>
              <a:t>пташенят</a:t>
            </a:r>
            <a:r>
              <a:rPr lang="ru-RU" sz="3400" dirty="0" smtClean="0"/>
              <a:t> </a:t>
            </a:r>
            <a:r>
              <a:rPr lang="ru-RU" sz="3400" dirty="0" err="1" smtClean="0"/>
              <a:t>комахами</a:t>
            </a:r>
            <a:r>
              <a:rPr lang="ru-RU" sz="3400" dirty="0" smtClean="0"/>
              <a:t>, </a:t>
            </a:r>
            <a:r>
              <a:rPr lang="ru-RU" sz="3400" dirty="0" err="1" smtClean="0"/>
              <a:t>дрібними</a:t>
            </a:r>
            <a:r>
              <a:rPr lang="ru-RU" sz="3400" dirty="0" smtClean="0"/>
              <a:t> </a:t>
            </a:r>
            <a:r>
              <a:rPr lang="ru-RU" sz="3400" dirty="0" err="1" smtClean="0"/>
              <a:t>безхребетними</a:t>
            </a:r>
            <a:r>
              <a:rPr lang="ru-RU" sz="3400" dirty="0" smtClean="0"/>
              <a:t>, а </a:t>
            </a:r>
            <a:r>
              <a:rPr lang="ru-RU" sz="3400" dirty="0" err="1" smtClean="0"/>
              <a:t>пізніше</a:t>
            </a:r>
            <a:r>
              <a:rPr lang="ru-RU" sz="3400" dirty="0" smtClean="0"/>
              <a:t> ягодами. На </a:t>
            </a:r>
            <a:r>
              <a:rPr lang="ru-RU" sz="3400" dirty="0" err="1" smtClean="0"/>
              <a:t>щастя</a:t>
            </a:r>
            <a:r>
              <a:rPr lang="ru-RU" sz="3400" dirty="0" smtClean="0"/>
              <a:t>, </a:t>
            </a:r>
            <a:r>
              <a:rPr lang="ru-RU" sz="3400" dirty="0" err="1" smtClean="0"/>
              <a:t>малеча</a:t>
            </a:r>
            <a:r>
              <a:rPr lang="ru-RU" sz="3400" dirty="0" smtClean="0"/>
              <a:t> росте </a:t>
            </a:r>
            <a:r>
              <a:rPr lang="ru-RU" sz="3400" dirty="0" err="1" smtClean="0"/>
              <a:t>швидко</a:t>
            </a:r>
            <a:r>
              <a:rPr lang="ru-RU" sz="3400" dirty="0" smtClean="0"/>
              <a:t>, </a:t>
            </a:r>
            <a:r>
              <a:rPr lang="ru-RU" sz="3400" dirty="0" err="1" smtClean="0"/>
              <a:t>і</a:t>
            </a:r>
            <a:r>
              <a:rPr lang="ru-RU" sz="3400" dirty="0" smtClean="0"/>
              <a:t> в </a:t>
            </a:r>
            <a:r>
              <a:rPr lang="ru-RU" sz="3400" dirty="0" err="1" smtClean="0"/>
              <a:t>кінці</a:t>
            </a:r>
            <a:r>
              <a:rPr lang="ru-RU" sz="3400" dirty="0" smtClean="0"/>
              <a:t> </a:t>
            </a:r>
            <a:r>
              <a:rPr lang="ru-RU" sz="3400" dirty="0" err="1" smtClean="0"/>
              <a:t>літа</a:t>
            </a:r>
            <a:r>
              <a:rPr lang="ru-RU" sz="3400" dirty="0" smtClean="0"/>
              <a:t> </a:t>
            </a:r>
            <a:r>
              <a:rPr lang="ru-RU" sz="3400" dirty="0" err="1" smtClean="0"/>
              <a:t>мовчазні</a:t>
            </a:r>
            <a:r>
              <a:rPr lang="ru-RU" sz="3400" dirty="0" smtClean="0"/>
              <a:t> </a:t>
            </a:r>
            <a:r>
              <a:rPr lang="ru-RU" sz="3400" dirty="0" err="1" smtClean="0"/>
              <a:t>виводки</a:t>
            </a:r>
            <a:r>
              <a:rPr lang="ru-RU" sz="3400" dirty="0" smtClean="0"/>
              <a:t> </a:t>
            </a:r>
            <a:r>
              <a:rPr lang="ru-RU" sz="3400" dirty="0" err="1" smtClean="0"/>
              <a:t>снігурів</a:t>
            </a:r>
            <a:r>
              <a:rPr lang="ru-RU" sz="3400" dirty="0" smtClean="0"/>
              <a:t> </a:t>
            </a:r>
            <a:r>
              <a:rPr lang="ru-RU" sz="3400" dirty="0" err="1" smtClean="0"/>
              <a:t>залишають</a:t>
            </a:r>
            <a:r>
              <a:rPr lang="ru-RU" sz="3400" dirty="0" smtClean="0"/>
              <a:t> </a:t>
            </a:r>
            <a:r>
              <a:rPr lang="ru-RU" sz="3400" dirty="0" err="1" smtClean="0"/>
              <a:t>ліс</a:t>
            </a:r>
            <a:r>
              <a:rPr lang="ru-RU" sz="3400" dirty="0" smtClean="0"/>
              <a:t> </a:t>
            </a:r>
            <a:r>
              <a:rPr lang="ru-RU" sz="3400" dirty="0" err="1" smtClean="0"/>
              <a:t>і</a:t>
            </a:r>
            <a:r>
              <a:rPr lang="ru-RU" sz="3400" dirty="0" smtClean="0"/>
              <a:t> </a:t>
            </a:r>
            <a:r>
              <a:rPr lang="ru-RU" sz="3400" dirty="0" err="1" smtClean="0"/>
              <a:t>відкочовують</a:t>
            </a:r>
            <a:r>
              <a:rPr lang="ru-RU" sz="3400" dirty="0" smtClean="0"/>
              <a:t> </a:t>
            </a:r>
            <a:r>
              <a:rPr lang="ru-RU" sz="3400" dirty="0" err="1" smtClean="0"/>
              <a:t>ближче</a:t>
            </a:r>
            <a:r>
              <a:rPr lang="ru-RU" sz="3400" dirty="0" smtClean="0"/>
              <a:t> до </a:t>
            </a:r>
            <a:r>
              <a:rPr lang="ru-RU" sz="3400" dirty="0" err="1" smtClean="0"/>
              <a:t>відкритих</a:t>
            </a:r>
            <a:r>
              <a:rPr lang="ru-RU" sz="3400" dirty="0" smtClean="0"/>
              <a:t> </a:t>
            </a:r>
            <a:r>
              <a:rPr lang="ru-RU" sz="3400" dirty="0" err="1" smtClean="0"/>
              <a:t>місць</a:t>
            </a:r>
            <a:r>
              <a:rPr lang="ru-RU" sz="3400" dirty="0" smtClean="0"/>
              <a:t>, де </a:t>
            </a:r>
            <a:r>
              <a:rPr lang="ru-RU" sz="3400" dirty="0" err="1" smtClean="0"/>
              <a:t>вже</a:t>
            </a:r>
            <a:r>
              <a:rPr lang="ru-RU" sz="3400" dirty="0" smtClean="0"/>
              <a:t> </a:t>
            </a:r>
            <a:r>
              <a:rPr lang="ru-RU" sz="3400" dirty="0" err="1" smtClean="0"/>
              <a:t>дозріла</a:t>
            </a:r>
            <a:r>
              <a:rPr lang="ru-RU" sz="3400" dirty="0" smtClean="0"/>
              <a:t> малина, </a:t>
            </a:r>
            <a:r>
              <a:rPr lang="ru-RU" sz="3400" dirty="0" err="1" smtClean="0"/>
              <a:t>горобина</a:t>
            </a:r>
            <a:r>
              <a:rPr lang="ru-RU" sz="3400" dirty="0" smtClean="0"/>
              <a:t>, </a:t>
            </a:r>
            <a:r>
              <a:rPr lang="ru-RU" sz="3400" dirty="0" err="1" smtClean="0"/>
              <a:t>інші</a:t>
            </a:r>
            <a:r>
              <a:rPr lang="ru-RU" sz="3400" dirty="0" smtClean="0"/>
              <a:t> </a:t>
            </a:r>
            <a:r>
              <a:rPr lang="ru-RU" sz="3400" dirty="0" err="1" smtClean="0"/>
              <a:t>лісові</a:t>
            </a:r>
            <a:r>
              <a:rPr lang="ru-RU" sz="3400" dirty="0" smtClean="0"/>
              <a:t> </a:t>
            </a:r>
            <a:r>
              <a:rPr lang="ru-RU" sz="3400" dirty="0" err="1" smtClean="0"/>
              <a:t>делікатеси</a:t>
            </a:r>
            <a:r>
              <a:rPr lang="ru-RU" sz="3400" dirty="0" smtClean="0"/>
              <a:t>. Не за горами зима. Треба </a:t>
            </a:r>
            <a:r>
              <a:rPr lang="ru-RU" sz="3400" dirty="0" err="1" smtClean="0"/>
              <a:t>готуватися</a:t>
            </a:r>
            <a:r>
              <a:rPr lang="ru-RU" sz="3400" dirty="0" smtClean="0"/>
              <a:t> до </a:t>
            </a:r>
            <a:r>
              <a:rPr lang="ru-RU" sz="3400" dirty="0" err="1" smtClean="0"/>
              <a:t>нових</a:t>
            </a:r>
            <a:r>
              <a:rPr lang="ru-RU" sz="3400" dirty="0" smtClean="0"/>
              <a:t> </a:t>
            </a:r>
            <a:r>
              <a:rPr lang="ru-RU" sz="3400" dirty="0" err="1" smtClean="0"/>
              <a:t>мандрівок</a:t>
            </a:r>
            <a:r>
              <a:rPr lang="ru-RU" sz="3400" dirty="0" smtClean="0"/>
              <a:t>. 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99592" y="980728"/>
            <a:ext cx="4305672" cy="756696"/>
          </a:xfrm>
          <a:prstGeom prst="rect">
            <a:avLst/>
          </a:prstGeom>
          <a:effectLst>
            <a:glow rad="101500">
              <a:schemeClr val="accent2">
                <a:alpha val="42000"/>
                <a:satMod val="120000"/>
              </a:schemeClr>
            </a:glow>
            <a:softEdge rad="6350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uk-UA" sz="40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</a:t>
            </a:r>
            <a:r>
              <a:rPr kumimoji="0" lang="uk-UA" sz="4000" b="1" i="0" u="none" strike="noStrike" kern="1200" cap="none" spc="-10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Н І Г У Р</a:t>
            </a:r>
            <a:endParaRPr kumimoji="0" lang="ru-RU" sz="4000" b="1" i="0" u="none" strike="noStrike" kern="1200" cap="none" spc="-10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1712" y="0"/>
            <a:ext cx="259228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5184576" cy="864096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4000" b="1" dirty="0" err="1" smtClean="0"/>
              <a:t>Омелюх</a:t>
            </a:r>
            <a:r>
              <a:rPr lang="ru-RU" sz="4000" b="1" dirty="0" smtClean="0"/>
              <a:t>  </a:t>
            </a:r>
            <a:r>
              <a:rPr lang="ru-RU" sz="4000" b="1" dirty="0" err="1" smtClean="0"/>
              <a:t>звичайний</a:t>
            </a:r>
            <a:endParaRPr lang="ru-RU" sz="4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724128" y="0"/>
            <a:ext cx="2939819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251520" y="2132856"/>
            <a:ext cx="8424936" cy="472514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>
            <a:noAutofit/>
          </a:bodyPr>
          <a:lstStyle/>
          <a:p>
            <a:pPr marL="6350" lvl="0" indent="352425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ru-RU" sz="1400" b="1" dirty="0" err="1" smtClean="0">
                <a:solidFill>
                  <a:srgbClr val="002060"/>
                </a:solidFill>
              </a:rPr>
              <a:t>Омелюх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1400" dirty="0" smtClean="0">
                <a:solidFill>
                  <a:srgbClr val="002060"/>
                </a:solidFill>
              </a:rPr>
              <a:t>– птах </a:t>
            </a:r>
            <a:r>
              <a:rPr lang="ru-RU" sz="1400" dirty="0" err="1" smtClean="0">
                <a:solidFill>
                  <a:srgbClr val="002060"/>
                </a:solidFill>
              </a:rPr>
              <a:t>з</a:t>
            </a:r>
            <a:r>
              <a:rPr lang="ru-RU" sz="1400" dirty="0" smtClean="0">
                <a:solidFill>
                  <a:srgbClr val="002060"/>
                </a:solidFill>
              </a:rPr>
              <a:t> на диво </a:t>
            </a:r>
            <a:r>
              <a:rPr lang="ru-RU" sz="1400" dirty="0" err="1" smtClean="0">
                <a:solidFill>
                  <a:srgbClr val="002060"/>
                </a:solidFill>
              </a:rPr>
              <a:t>м’яким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</a:rPr>
              <a:t>пір’ям</a:t>
            </a:r>
            <a:r>
              <a:rPr lang="ru-RU" sz="1400" dirty="0" smtClean="0">
                <a:solidFill>
                  <a:srgbClr val="002060"/>
                </a:solidFill>
              </a:rPr>
              <a:t>. </a:t>
            </a:r>
            <a:r>
              <a:rPr lang="ru-RU" sz="1400" dirty="0" err="1" smtClean="0">
                <a:solidFill>
                  <a:srgbClr val="002060"/>
                </a:solidFill>
              </a:rPr>
              <a:t>Усі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</a:rPr>
              <a:t>види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</a:rPr>
              <a:t>омелюхів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</a:rPr>
              <a:t>носять</a:t>
            </a:r>
            <a:r>
              <a:rPr lang="ru-RU" sz="1400" dirty="0" smtClean="0">
                <a:solidFill>
                  <a:srgbClr val="002060"/>
                </a:solidFill>
              </a:rPr>
              <a:t> на </a:t>
            </a:r>
            <a:r>
              <a:rPr lang="ru-RU" sz="1400" dirty="0" err="1" smtClean="0">
                <a:solidFill>
                  <a:srgbClr val="002060"/>
                </a:solidFill>
              </a:rPr>
              <a:t>голові</a:t>
            </a:r>
            <a:r>
              <a:rPr lang="ru-RU" sz="1400" dirty="0" smtClean="0">
                <a:solidFill>
                  <a:srgbClr val="002060"/>
                </a:solidFill>
              </a:rPr>
              <a:t> чубчики. Чубчик </a:t>
            </a:r>
            <a:r>
              <a:rPr lang="ru-RU" sz="1400" dirty="0" err="1" smtClean="0">
                <a:solidFill>
                  <a:srgbClr val="002060"/>
                </a:solidFill>
              </a:rPr>
              <a:t>омелюха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</a:rPr>
              <a:t>звичайного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</a:rPr>
              <a:t>має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</a:rPr>
              <a:t>сірувато-червоне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</a:rPr>
              <a:t>забарвлення</a:t>
            </a:r>
            <a:r>
              <a:rPr lang="ru-RU" sz="1400" dirty="0" smtClean="0">
                <a:solidFill>
                  <a:srgbClr val="002060"/>
                </a:solidFill>
              </a:rPr>
              <a:t>. </a:t>
            </a:r>
            <a:r>
              <a:rPr lang="ru-RU" sz="1400" dirty="0" err="1" smtClean="0">
                <a:solidFill>
                  <a:srgbClr val="002060"/>
                </a:solidFill>
              </a:rPr>
              <a:t>Основний</a:t>
            </a:r>
            <a:r>
              <a:rPr lang="ru-RU" sz="1400" dirty="0" smtClean="0">
                <a:solidFill>
                  <a:srgbClr val="002060"/>
                </a:solidFill>
              </a:rPr>
              <a:t> тон </a:t>
            </a:r>
            <a:r>
              <a:rPr lang="ru-RU" sz="1400" dirty="0" err="1" smtClean="0">
                <a:solidFill>
                  <a:srgbClr val="002060"/>
                </a:solidFill>
              </a:rPr>
              <a:t>оперення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</a:rPr>
              <a:t>бурувато-сірий</a:t>
            </a:r>
            <a:r>
              <a:rPr lang="ru-RU" sz="1400" dirty="0" smtClean="0">
                <a:solidFill>
                  <a:srgbClr val="002060"/>
                </a:solidFill>
              </a:rPr>
              <a:t>. </a:t>
            </a:r>
            <a:r>
              <a:rPr lang="ru-RU" sz="1400" dirty="0" err="1" smtClean="0">
                <a:solidFill>
                  <a:srgbClr val="002060"/>
                </a:solidFill>
              </a:rPr>
              <a:t>Задня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</a:rPr>
              <a:t>частина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</a:rPr>
              <a:t>спини</a:t>
            </a:r>
            <a:r>
              <a:rPr lang="ru-RU" sz="1400" dirty="0" smtClean="0">
                <a:solidFill>
                  <a:srgbClr val="002060"/>
                </a:solidFill>
              </a:rPr>
              <a:t>, </a:t>
            </a:r>
            <a:r>
              <a:rPr lang="ru-RU" sz="1400" dirty="0" err="1" smtClean="0">
                <a:solidFill>
                  <a:srgbClr val="002060"/>
                </a:solidFill>
              </a:rPr>
              <a:t>куприк</a:t>
            </a:r>
            <a:r>
              <a:rPr lang="ru-RU" sz="1400" dirty="0" smtClean="0">
                <a:solidFill>
                  <a:srgbClr val="002060"/>
                </a:solidFill>
              </a:rPr>
              <a:t> та </a:t>
            </a:r>
            <a:r>
              <a:rPr lang="ru-RU" sz="1400" dirty="0" err="1" smtClean="0">
                <a:solidFill>
                  <a:srgbClr val="002060"/>
                </a:solidFill>
              </a:rPr>
              <a:t>надхвістя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</a:rPr>
              <a:t>блакитнувато-сірі</a:t>
            </a:r>
            <a:r>
              <a:rPr lang="ru-RU" sz="1400" dirty="0" smtClean="0">
                <a:solidFill>
                  <a:srgbClr val="002060"/>
                </a:solidFill>
              </a:rPr>
              <a:t>, а </a:t>
            </a:r>
            <a:r>
              <a:rPr lang="ru-RU" sz="1400" dirty="0" err="1" smtClean="0">
                <a:solidFill>
                  <a:srgbClr val="002060"/>
                </a:solidFill>
              </a:rPr>
              <a:t>пір’я</a:t>
            </a:r>
            <a:r>
              <a:rPr lang="ru-RU" sz="1400" dirty="0" smtClean="0">
                <a:solidFill>
                  <a:srgbClr val="002060"/>
                </a:solidFill>
              </a:rPr>
              <a:t> на грудях </a:t>
            </a:r>
            <a:r>
              <a:rPr lang="ru-RU" sz="1400" dirty="0" err="1" smtClean="0">
                <a:solidFill>
                  <a:srgbClr val="002060"/>
                </a:solidFill>
              </a:rPr>
              <a:t>відрізняється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</a:rPr>
              <a:t>червонуватим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</a:rPr>
              <a:t>відтінком</a:t>
            </a:r>
            <a:r>
              <a:rPr lang="ru-RU" sz="1400" dirty="0" smtClean="0">
                <a:solidFill>
                  <a:srgbClr val="002060"/>
                </a:solidFill>
              </a:rPr>
              <a:t>. </a:t>
            </a:r>
            <a:r>
              <a:rPr lang="ru-RU" sz="1400" dirty="0" err="1" smtClean="0">
                <a:solidFill>
                  <a:srgbClr val="002060"/>
                </a:solidFill>
              </a:rPr>
              <a:t>Крила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</a:rPr>
              <a:t>чорнуваті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</a:rPr>
              <a:t>з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</a:rPr>
              <a:t>жовтими</a:t>
            </a:r>
            <a:r>
              <a:rPr lang="ru-RU" sz="1400" dirty="0" smtClean="0">
                <a:solidFill>
                  <a:srgbClr val="002060"/>
                </a:solidFill>
              </a:rPr>
              <a:t> рисками </a:t>
            </a:r>
            <a:r>
              <a:rPr lang="ru-RU" sz="1400" dirty="0" err="1" smtClean="0">
                <a:solidFill>
                  <a:srgbClr val="002060"/>
                </a:solidFill>
              </a:rPr>
              <a:t>біля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</a:rPr>
              <a:t>вершини</a:t>
            </a:r>
            <a:r>
              <a:rPr lang="ru-RU" sz="1400" dirty="0" smtClean="0">
                <a:solidFill>
                  <a:srgbClr val="002060"/>
                </a:solidFill>
              </a:rPr>
              <a:t>, а </a:t>
            </a:r>
            <a:r>
              <a:rPr lang="ru-RU" sz="1400" dirty="0" err="1" smtClean="0">
                <a:solidFill>
                  <a:srgbClr val="002060"/>
                </a:solidFill>
              </a:rPr>
              <a:t>також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</a:rPr>
              <a:t>білою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</a:rPr>
              <a:t>смугою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</a:rPr>
              <a:t>нижче</a:t>
            </a:r>
            <a:r>
              <a:rPr lang="ru-RU" sz="1400" dirty="0" smtClean="0">
                <a:solidFill>
                  <a:srgbClr val="002060"/>
                </a:solidFill>
              </a:rPr>
              <a:t> плеча. На </a:t>
            </a:r>
            <a:r>
              <a:rPr lang="ru-RU" sz="1400" dirty="0" err="1" smtClean="0">
                <a:solidFill>
                  <a:srgbClr val="002060"/>
                </a:solidFill>
              </a:rPr>
              <a:t>кінцях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</a:rPr>
              <a:t>другорядних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</a:rPr>
              <a:t>махових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</a:rPr>
              <a:t>пір’їн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</a:rPr>
              <a:t>є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</a:rPr>
              <a:t>характерні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</a:rPr>
              <a:t>червоні</a:t>
            </a:r>
            <a:r>
              <a:rPr lang="ru-RU" sz="1400" dirty="0" smtClean="0">
                <a:solidFill>
                  <a:srgbClr val="002060"/>
                </a:solidFill>
              </a:rPr>
              <a:t> пластинки. </a:t>
            </a:r>
            <a:r>
              <a:rPr lang="ru-RU" sz="1400" dirty="0" err="1" smtClean="0">
                <a:solidFill>
                  <a:srgbClr val="002060"/>
                </a:solidFill>
              </a:rPr>
              <a:t>Тіло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</a:rPr>
              <a:t>веретеноподібне</a:t>
            </a:r>
            <a:r>
              <a:rPr lang="ru-RU" sz="1400" dirty="0" smtClean="0">
                <a:solidFill>
                  <a:srgbClr val="002060"/>
                </a:solidFill>
              </a:rPr>
              <a:t>. </a:t>
            </a:r>
            <a:r>
              <a:rPr lang="ru-RU" sz="1400" dirty="0" err="1" smtClean="0">
                <a:solidFill>
                  <a:srgbClr val="002060"/>
                </a:solidFill>
              </a:rPr>
              <a:t>Хвіст</a:t>
            </a:r>
            <a:r>
              <a:rPr lang="ru-RU" sz="1400" dirty="0" smtClean="0">
                <a:solidFill>
                  <a:srgbClr val="002060"/>
                </a:solidFill>
              </a:rPr>
              <a:t> короткий, </a:t>
            </a:r>
            <a:r>
              <a:rPr lang="ru-RU" sz="1400" dirty="0" err="1" smtClean="0">
                <a:solidFill>
                  <a:srgbClr val="002060"/>
                </a:solidFill>
              </a:rPr>
              <a:t>закінчується</a:t>
            </a:r>
            <a:r>
              <a:rPr lang="ru-RU" sz="1400" dirty="0" smtClean="0">
                <a:solidFill>
                  <a:srgbClr val="002060"/>
                </a:solidFill>
              </a:rPr>
              <a:t> широкою </a:t>
            </a:r>
            <a:r>
              <a:rPr lang="ru-RU" sz="1400" dirty="0" err="1" smtClean="0">
                <a:solidFill>
                  <a:srgbClr val="002060"/>
                </a:solidFill>
              </a:rPr>
              <a:t>жовтою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</a:rPr>
              <a:t>верхівковою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</a:rPr>
              <a:t>смугою</a:t>
            </a:r>
            <a:r>
              <a:rPr lang="ru-RU" sz="1400" dirty="0" smtClean="0">
                <a:solidFill>
                  <a:srgbClr val="002060"/>
                </a:solidFill>
              </a:rPr>
              <a:t>. </a:t>
            </a:r>
            <a:r>
              <a:rPr lang="ru-RU" sz="1400" dirty="0" err="1" smtClean="0">
                <a:solidFill>
                  <a:srgbClr val="002060"/>
                </a:solidFill>
              </a:rPr>
              <a:t>Чорні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</a:rPr>
              <a:t>сильні</a:t>
            </a:r>
            <a:r>
              <a:rPr lang="ru-RU" sz="1400" dirty="0" smtClean="0">
                <a:solidFill>
                  <a:srgbClr val="002060"/>
                </a:solidFill>
              </a:rPr>
              <a:t> ноги </a:t>
            </a:r>
            <a:r>
              <a:rPr lang="ru-RU" sz="1400" dirty="0" err="1" smtClean="0">
                <a:solidFill>
                  <a:srgbClr val="002060"/>
                </a:solidFill>
              </a:rPr>
              <a:t>оперені</a:t>
            </a:r>
            <a:r>
              <a:rPr lang="ru-RU" sz="1400" dirty="0" smtClean="0">
                <a:solidFill>
                  <a:srgbClr val="002060"/>
                </a:solidFill>
              </a:rPr>
              <a:t> до </a:t>
            </a:r>
            <a:r>
              <a:rPr lang="ru-RU" sz="1400" dirty="0" err="1" smtClean="0">
                <a:solidFill>
                  <a:srgbClr val="002060"/>
                </a:solidFill>
              </a:rPr>
              <a:t>цівки</a:t>
            </a:r>
            <a:r>
              <a:rPr lang="ru-RU" sz="1400" dirty="0" smtClean="0">
                <a:solidFill>
                  <a:srgbClr val="002060"/>
                </a:solidFill>
              </a:rPr>
              <a:t>. </a:t>
            </a:r>
            <a:r>
              <a:rPr lang="ru-RU" sz="1400" dirty="0" err="1" smtClean="0">
                <a:solidFill>
                  <a:srgbClr val="002060"/>
                </a:solidFill>
              </a:rPr>
              <a:t>Дзьоб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</a:rPr>
              <a:t>чорного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</a:rPr>
              <a:t>кольору</a:t>
            </a:r>
            <a:r>
              <a:rPr lang="ru-RU" sz="1400" dirty="0" smtClean="0">
                <a:solidFill>
                  <a:srgbClr val="002060"/>
                </a:solidFill>
              </a:rPr>
              <a:t>, </a:t>
            </a:r>
            <a:r>
              <a:rPr lang="ru-RU" sz="1400" dirty="0" err="1" smtClean="0">
                <a:solidFill>
                  <a:srgbClr val="002060"/>
                </a:solidFill>
              </a:rPr>
              <a:t>порівняно</a:t>
            </a:r>
            <a:r>
              <a:rPr lang="ru-RU" sz="1400" dirty="0" smtClean="0">
                <a:solidFill>
                  <a:srgbClr val="002060"/>
                </a:solidFill>
              </a:rPr>
              <a:t> короткий </a:t>
            </a:r>
            <a:r>
              <a:rPr lang="ru-RU" sz="1400" dirty="0" err="1" smtClean="0">
                <a:solidFill>
                  <a:srgbClr val="002060"/>
                </a:solidFill>
              </a:rPr>
              <a:t>і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</a:rPr>
              <a:t>масивний</a:t>
            </a:r>
            <a:r>
              <a:rPr lang="ru-RU" sz="1400" dirty="0" smtClean="0">
                <a:solidFill>
                  <a:srgbClr val="002060"/>
                </a:solidFill>
              </a:rPr>
              <a:t>. Поперек </a:t>
            </a:r>
            <a:r>
              <a:rPr lang="ru-RU" sz="1400" dirty="0" err="1" smtClean="0">
                <a:solidFill>
                  <a:srgbClr val="002060"/>
                </a:solidFill>
              </a:rPr>
              <a:t>голови</a:t>
            </a:r>
            <a:r>
              <a:rPr lang="ru-RU" sz="1400" dirty="0" smtClean="0">
                <a:solidFill>
                  <a:srgbClr val="002060"/>
                </a:solidFill>
              </a:rPr>
              <a:t> на </a:t>
            </a:r>
            <a:r>
              <a:rPr lang="ru-RU" sz="1400" dirty="0" err="1" smtClean="0">
                <a:solidFill>
                  <a:srgbClr val="002060"/>
                </a:solidFill>
              </a:rPr>
              <a:t>рівні</a:t>
            </a:r>
            <a:r>
              <a:rPr lang="ru-RU" sz="1400" dirty="0" smtClean="0">
                <a:solidFill>
                  <a:srgbClr val="002060"/>
                </a:solidFill>
              </a:rPr>
              <a:t> очей </a:t>
            </a:r>
            <a:r>
              <a:rPr lang="ru-RU" sz="1400" dirty="0" err="1" smtClean="0">
                <a:solidFill>
                  <a:srgbClr val="002060"/>
                </a:solidFill>
              </a:rPr>
              <a:t>тягнеться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</a:rPr>
              <a:t>чорна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</a:rPr>
              <a:t>смуга</a:t>
            </a:r>
            <a:r>
              <a:rPr lang="ru-RU" sz="1400" dirty="0" smtClean="0">
                <a:solidFill>
                  <a:srgbClr val="002060"/>
                </a:solidFill>
              </a:rPr>
              <a:t>, на </a:t>
            </a:r>
            <a:r>
              <a:rPr lang="ru-RU" sz="1400" dirty="0" err="1" smtClean="0">
                <a:solidFill>
                  <a:srgbClr val="002060"/>
                </a:solidFill>
              </a:rPr>
              <a:t>горлі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</a:rPr>
              <a:t>наявна</a:t>
            </a:r>
            <a:r>
              <a:rPr lang="ru-RU" sz="1400" dirty="0" smtClean="0">
                <a:solidFill>
                  <a:srgbClr val="002060"/>
                </a:solidFill>
              </a:rPr>
              <a:t> невелика </a:t>
            </a:r>
            <a:r>
              <a:rPr lang="ru-RU" sz="1400" dirty="0" err="1" smtClean="0">
                <a:solidFill>
                  <a:srgbClr val="002060"/>
                </a:solidFill>
              </a:rPr>
              <a:t>чорна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</a:rPr>
              <a:t>маніжка</a:t>
            </a:r>
            <a:r>
              <a:rPr lang="ru-RU" sz="1400" dirty="0" smtClean="0">
                <a:solidFill>
                  <a:srgbClr val="002060"/>
                </a:solidFill>
              </a:rPr>
              <a:t>.</a:t>
            </a:r>
          </a:p>
          <a:p>
            <a:pPr indent="358775"/>
            <a:r>
              <a:rPr lang="ru-RU" sz="1400" b="1" u="sng" dirty="0" err="1" smtClean="0">
                <a:solidFill>
                  <a:srgbClr val="002060"/>
                </a:solidFill>
              </a:rPr>
              <a:t>Спосіб</a:t>
            </a:r>
            <a:r>
              <a:rPr lang="ru-RU" sz="1400" b="1" u="sng" dirty="0" smtClean="0">
                <a:solidFill>
                  <a:srgbClr val="002060"/>
                </a:solidFill>
              </a:rPr>
              <a:t> </a:t>
            </a:r>
            <a:r>
              <a:rPr lang="ru-RU" sz="1400" b="1" u="sng" dirty="0" err="1" smtClean="0">
                <a:solidFill>
                  <a:srgbClr val="002060"/>
                </a:solidFill>
              </a:rPr>
              <a:t>життя</a:t>
            </a:r>
            <a:endParaRPr lang="ru-RU" sz="1400" u="sng" dirty="0" smtClean="0">
              <a:solidFill>
                <a:srgbClr val="002060"/>
              </a:solidFill>
            </a:endParaRPr>
          </a:p>
          <a:p>
            <a:r>
              <a:rPr lang="ru-RU" sz="1400" dirty="0" err="1" smtClean="0">
                <a:solidFill>
                  <a:srgbClr val="002060"/>
                </a:solidFill>
              </a:rPr>
              <a:t>Омелюхи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</a:rPr>
              <a:t>досить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</a:rPr>
              <a:t>компанійські</a:t>
            </a:r>
            <a:r>
              <a:rPr lang="ru-RU" sz="1400" dirty="0" smtClean="0">
                <a:solidFill>
                  <a:srgbClr val="002060"/>
                </a:solidFill>
              </a:rPr>
              <a:t> птахи. </a:t>
            </a:r>
            <a:r>
              <a:rPr lang="ru-RU" sz="1400" dirty="0" err="1" smtClean="0">
                <a:solidFill>
                  <a:srgbClr val="002060"/>
                </a:solidFill>
              </a:rPr>
              <a:t>Тільки</a:t>
            </a:r>
            <a:r>
              <a:rPr lang="ru-RU" sz="1400" dirty="0" smtClean="0">
                <a:solidFill>
                  <a:srgbClr val="002060"/>
                </a:solidFill>
              </a:rPr>
              <a:t> на </a:t>
            </a:r>
            <a:r>
              <a:rPr lang="ru-RU" sz="1400" dirty="0" err="1" smtClean="0">
                <a:solidFill>
                  <a:srgbClr val="002060"/>
                </a:solidFill>
              </a:rPr>
              <a:t>період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</a:rPr>
              <a:t>виведення</a:t>
            </a:r>
            <a:r>
              <a:rPr lang="ru-RU" sz="1400" dirty="0" smtClean="0">
                <a:solidFill>
                  <a:srgbClr val="002060"/>
                </a:solidFill>
              </a:rPr>
              <a:t> потомства пари </a:t>
            </a:r>
            <a:r>
              <a:rPr lang="ru-RU" sz="1400" dirty="0" err="1" smtClean="0">
                <a:solidFill>
                  <a:srgbClr val="002060"/>
                </a:solidFill>
              </a:rPr>
              <a:t>усамітнюються</a:t>
            </a:r>
            <a:r>
              <a:rPr lang="ru-RU" sz="1400" dirty="0" smtClean="0">
                <a:solidFill>
                  <a:srgbClr val="002060"/>
                </a:solidFill>
              </a:rPr>
              <a:t>, </a:t>
            </a:r>
            <a:r>
              <a:rPr lang="ru-RU" sz="1400" dirty="0" err="1" smtClean="0">
                <a:solidFill>
                  <a:srgbClr val="002060"/>
                </a:solidFill>
              </a:rPr>
              <a:t>щоб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</a:rPr>
              <a:t>присвятити</a:t>
            </a:r>
            <a:r>
              <a:rPr lang="ru-RU" sz="1400" dirty="0" smtClean="0">
                <a:solidFill>
                  <a:srgbClr val="002060"/>
                </a:solidFill>
              </a:rPr>
              <a:t> себе </a:t>
            </a:r>
            <a:r>
              <a:rPr lang="ru-RU" sz="1400" dirty="0" err="1" smtClean="0">
                <a:solidFill>
                  <a:srgbClr val="002060"/>
                </a:solidFill>
              </a:rPr>
              <a:t>будівництву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</a:rPr>
              <a:t>гнізда</a:t>
            </a:r>
            <a:r>
              <a:rPr lang="ru-RU" sz="1400" dirty="0" smtClean="0">
                <a:solidFill>
                  <a:srgbClr val="002060"/>
                </a:solidFill>
              </a:rPr>
              <a:t>, </a:t>
            </a:r>
            <a:r>
              <a:rPr lang="ru-RU" sz="1400" dirty="0" err="1" smtClean="0">
                <a:solidFill>
                  <a:srgbClr val="002060"/>
                </a:solidFill>
              </a:rPr>
              <a:t>але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</a:rPr>
              <a:t>якщо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</a:rPr>
              <a:t>навколо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</a:rPr>
              <a:t>живе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</a:rPr>
              <a:t>багато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</a:rPr>
              <a:t>омелюхів</a:t>
            </a:r>
            <a:r>
              <a:rPr lang="ru-RU" sz="1400" dirty="0" smtClean="0">
                <a:solidFill>
                  <a:srgbClr val="002060"/>
                </a:solidFill>
              </a:rPr>
              <a:t>, то </a:t>
            </a:r>
            <a:r>
              <a:rPr lang="ru-RU" sz="1400" dirty="0" err="1" smtClean="0">
                <a:solidFill>
                  <a:srgbClr val="002060"/>
                </a:solidFill>
              </a:rPr>
              <a:t>можуть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</a:rPr>
              <a:t>виникати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</a:rPr>
              <a:t>галасливі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</a:rPr>
              <a:t>колонії</a:t>
            </a:r>
            <a:r>
              <a:rPr lang="ru-RU" sz="1400" dirty="0" smtClean="0">
                <a:solidFill>
                  <a:srgbClr val="002060"/>
                </a:solidFill>
              </a:rPr>
              <a:t>. </a:t>
            </a:r>
            <a:r>
              <a:rPr lang="ru-RU" sz="1400" dirty="0" err="1" smtClean="0">
                <a:solidFill>
                  <a:srgbClr val="002060"/>
                </a:solidFill>
              </a:rPr>
              <a:t>Восени</a:t>
            </a:r>
            <a:r>
              <a:rPr lang="ru-RU" sz="1400" dirty="0" smtClean="0">
                <a:solidFill>
                  <a:srgbClr val="002060"/>
                </a:solidFill>
              </a:rPr>
              <a:t>, коли молодь </a:t>
            </a:r>
            <a:r>
              <a:rPr lang="ru-RU" sz="1400" dirty="0" err="1" smtClean="0">
                <a:solidFill>
                  <a:srgbClr val="002060"/>
                </a:solidFill>
              </a:rPr>
              <a:t>підросла</a:t>
            </a:r>
            <a:r>
              <a:rPr lang="ru-RU" sz="1400" dirty="0" smtClean="0">
                <a:solidFill>
                  <a:srgbClr val="002060"/>
                </a:solidFill>
              </a:rPr>
              <a:t>, </a:t>
            </a:r>
            <a:r>
              <a:rPr lang="ru-RU" sz="1400" dirty="0" err="1" smtClean="0">
                <a:solidFill>
                  <a:srgbClr val="002060"/>
                </a:solidFill>
              </a:rPr>
              <a:t>омелюхи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</a:rPr>
              <a:t>збираються</a:t>
            </a:r>
            <a:r>
              <a:rPr lang="ru-RU" sz="1400" dirty="0" smtClean="0">
                <a:solidFill>
                  <a:srgbClr val="002060"/>
                </a:solidFill>
              </a:rPr>
              <a:t> у </a:t>
            </a:r>
            <a:r>
              <a:rPr lang="ru-RU" sz="1400" dirty="0" err="1" smtClean="0">
                <a:solidFill>
                  <a:srgbClr val="002060"/>
                </a:solidFill>
              </a:rPr>
              <a:t>великі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</a:rPr>
              <a:t>зграї</a:t>
            </a:r>
            <a:r>
              <a:rPr lang="ru-RU" sz="1400" dirty="0" smtClean="0">
                <a:solidFill>
                  <a:srgbClr val="002060"/>
                </a:solidFill>
              </a:rPr>
              <a:t>. На початку </a:t>
            </a:r>
            <a:r>
              <a:rPr lang="ru-RU" sz="1400" dirty="0" err="1" smtClean="0">
                <a:solidFill>
                  <a:srgbClr val="002060"/>
                </a:solidFill>
              </a:rPr>
              <a:t>зими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</a:rPr>
              <a:t>чисельність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</a:rPr>
              <a:t>однієї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</a:rPr>
              <a:t>зграї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</a:rPr>
              <a:t>іноді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</a:rPr>
              <a:t>досягає</a:t>
            </a:r>
            <a:r>
              <a:rPr lang="ru-RU" sz="1400" dirty="0" smtClean="0">
                <a:solidFill>
                  <a:srgbClr val="002060"/>
                </a:solidFill>
              </a:rPr>
              <a:t> 200 </a:t>
            </a:r>
            <a:r>
              <a:rPr lang="ru-RU" sz="1400" dirty="0" err="1" smtClean="0">
                <a:solidFill>
                  <a:srgbClr val="002060"/>
                </a:solidFill>
              </a:rPr>
              <a:t>особин</a:t>
            </a:r>
            <a:r>
              <a:rPr lang="ru-RU" sz="1400" dirty="0" smtClean="0">
                <a:solidFill>
                  <a:srgbClr val="002060"/>
                </a:solidFill>
              </a:rPr>
              <a:t>, </a:t>
            </a:r>
            <a:r>
              <a:rPr lang="ru-RU" sz="1400" dirty="0" err="1" smtClean="0">
                <a:solidFill>
                  <a:srgbClr val="002060"/>
                </a:solidFill>
              </a:rPr>
              <a:t>але</a:t>
            </a:r>
            <a:r>
              <a:rPr lang="ru-RU" sz="1400" dirty="0" smtClean="0">
                <a:solidFill>
                  <a:srgbClr val="002060"/>
                </a:solidFill>
              </a:rPr>
              <a:t> в </a:t>
            </a:r>
            <a:r>
              <a:rPr lang="ru-RU" sz="1400" dirty="0" err="1" smtClean="0">
                <a:solidFill>
                  <a:srgbClr val="002060"/>
                </a:solidFill>
              </a:rPr>
              <a:t>ході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</a:rPr>
              <a:t>невпинних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</a:rPr>
              <a:t>кочівель</a:t>
            </a:r>
            <a:r>
              <a:rPr lang="ru-RU" sz="1400" dirty="0" smtClean="0">
                <a:solidFill>
                  <a:srgbClr val="002060"/>
                </a:solidFill>
              </a:rPr>
              <a:t> вона </a:t>
            </a:r>
            <a:r>
              <a:rPr lang="ru-RU" sz="1400" dirty="0" err="1" smtClean="0">
                <a:solidFill>
                  <a:srgbClr val="002060"/>
                </a:solidFill>
              </a:rPr>
              <a:t>поступово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</a:rPr>
              <a:t>розпадається</a:t>
            </a:r>
            <a:r>
              <a:rPr lang="ru-RU" sz="1400" dirty="0" smtClean="0">
                <a:solidFill>
                  <a:srgbClr val="002060"/>
                </a:solidFill>
              </a:rPr>
              <a:t> на </a:t>
            </a:r>
            <a:r>
              <a:rPr lang="ru-RU" sz="1400" dirty="0" err="1" smtClean="0">
                <a:solidFill>
                  <a:srgbClr val="002060"/>
                </a:solidFill>
              </a:rPr>
              <a:t>дрібні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</a:rPr>
              <a:t>групи</a:t>
            </a:r>
            <a:r>
              <a:rPr lang="ru-RU" sz="1400" dirty="0" smtClean="0">
                <a:solidFill>
                  <a:srgbClr val="002060"/>
                </a:solidFill>
              </a:rPr>
              <a:t>, </a:t>
            </a:r>
            <a:r>
              <a:rPr lang="ru-RU" sz="1400" dirty="0" err="1" smtClean="0">
                <a:solidFill>
                  <a:srgbClr val="002060"/>
                </a:solidFill>
              </a:rPr>
              <a:t>які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</a:rPr>
              <a:t>вже</a:t>
            </a:r>
            <a:r>
              <a:rPr lang="ru-RU" sz="1400" dirty="0" smtClean="0">
                <a:solidFill>
                  <a:srgbClr val="002060"/>
                </a:solidFill>
              </a:rPr>
              <a:t> до </a:t>
            </a:r>
            <a:r>
              <a:rPr lang="ru-RU" sz="1400" dirty="0" err="1" smtClean="0">
                <a:solidFill>
                  <a:srgbClr val="002060"/>
                </a:solidFill>
              </a:rPr>
              <a:t>кінця</a:t>
            </a:r>
            <a:r>
              <a:rPr lang="ru-RU" sz="1400" dirty="0" smtClean="0">
                <a:solidFill>
                  <a:srgbClr val="002060"/>
                </a:solidFill>
              </a:rPr>
              <a:t> лютого </a:t>
            </a:r>
            <a:r>
              <a:rPr lang="ru-RU" sz="1400" dirty="0" err="1" smtClean="0">
                <a:solidFill>
                  <a:srgbClr val="002060"/>
                </a:solidFill>
              </a:rPr>
              <a:t>нараховують</a:t>
            </a:r>
            <a:r>
              <a:rPr lang="ru-RU" sz="1400" dirty="0" smtClean="0">
                <a:solidFill>
                  <a:srgbClr val="002060"/>
                </a:solidFill>
              </a:rPr>
              <a:t> не </a:t>
            </a:r>
            <a:r>
              <a:rPr lang="ru-RU" sz="1400" dirty="0" err="1" smtClean="0">
                <a:solidFill>
                  <a:srgbClr val="002060"/>
                </a:solidFill>
              </a:rPr>
              <a:t>більше</a:t>
            </a:r>
            <a:r>
              <a:rPr lang="ru-RU" sz="1400" dirty="0" smtClean="0">
                <a:solidFill>
                  <a:srgbClr val="002060"/>
                </a:solidFill>
              </a:rPr>
              <a:t> 50 </a:t>
            </a:r>
            <a:r>
              <a:rPr lang="ru-RU" sz="1400" dirty="0" err="1" smtClean="0">
                <a:solidFill>
                  <a:srgbClr val="002060"/>
                </a:solidFill>
              </a:rPr>
              <a:t>птахів</a:t>
            </a:r>
            <a:r>
              <a:rPr lang="ru-RU" sz="1400" dirty="0" smtClean="0">
                <a:solidFill>
                  <a:srgbClr val="002060"/>
                </a:solidFill>
              </a:rPr>
              <a:t>. </a:t>
            </a:r>
            <a:r>
              <a:rPr lang="ru-RU" sz="1400" dirty="0" err="1" smtClean="0">
                <a:solidFill>
                  <a:srgbClr val="002060"/>
                </a:solidFill>
              </a:rPr>
              <a:t>Омелюхи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</a:rPr>
              <a:t>ведуть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</a:rPr>
              <a:t>кочовий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</a:rPr>
              <a:t>спосіб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</a:rPr>
              <a:t>життя</a:t>
            </a:r>
            <a:r>
              <a:rPr lang="ru-RU" sz="1400" dirty="0" smtClean="0">
                <a:solidFill>
                  <a:srgbClr val="002060"/>
                </a:solidFill>
              </a:rPr>
              <a:t>: у </a:t>
            </a:r>
            <a:r>
              <a:rPr lang="ru-RU" sz="1400" dirty="0" err="1" smtClean="0">
                <a:solidFill>
                  <a:srgbClr val="002060"/>
                </a:solidFill>
              </a:rPr>
              <a:t>листопаді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</a:rPr>
              <a:t>прилітають</a:t>
            </a:r>
            <a:r>
              <a:rPr lang="ru-RU" sz="1400" dirty="0" smtClean="0">
                <a:solidFill>
                  <a:srgbClr val="002060"/>
                </a:solidFill>
              </a:rPr>
              <a:t> до </a:t>
            </a:r>
            <a:r>
              <a:rPr lang="ru-RU" sz="1400" dirty="0" err="1" smtClean="0">
                <a:solidFill>
                  <a:srgbClr val="002060"/>
                </a:solidFill>
              </a:rPr>
              <a:t>місць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</a:rPr>
              <a:t>зимівлі</a:t>
            </a:r>
            <a:r>
              <a:rPr lang="ru-RU" sz="1400" dirty="0" smtClean="0">
                <a:solidFill>
                  <a:srgbClr val="002060"/>
                </a:solidFill>
              </a:rPr>
              <a:t>, а у </a:t>
            </a:r>
            <a:r>
              <a:rPr lang="ru-RU" sz="1400" dirty="0" err="1" smtClean="0">
                <a:solidFill>
                  <a:srgbClr val="002060"/>
                </a:solidFill>
              </a:rPr>
              <a:t>березні-квітні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</a:rPr>
              <a:t>повертаються</a:t>
            </a:r>
            <a:r>
              <a:rPr lang="ru-RU" sz="1400" dirty="0" smtClean="0">
                <a:solidFill>
                  <a:srgbClr val="002060"/>
                </a:solidFill>
              </a:rPr>
              <a:t> на </a:t>
            </a:r>
            <a:r>
              <a:rPr lang="ru-RU" sz="1400" dirty="0" err="1" smtClean="0">
                <a:solidFill>
                  <a:srgbClr val="002060"/>
                </a:solidFill>
              </a:rPr>
              <a:t>північ</a:t>
            </a:r>
            <a:r>
              <a:rPr lang="ru-RU" sz="1400" dirty="0" smtClean="0">
                <a:solidFill>
                  <a:srgbClr val="002060"/>
                </a:solidFill>
              </a:rPr>
              <a:t> до </a:t>
            </a:r>
            <a:r>
              <a:rPr lang="ru-RU" sz="1400" dirty="0" err="1" smtClean="0">
                <a:solidFill>
                  <a:srgbClr val="002060"/>
                </a:solidFill>
              </a:rPr>
              <a:t>рідних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</a:rPr>
              <a:t>місць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</a:rPr>
              <a:t>гніздівлі</a:t>
            </a:r>
            <a:r>
              <a:rPr lang="ru-RU" sz="1400" dirty="0" smtClean="0">
                <a:solidFill>
                  <a:srgbClr val="002060"/>
                </a:solidFill>
              </a:rPr>
              <a:t>. У сезон </a:t>
            </a:r>
            <a:r>
              <a:rPr lang="ru-RU" sz="1400" dirty="0" err="1" smtClean="0">
                <a:solidFill>
                  <a:srgbClr val="002060"/>
                </a:solidFill>
              </a:rPr>
              <a:t>виведення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</a:rPr>
              <a:t>пташенят</a:t>
            </a:r>
            <a:r>
              <a:rPr lang="ru-RU" sz="1400" dirty="0" smtClean="0">
                <a:solidFill>
                  <a:srgbClr val="002060"/>
                </a:solidFill>
              </a:rPr>
              <a:t> основу </a:t>
            </a:r>
            <a:r>
              <a:rPr lang="ru-RU" sz="1400" dirty="0" err="1" smtClean="0">
                <a:solidFill>
                  <a:srgbClr val="002060"/>
                </a:solidFill>
              </a:rPr>
              <a:t>раціону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</a:rPr>
              <a:t>птахів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</a:rPr>
              <a:t>складають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</a:rPr>
              <a:t>комахи</a:t>
            </a:r>
            <a:r>
              <a:rPr lang="ru-RU" sz="1400" dirty="0" smtClean="0">
                <a:solidFill>
                  <a:srgbClr val="002060"/>
                </a:solidFill>
              </a:rPr>
              <a:t>, перш за все </a:t>
            </a:r>
            <a:r>
              <a:rPr lang="ru-RU" sz="1400" dirty="0" err="1" smtClean="0">
                <a:solidFill>
                  <a:srgbClr val="002060"/>
                </a:solidFill>
              </a:rPr>
              <a:t>комарі</a:t>
            </a:r>
            <a:r>
              <a:rPr lang="ru-RU" sz="1400" dirty="0" smtClean="0">
                <a:solidFill>
                  <a:srgbClr val="002060"/>
                </a:solidFill>
              </a:rPr>
              <a:t>, а </a:t>
            </a:r>
            <a:r>
              <a:rPr lang="ru-RU" sz="1400" dirty="0" err="1" smtClean="0">
                <a:solidFill>
                  <a:srgbClr val="002060"/>
                </a:solidFill>
              </a:rPr>
              <a:t>взимку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</a:rPr>
              <a:t>омелюхи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</a:rPr>
              <a:t>годуються</a:t>
            </a:r>
            <a:r>
              <a:rPr lang="ru-RU" sz="1400" dirty="0" smtClean="0">
                <a:solidFill>
                  <a:srgbClr val="002060"/>
                </a:solidFill>
              </a:rPr>
              <a:t> ягодами </a:t>
            </a:r>
            <a:r>
              <a:rPr lang="ru-RU" sz="1400" dirty="0" err="1" smtClean="0">
                <a:solidFill>
                  <a:srgbClr val="002060"/>
                </a:solidFill>
              </a:rPr>
              <a:t>горобини</a:t>
            </a:r>
            <a:r>
              <a:rPr lang="ru-RU" sz="1400" dirty="0" smtClean="0">
                <a:solidFill>
                  <a:srgbClr val="002060"/>
                </a:solidFill>
              </a:rPr>
              <a:t>, барбарису, </a:t>
            </a:r>
            <a:r>
              <a:rPr lang="ru-RU" sz="1400" dirty="0" err="1" smtClean="0">
                <a:solidFill>
                  <a:srgbClr val="002060"/>
                </a:solidFill>
              </a:rPr>
              <a:t>глоду</a:t>
            </a:r>
            <a:r>
              <a:rPr lang="ru-RU" sz="1400" dirty="0" smtClean="0">
                <a:solidFill>
                  <a:srgbClr val="002060"/>
                </a:solidFill>
              </a:rPr>
              <a:t>, </a:t>
            </a:r>
            <a:r>
              <a:rPr lang="ru-RU" sz="1400" dirty="0" err="1" smtClean="0">
                <a:solidFill>
                  <a:srgbClr val="002060"/>
                </a:solidFill>
              </a:rPr>
              <a:t>калини</a:t>
            </a:r>
            <a:r>
              <a:rPr lang="ru-RU" sz="1400" dirty="0" smtClean="0">
                <a:solidFill>
                  <a:srgbClr val="002060"/>
                </a:solidFill>
              </a:rPr>
              <a:t> та </a:t>
            </a:r>
            <a:r>
              <a:rPr lang="ru-RU" sz="1400" dirty="0" err="1" smtClean="0">
                <a:solidFill>
                  <a:srgbClr val="002060"/>
                </a:solidFill>
              </a:rPr>
              <a:t>омели</a:t>
            </a:r>
            <a:r>
              <a:rPr lang="ru-RU" sz="1400" dirty="0" smtClean="0">
                <a:solidFill>
                  <a:srgbClr val="002060"/>
                </a:solidFill>
              </a:rPr>
              <a:t>. У </a:t>
            </a:r>
            <a:r>
              <a:rPr lang="ru-RU" sz="1400" dirty="0" err="1" smtClean="0">
                <a:solidFill>
                  <a:srgbClr val="002060"/>
                </a:solidFill>
              </a:rPr>
              <a:t>цей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</a:rPr>
              <a:t>період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</a:rPr>
              <a:t>зграйки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</a:rPr>
              <a:t>омелюхів</a:t>
            </a:r>
            <a:r>
              <a:rPr lang="ru-RU" sz="1400" dirty="0" smtClean="0">
                <a:solidFill>
                  <a:srgbClr val="002060"/>
                </a:solidFill>
              </a:rPr>
              <a:t> часто </a:t>
            </a:r>
            <a:r>
              <a:rPr lang="ru-RU" sz="1400" dirty="0" err="1" smtClean="0">
                <a:solidFill>
                  <a:srgbClr val="002060"/>
                </a:solidFill>
              </a:rPr>
              <a:t>навідуються</a:t>
            </a:r>
            <a:r>
              <a:rPr lang="ru-RU" sz="1400" dirty="0" smtClean="0">
                <a:solidFill>
                  <a:srgbClr val="002060"/>
                </a:solidFill>
              </a:rPr>
              <a:t> до </a:t>
            </a:r>
            <a:r>
              <a:rPr lang="ru-RU" sz="1400" dirty="0" err="1" smtClean="0">
                <a:solidFill>
                  <a:srgbClr val="002060"/>
                </a:solidFill>
              </a:rPr>
              <a:t>садів</a:t>
            </a:r>
            <a:r>
              <a:rPr lang="ru-RU" sz="1400" dirty="0" smtClean="0">
                <a:solidFill>
                  <a:srgbClr val="002060"/>
                </a:solidFill>
              </a:rPr>
              <a:t> та </a:t>
            </a:r>
            <a:r>
              <a:rPr lang="ru-RU" sz="1400" dirty="0" err="1" smtClean="0">
                <a:solidFill>
                  <a:srgbClr val="002060"/>
                </a:solidFill>
              </a:rPr>
              <a:t>парків</a:t>
            </a:r>
            <a:r>
              <a:rPr lang="ru-RU" sz="1400" dirty="0" smtClean="0">
                <a:solidFill>
                  <a:srgbClr val="002060"/>
                </a:solidFill>
              </a:rPr>
              <a:t>, де </a:t>
            </a:r>
            <a:r>
              <a:rPr lang="ru-RU" sz="1400" dirty="0" err="1" smtClean="0">
                <a:solidFill>
                  <a:srgbClr val="002060"/>
                </a:solidFill>
              </a:rPr>
              <a:t>завжди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</a:rPr>
              <a:t>можна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</a:rPr>
              <a:t>чим-небудь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</a:rPr>
              <a:t>поживитися</a:t>
            </a:r>
            <a:r>
              <a:rPr lang="ru-RU" sz="1400" dirty="0" smtClean="0">
                <a:solidFill>
                  <a:srgbClr val="002060"/>
                </a:solidFill>
              </a:rPr>
              <a:t>. </a:t>
            </a:r>
            <a:r>
              <a:rPr lang="ru-RU" sz="1400" dirty="0" err="1" smtClean="0">
                <a:solidFill>
                  <a:srgbClr val="002060"/>
                </a:solidFill>
              </a:rPr>
              <a:t>Омелюхи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</a:rPr>
              <a:t>переварюють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</a:rPr>
              <a:t>тільки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</a:rPr>
              <a:t>ягідний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</a:rPr>
              <a:t>м’якуш</a:t>
            </a:r>
            <a:r>
              <a:rPr lang="ru-RU" sz="1400" dirty="0" smtClean="0">
                <a:solidFill>
                  <a:srgbClr val="002060"/>
                </a:solidFill>
              </a:rPr>
              <a:t>, а </a:t>
            </a:r>
            <a:r>
              <a:rPr lang="ru-RU" sz="1400" dirty="0" err="1" smtClean="0">
                <a:solidFill>
                  <a:srgbClr val="002060"/>
                </a:solidFill>
              </a:rPr>
              <a:t>кісточки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</a:rPr>
              <a:t>видаляються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</a:rPr>
              <a:t>з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</a:rPr>
              <a:t>організму</a:t>
            </a:r>
            <a:r>
              <a:rPr lang="ru-RU" sz="1400" dirty="0" smtClean="0">
                <a:solidFill>
                  <a:srgbClr val="002060"/>
                </a:solidFill>
              </a:rPr>
              <a:t> разом </a:t>
            </a:r>
            <a:r>
              <a:rPr lang="ru-RU" sz="1400" dirty="0" err="1" smtClean="0">
                <a:solidFill>
                  <a:srgbClr val="002060"/>
                </a:solidFill>
              </a:rPr>
              <a:t>і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</a:rPr>
              <a:t>з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</a:rPr>
              <a:t>послідом</a:t>
            </a:r>
            <a:r>
              <a:rPr lang="ru-RU" sz="1400" dirty="0" smtClean="0">
                <a:solidFill>
                  <a:srgbClr val="002060"/>
                </a:solidFill>
              </a:rPr>
              <a:t>. Таким чином птахи </a:t>
            </a:r>
            <a:r>
              <a:rPr lang="ru-RU" sz="1400" dirty="0" err="1" smtClean="0">
                <a:solidFill>
                  <a:srgbClr val="002060"/>
                </a:solidFill>
              </a:rPr>
              <a:t>сприяють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</a:rPr>
              <a:t>розповсюдженню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</a:rPr>
              <a:t>багатьох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</a:rPr>
              <a:t>видів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</a:rPr>
              <a:t>рослин</a:t>
            </a:r>
            <a:r>
              <a:rPr lang="ru-RU" sz="1400" dirty="0" smtClean="0">
                <a:solidFill>
                  <a:srgbClr val="002060"/>
                </a:solidFill>
              </a:rPr>
              <a:t>.</a:t>
            </a:r>
          </a:p>
          <a:p>
            <a:pPr marL="273050" lvl="0" indent="-635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ru-RU" sz="1400" dirty="0" smtClean="0">
                <a:solidFill>
                  <a:srgbClr val="002060"/>
                </a:solidFill>
              </a:rPr>
              <a:t> 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140968"/>
            <a:ext cx="4509450" cy="32849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206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187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068960"/>
            <a:ext cx="4183491" cy="2952328"/>
          </a:xfrm>
          <a:prstGeom prst="rect">
            <a:avLst/>
          </a:prstGeom>
          <a:ln w="190500" cap="rnd">
            <a:solidFill>
              <a:srgbClr val="00206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835696" y="260648"/>
            <a:ext cx="5472608" cy="720080"/>
          </a:xfrm>
          <a:effectLst>
            <a:outerShdw blurRad="57150" dist="38100" dir="5400000" algn="ctr" rotWithShape="0">
              <a:schemeClr val="accent6">
                <a:shade val="9000"/>
                <a:satMod val="105000"/>
                <a:alpha val="48000"/>
              </a:schemeClr>
            </a:outerShdw>
            <a:softEdge rad="63500"/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b="1" dirty="0" smtClean="0"/>
              <a:t>Гра “СКЛАДИ  КАРТИНКУ”</a:t>
            </a:r>
            <a:endParaRPr lang="ru-RU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339752" y="1196752"/>
            <a:ext cx="4320480" cy="101037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b">
            <a:normAutofit fontScale="85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3000" b="1" cap="small" dirty="0" smtClean="0">
                <a:solidFill>
                  <a:srgbClr val="FF0000"/>
                </a:solidFill>
              </a:rPr>
              <a:t>Розріжте  малюнки за  пунктирними  лініями</a:t>
            </a:r>
            <a:endParaRPr kumimoji="0" lang="ru-RU" sz="3000" b="0" i="0" u="none" strike="noStrike" kern="1200" cap="small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18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18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5760640" cy="1010376"/>
          </a:xfrm>
          <a:effectLst>
            <a:outerShdw blurRad="57150" dist="38100" dir="5400000" algn="ctr" rotWithShape="0">
              <a:schemeClr val="accent6">
                <a:shade val="9000"/>
                <a:satMod val="105000"/>
                <a:alpha val="48000"/>
              </a:schemeClr>
            </a:outerShdw>
            <a:softEdge rad="63500"/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b="1" dirty="0" smtClean="0"/>
              <a:t>  Робота в парах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556792"/>
            <a:ext cx="8712968" cy="496855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buNone/>
            </a:pPr>
            <a:r>
              <a:rPr lang="uk-UA" dirty="0" smtClean="0"/>
              <a:t>1.    </a:t>
            </a:r>
            <a:r>
              <a:rPr lang="uk-UA" dirty="0" smtClean="0">
                <a:solidFill>
                  <a:srgbClr val="002060"/>
                </a:solidFill>
              </a:rPr>
              <a:t>Із розсипаних слів скласти загадку і записати.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      маю груди   </a:t>
            </a:r>
            <a:r>
              <a:rPr lang="ru-RU" dirty="0" err="1" smtClean="0">
                <a:solidFill>
                  <a:srgbClr val="FF0000"/>
                </a:solidFill>
              </a:rPr>
              <a:t>Жовті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     І комах </a:t>
            </a:r>
            <a:r>
              <a:rPr lang="ru-RU" dirty="0" err="1" smtClean="0">
                <a:solidFill>
                  <a:srgbClr val="FF0000"/>
                </a:solidFill>
              </a:rPr>
              <a:t>з'їдаю</a:t>
            </a:r>
            <a:r>
              <a:rPr lang="ru-RU" dirty="0" smtClean="0">
                <a:solidFill>
                  <a:srgbClr val="FF0000"/>
                </a:solidFill>
              </a:rPr>
              <a:t>, день   за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    сама  </a:t>
            </a:r>
            <a:r>
              <a:rPr lang="ru-RU" dirty="0" err="1" smtClean="0">
                <a:solidFill>
                  <a:srgbClr val="FF0000"/>
                </a:solidFill>
              </a:rPr>
              <a:t>Скільки</a:t>
            </a:r>
            <a:r>
              <a:rPr lang="ru-RU" dirty="0" smtClean="0">
                <a:solidFill>
                  <a:srgbClr val="FF0000"/>
                </a:solidFill>
              </a:rPr>
              <a:t>  </a:t>
            </a:r>
            <a:r>
              <a:rPr lang="ru-RU" dirty="0" err="1" smtClean="0">
                <a:solidFill>
                  <a:srgbClr val="FF0000"/>
                </a:solidFill>
              </a:rPr>
              <a:t>важу</a:t>
            </a:r>
            <a:r>
              <a:rPr lang="ru-RU" dirty="0" smtClean="0">
                <a:solidFill>
                  <a:srgbClr val="FF0000"/>
                </a:solidFill>
              </a:rPr>
              <a:t>.          (Синичка.)</a:t>
            </a:r>
          </a:p>
          <a:p>
            <a:pPr>
              <a:buNone/>
            </a:pPr>
            <a:endParaRPr lang="ru-RU" sz="14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uk-UA" dirty="0" smtClean="0"/>
              <a:t> 2.  </a:t>
            </a:r>
            <a:r>
              <a:rPr lang="uk-UA" dirty="0" smtClean="0">
                <a:solidFill>
                  <a:srgbClr val="002060"/>
                </a:solidFill>
              </a:rPr>
              <a:t>  Знайти половину </a:t>
            </a:r>
            <a:r>
              <a:rPr lang="uk-UA" dirty="0" err="1" smtClean="0">
                <a:solidFill>
                  <a:srgbClr val="002060"/>
                </a:solidFill>
              </a:rPr>
              <a:t>прислів</a:t>
            </a:r>
            <a:r>
              <a:rPr lang="ru-RU" dirty="0" smtClean="0">
                <a:solidFill>
                  <a:srgbClr val="002060"/>
                </a:solidFill>
              </a:rPr>
              <a:t>’</a:t>
            </a:r>
            <a:r>
              <a:rPr lang="uk-UA" dirty="0" smtClean="0">
                <a:solidFill>
                  <a:srgbClr val="002060"/>
                </a:solidFill>
              </a:rPr>
              <a:t>я.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dirty="0" err="1" smtClean="0">
                <a:solidFill>
                  <a:srgbClr val="006600"/>
                </a:solidFill>
              </a:rPr>
              <a:t>Нащо</a:t>
            </a:r>
            <a:r>
              <a:rPr lang="ru-RU" dirty="0" smtClean="0">
                <a:solidFill>
                  <a:srgbClr val="006600"/>
                </a:solidFill>
              </a:rPr>
              <a:t> </a:t>
            </a:r>
            <a:r>
              <a:rPr lang="ru-RU" dirty="0" err="1" smtClean="0">
                <a:solidFill>
                  <a:srgbClr val="006600"/>
                </a:solidFill>
              </a:rPr>
              <a:t>вороні</a:t>
            </a:r>
            <a:r>
              <a:rPr lang="ru-RU" dirty="0" smtClean="0">
                <a:solidFill>
                  <a:srgbClr val="006600"/>
                </a:solidFill>
              </a:rPr>
              <a:t> </a:t>
            </a:r>
            <a:r>
              <a:rPr lang="ru-RU" dirty="0" err="1" smtClean="0">
                <a:solidFill>
                  <a:srgbClr val="006600"/>
                </a:solidFill>
              </a:rPr>
              <a:t>великі</a:t>
            </a:r>
            <a:r>
              <a:rPr lang="ru-RU" dirty="0" smtClean="0">
                <a:solidFill>
                  <a:srgbClr val="006600"/>
                </a:solidFill>
              </a:rPr>
              <a:t> </a:t>
            </a:r>
            <a:r>
              <a:rPr lang="ru-RU" dirty="0" err="1" smtClean="0">
                <a:solidFill>
                  <a:srgbClr val="006600"/>
                </a:solidFill>
              </a:rPr>
              <a:t>розговори</a:t>
            </a:r>
            <a:r>
              <a:rPr lang="ru-RU" dirty="0" smtClean="0">
                <a:solidFill>
                  <a:srgbClr val="006600"/>
                </a:solidFill>
              </a:rPr>
              <a:t>,     а </a:t>
            </a:r>
            <a:r>
              <a:rPr lang="ru-RU" dirty="0" err="1" smtClean="0">
                <a:solidFill>
                  <a:srgbClr val="006600"/>
                </a:solidFill>
              </a:rPr>
              <a:t>вночі</a:t>
            </a:r>
            <a:r>
              <a:rPr lang="ru-RU" dirty="0" smtClean="0">
                <a:solidFill>
                  <a:srgbClr val="006600"/>
                </a:solidFill>
              </a:rPr>
              <a:t>   </a:t>
            </a:r>
            <a:r>
              <a:rPr lang="ru-RU" dirty="0" err="1" smtClean="0">
                <a:solidFill>
                  <a:srgbClr val="006600"/>
                </a:solidFill>
              </a:rPr>
              <a:t>кричить</a:t>
            </a:r>
            <a:r>
              <a:rPr lang="ru-RU" dirty="0" smtClean="0">
                <a:solidFill>
                  <a:srgbClr val="006600"/>
                </a:solidFill>
              </a:rPr>
              <a:t>.</a:t>
            </a:r>
          </a:p>
          <a:p>
            <a:pPr>
              <a:buNone/>
            </a:pPr>
            <a:r>
              <a:rPr lang="ru-RU" dirty="0" err="1" smtClean="0">
                <a:solidFill>
                  <a:srgbClr val="006600"/>
                </a:solidFill>
              </a:rPr>
              <a:t>Краще</a:t>
            </a:r>
            <a:r>
              <a:rPr lang="ru-RU" dirty="0" smtClean="0">
                <a:solidFill>
                  <a:srgbClr val="006600"/>
                </a:solidFill>
              </a:rPr>
              <a:t> </a:t>
            </a:r>
            <a:r>
              <a:rPr lang="ru-RU" dirty="0" err="1" smtClean="0">
                <a:solidFill>
                  <a:srgbClr val="006600"/>
                </a:solidFill>
              </a:rPr>
              <a:t>нині</a:t>
            </a:r>
            <a:r>
              <a:rPr lang="ru-RU" dirty="0" smtClean="0">
                <a:solidFill>
                  <a:srgbClr val="006600"/>
                </a:solidFill>
              </a:rPr>
              <a:t> </a:t>
            </a:r>
            <a:r>
              <a:rPr lang="ru-RU" dirty="0" err="1" smtClean="0">
                <a:solidFill>
                  <a:srgbClr val="006600"/>
                </a:solidFill>
              </a:rPr>
              <a:t>горобець</a:t>
            </a:r>
            <a:r>
              <a:rPr lang="ru-RU" dirty="0" smtClean="0">
                <a:solidFill>
                  <a:srgbClr val="006600"/>
                </a:solidFill>
              </a:rPr>
              <a:t>,              коли вона </a:t>
            </a:r>
            <a:r>
              <a:rPr lang="ru-RU" dirty="0" err="1" smtClean="0">
                <a:solidFill>
                  <a:srgbClr val="006600"/>
                </a:solidFill>
              </a:rPr>
              <a:t>знає</a:t>
            </a:r>
            <a:r>
              <a:rPr lang="ru-RU" dirty="0" smtClean="0">
                <a:solidFill>
                  <a:srgbClr val="006600"/>
                </a:solidFill>
              </a:rPr>
              <a:t> </a:t>
            </a:r>
            <a:r>
              <a:rPr lang="ru-RU" dirty="0" err="1" smtClean="0">
                <a:solidFill>
                  <a:srgbClr val="006600"/>
                </a:solidFill>
              </a:rPr>
              <a:t>своє</a:t>
            </a:r>
            <a:r>
              <a:rPr lang="ru-RU" dirty="0" smtClean="0">
                <a:solidFill>
                  <a:srgbClr val="006600"/>
                </a:solidFill>
              </a:rPr>
              <a:t> «</a:t>
            </a:r>
            <a:r>
              <a:rPr lang="ru-RU" dirty="0" err="1" smtClean="0">
                <a:solidFill>
                  <a:srgbClr val="006600"/>
                </a:solidFill>
              </a:rPr>
              <a:t>кра</a:t>
            </a:r>
            <a:r>
              <a:rPr lang="ru-RU" dirty="0" smtClean="0">
                <a:solidFill>
                  <a:srgbClr val="006600"/>
                </a:solidFill>
              </a:rPr>
              <a:t>». </a:t>
            </a:r>
          </a:p>
          <a:p>
            <a:pPr>
              <a:buNone/>
            </a:pPr>
            <a:r>
              <a:rPr lang="ru-RU" dirty="0" smtClean="0">
                <a:solidFill>
                  <a:srgbClr val="006600"/>
                </a:solidFill>
              </a:rPr>
              <a:t>Сова вдень </a:t>
            </a:r>
            <a:r>
              <a:rPr lang="ru-RU" dirty="0" err="1" smtClean="0">
                <a:solidFill>
                  <a:srgbClr val="006600"/>
                </a:solidFill>
              </a:rPr>
              <a:t>мовчить</a:t>
            </a:r>
            <a:r>
              <a:rPr lang="ru-RU" dirty="0" smtClean="0">
                <a:solidFill>
                  <a:srgbClr val="006600"/>
                </a:solidFill>
              </a:rPr>
              <a:t>,                          як </a:t>
            </a:r>
            <a:r>
              <a:rPr lang="ru-RU" dirty="0" err="1" smtClean="0">
                <a:solidFill>
                  <a:srgbClr val="006600"/>
                </a:solidFill>
              </a:rPr>
              <a:t>узавтра</a:t>
            </a:r>
            <a:r>
              <a:rPr lang="ru-RU" dirty="0" smtClean="0">
                <a:solidFill>
                  <a:srgbClr val="006600"/>
                </a:solidFill>
              </a:rPr>
              <a:t> </a:t>
            </a:r>
            <a:r>
              <a:rPr lang="ru-RU" dirty="0" err="1" smtClean="0">
                <a:solidFill>
                  <a:srgbClr val="006600"/>
                </a:solidFill>
              </a:rPr>
              <a:t>голубець</a:t>
            </a:r>
            <a:r>
              <a:rPr lang="ru-RU" dirty="0" smtClean="0">
                <a:solidFill>
                  <a:srgbClr val="006600"/>
                </a:solidFill>
              </a:rPr>
              <a:t>.</a:t>
            </a:r>
          </a:p>
          <a:p>
            <a:pPr>
              <a:buNone/>
            </a:pPr>
            <a:endParaRPr lang="uk-UA" sz="1400" dirty="0" smtClean="0">
              <a:solidFill>
                <a:srgbClr val="006600"/>
              </a:solidFill>
            </a:endParaRPr>
          </a:p>
          <a:p>
            <a:pPr>
              <a:buNone/>
            </a:pPr>
            <a:r>
              <a:rPr lang="uk-UA" dirty="0" smtClean="0">
                <a:solidFill>
                  <a:srgbClr val="C00000"/>
                </a:solidFill>
              </a:rPr>
              <a:t> 3.  Що трапиться, якщо зникнуть усі птахи?</a:t>
            </a:r>
          </a:p>
          <a:p>
            <a:pPr>
              <a:buNone/>
            </a:pPr>
            <a:r>
              <a:rPr lang="uk-UA" dirty="0" smtClean="0">
                <a:solidFill>
                  <a:srgbClr val="C00000"/>
                </a:solidFill>
              </a:rPr>
              <a:t> </a:t>
            </a:r>
            <a:r>
              <a:rPr lang="uk-UA" dirty="0" smtClean="0">
                <a:solidFill>
                  <a:srgbClr val="002060"/>
                </a:solidFill>
              </a:rPr>
              <a:t>4.  Потрібно  допомагати  птахам  узимку?  Як  це  робити?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179512" y="2060848"/>
            <a:ext cx="8712968" cy="4680520"/>
          </a:xfrm>
          <a:solidFill>
            <a:schemeClr val="accent6">
              <a:lumMod val="60000"/>
              <a:lumOff val="40000"/>
            </a:schemeClr>
          </a:solidFill>
          <a:effectLst>
            <a:softEdge rad="3175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   </a:t>
            </a:r>
            <a:r>
              <a:rPr lang="ru-RU" dirty="0" err="1" smtClean="0">
                <a:solidFill>
                  <a:srgbClr val="002060"/>
                </a:solidFill>
              </a:rPr>
              <a:t>Це</a:t>
            </a:r>
            <a:r>
              <a:rPr lang="ru-RU" dirty="0" smtClean="0">
                <a:solidFill>
                  <a:srgbClr val="002060"/>
                </a:solidFill>
              </a:rPr>
              <a:t> корм, </a:t>
            </a:r>
            <a:r>
              <a:rPr lang="ru-RU" dirty="0" err="1" smtClean="0">
                <a:solidFill>
                  <a:srgbClr val="002060"/>
                </a:solidFill>
              </a:rPr>
              <a:t>збагачений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вуглеводами</a:t>
            </a:r>
            <a:r>
              <a:rPr lang="ru-RU" dirty="0" smtClean="0">
                <a:solidFill>
                  <a:srgbClr val="002060"/>
                </a:solidFill>
              </a:rPr>
              <a:t> та жирами. </a:t>
            </a:r>
            <a:r>
              <a:rPr lang="ru-RU" dirty="0" err="1" smtClean="0">
                <a:solidFill>
                  <a:srgbClr val="002060"/>
                </a:solidFill>
              </a:rPr>
              <a:t>Саме</a:t>
            </a:r>
            <a:r>
              <a:rPr lang="ru-RU" dirty="0" smtClean="0">
                <a:solidFill>
                  <a:srgbClr val="002060"/>
                </a:solidFill>
              </a:rPr>
              <a:t>  </a:t>
            </a:r>
            <a:r>
              <a:rPr lang="ru-RU" dirty="0" err="1" smtClean="0">
                <a:solidFill>
                  <a:srgbClr val="002060"/>
                </a:solidFill>
              </a:rPr>
              <a:t>ці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речовини</a:t>
            </a:r>
            <a:r>
              <a:rPr lang="ru-RU" dirty="0" smtClean="0">
                <a:solidFill>
                  <a:srgbClr val="002060"/>
                </a:solidFill>
              </a:rPr>
              <a:t>  </a:t>
            </a:r>
            <a:r>
              <a:rPr lang="ru-RU" dirty="0" err="1" smtClean="0">
                <a:solidFill>
                  <a:srgbClr val="002060"/>
                </a:solidFill>
              </a:rPr>
              <a:t>допоможуть</a:t>
            </a:r>
            <a:r>
              <a:rPr lang="ru-RU" dirty="0" smtClean="0">
                <a:solidFill>
                  <a:srgbClr val="002060"/>
                </a:solidFill>
              </a:rPr>
              <a:t>  </a:t>
            </a:r>
            <a:r>
              <a:rPr lang="ru-RU" dirty="0" err="1" smtClean="0">
                <a:solidFill>
                  <a:srgbClr val="002060"/>
                </a:solidFill>
              </a:rPr>
              <a:t>поповнити</a:t>
            </a:r>
            <a:r>
              <a:rPr lang="ru-RU" dirty="0" smtClean="0">
                <a:solidFill>
                  <a:srgbClr val="002060"/>
                </a:solidFill>
              </a:rPr>
              <a:t>  </a:t>
            </a:r>
            <a:r>
              <a:rPr lang="ru-RU" dirty="0" err="1" smtClean="0">
                <a:solidFill>
                  <a:srgbClr val="002060"/>
                </a:solidFill>
              </a:rPr>
              <a:t>життєво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необхідні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жирові</a:t>
            </a:r>
            <a:r>
              <a:rPr lang="ru-RU" dirty="0" smtClean="0">
                <a:solidFill>
                  <a:srgbClr val="002060"/>
                </a:solidFill>
              </a:rPr>
              <a:t> запаси </a:t>
            </a:r>
            <a:r>
              <a:rPr lang="ru-RU" dirty="0" err="1" smtClean="0">
                <a:solidFill>
                  <a:srgbClr val="002060"/>
                </a:solidFill>
              </a:rPr>
              <a:t>тіла</a:t>
            </a:r>
            <a:r>
              <a:rPr lang="ru-RU" dirty="0" smtClean="0">
                <a:solidFill>
                  <a:srgbClr val="002060"/>
                </a:solidFill>
              </a:rPr>
              <a:t>, так </a:t>
            </a:r>
            <a:r>
              <a:rPr lang="ru-RU" dirty="0" err="1" smtClean="0">
                <a:solidFill>
                  <a:srgbClr val="002060"/>
                </a:solidFill>
              </a:rPr>
              <a:t>необхідні</a:t>
            </a:r>
            <a:r>
              <a:rPr lang="ru-RU" dirty="0" smtClean="0">
                <a:solidFill>
                  <a:srgbClr val="002060"/>
                </a:solidFill>
              </a:rPr>
              <a:t> птахам для </a:t>
            </a:r>
            <a:r>
              <a:rPr lang="ru-RU" dirty="0" err="1" smtClean="0">
                <a:solidFill>
                  <a:srgbClr val="002060"/>
                </a:solidFill>
              </a:rPr>
              <a:t>виживання</a:t>
            </a:r>
            <a:r>
              <a:rPr lang="ru-RU" dirty="0" smtClean="0">
                <a:solidFill>
                  <a:srgbClr val="002060"/>
                </a:solidFill>
              </a:rPr>
              <a:t> в </a:t>
            </a:r>
            <a:r>
              <a:rPr lang="ru-RU" dirty="0" err="1" smtClean="0">
                <a:solidFill>
                  <a:srgbClr val="002060"/>
                </a:solidFill>
              </a:rPr>
              <a:t>довгі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холодні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ночі</a:t>
            </a:r>
            <a:r>
              <a:rPr lang="ru-RU" dirty="0" smtClean="0">
                <a:solidFill>
                  <a:srgbClr val="002060"/>
                </a:solidFill>
              </a:rPr>
              <a:t>. За таким кормом не </a:t>
            </a:r>
            <a:r>
              <a:rPr lang="ru-RU" dirty="0" err="1" smtClean="0">
                <a:solidFill>
                  <a:srgbClr val="002060"/>
                </a:solidFill>
              </a:rPr>
              <a:t>варто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ходити</a:t>
            </a:r>
            <a:r>
              <a:rPr lang="ru-RU" dirty="0" smtClean="0">
                <a:solidFill>
                  <a:srgbClr val="002060"/>
                </a:solidFill>
              </a:rPr>
              <a:t> далеко до супермаркету </a:t>
            </a:r>
            <a:r>
              <a:rPr lang="ru-RU" dirty="0" err="1" smtClean="0">
                <a:solidFill>
                  <a:srgbClr val="002060"/>
                </a:solidFill>
              </a:rPr>
              <a:t>чи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пташиного</a:t>
            </a:r>
            <a:r>
              <a:rPr lang="ru-RU" dirty="0" smtClean="0">
                <a:solidFill>
                  <a:srgbClr val="002060"/>
                </a:solidFill>
              </a:rPr>
              <a:t> ринку, </a:t>
            </a:r>
            <a:r>
              <a:rPr lang="ru-RU" dirty="0" err="1" smtClean="0">
                <a:solidFill>
                  <a:srgbClr val="002060"/>
                </a:solidFill>
              </a:rPr>
              <a:t>адже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ідеальну</a:t>
            </a:r>
            <a:r>
              <a:rPr lang="ru-RU" dirty="0" smtClean="0">
                <a:solidFill>
                  <a:srgbClr val="002060"/>
                </a:solidFill>
              </a:rPr>
              <a:t> поживу для </a:t>
            </a:r>
            <a:r>
              <a:rPr lang="ru-RU" dirty="0" err="1" smtClean="0">
                <a:solidFill>
                  <a:srgbClr val="002060"/>
                </a:solidFill>
              </a:rPr>
              <a:t>птахів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із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високим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вмістом</a:t>
            </a:r>
            <a:r>
              <a:rPr lang="ru-RU" dirty="0" smtClean="0">
                <a:solidFill>
                  <a:srgbClr val="002060"/>
                </a:solidFill>
              </a:rPr>
              <a:t> жиру, </a:t>
            </a:r>
            <a:r>
              <a:rPr lang="ru-RU" dirty="0" err="1" smtClean="0">
                <a:solidFill>
                  <a:srgbClr val="002060"/>
                </a:solidFill>
              </a:rPr>
              <a:t>кожен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знайде</a:t>
            </a:r>
            <a:r>
              <a:rPr lang="ru-RU" dirty="0" smtClean="0">
                <a:solidFill>
                  <a:srgbClr val="002060"/>
                </a:solidFill>
              </a:rPr>
              <a:t> на </a:t>
            </a:r>
            <a:r>
              <a:rPr lang="ru-RU" dirty="0" err="1" smtClean="0">
                <a:solidFill>
                  <a:srgbClr val="002060"/>
                </a:solidFill>
              </a:rPr>
              <a:t>своєму</a:t>
            </a:r>
            <a:r>
              <a:rPr lang="ru-RU" dirty="0" smtClean="0">
                <a:solidFill>
                  <a:srgbClr val="002060"/>
                </a:solidFill>
              </a:rPr>
              <a:t> кухонному </a:t>
            </a:r>
            <a:r>
              <a:rPr lang="ru-RU" dirty="0" err="1" smtClean="0">
                <a:solidFill>
                  <a:srgbClr val="002060"/>
                </a:solidFill>
              </a:rPr>
              <a:t>столі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  <a:r>
              <a:rPr lang="ru-RU" dirty="0" err="1" smtClean="0">
                <a:solidFill>
                  <a:srgbClr val="002060"/>
                </a:solidFill>
              </a:rPr>
              <a:t>Рештки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від</a:t>
            </a:r>
            <a:r>
              <a:rPr lang="ru-RU" dirty="0" smtClean="0">
                <a:solidFill>
                  <a:srgbClr val="002060"/>
                </a:solidFill>
              </a:rPr>
              <a:t> сала, </a:t>
            </a:r>
            <a:r>
              <a:rPr lang="ru-RU" dirty="0" err="1" smtClean="0">
                <a:solidFill>
                  <a:srgbClr val="002060"/>
                </a:solidFill>
              </a:rPr>
              <a:t>кістковий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мозок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залишки</a:t>
            </a:r>
            <a:r>
              <a:rPr lang="ru-RU" dirty="0" smtClean="0">
                <a:solidFill>
                  <a:srgbClr val="002060"/>
                </a:solidFill>
              </a:rPr>
              <a:t> топленого жиру, </a:t>
            </a:r>
            <a:r>
              <a:rPr lang="ru-RU" dirty="0" err="1" smtClean="0">
                <a:solidFill>
                  <a:srgbClr val="002060"/>
                </a:solidFill>
              </a:rPr>
              <a:t>підсохлий</a:t>
            </a:r>
            <a:r>
              <a:rPr lang="ru-RU" dirty="0" smtClean="0">
                <a:solidFill>
                  <a:srgbClr val="002060"/>
                </a:solidFill>
              </a:rPr>
              <a:t> сир, </a:t>
            </a:r>
            <a:r>
              <a:rPr lang="ru-RU" dirty="0" err="1" smtClean="0">
                <a:solidFill>
                  <a:srgbClr val="002060"/>
                </a:solidFill>
              </a:rPr>
              <a:t>крихти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тістечок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печива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тощо</a:t>
            </a:r>
            <a:r>
              <a:rPr lang="ru-RU" dirty="0" smtClean="0">
                <a:solidFill>
                  <a:srgbClr val="002060"/>
                </a:solidFill>
              </a:rPr>
              <a:t> — </a:t>
            </a:r>
            <a:r>
              <a:rPr lang="ru-RU" dirty="0" err="1" smtClean="0">
                <a:solidFill>
                  <a:srgbClr val="002060"/>
                </a:solidFill>
              </a:rPr>
              <a:t>усім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цим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можна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сміливо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ділитися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</a:t>
            </a:r>
            <a:r>
              <a:rPr lang="ru-RU" dirty="0" smtClean="0">
                <a:solidFill>
                  <a:srgbClr val="002060"/>
                </a:solidFill>
              </a:rPr>
              <a:t> птахами </a:t>
            </a:r>
            <a:r>
              <a:rPr lang="ru-RU" dirty="0" err="1" smtClean="0">
                <a:solidFill>
                  <a:srgbClr val="002060"/>
                </a:solidFill>
              </a:rPr>
              <a:t>взимку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  <a:r>
              <a:rPr lang="ru-RU" dirty="0" err="1" smtClean="0">
                <a:solidFill>
                  <a:srgbClr val="002060"/>
                </a:solidFill>
              </a:rPr>
              <a:t>Пам’ятайте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що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ці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продукти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повинні</a:t>
            </a:r>
            <a:r>
              <a:rPr lang="ru-RU" dirty="0" smtClean="0">
                <a:solidFill>
                  <a:srgbClr val="002060"/>
                </a:solidFill>
              </a:rPr>
              <a:t> бути </a:t>
            </a:r>
            <a:r>
              <a:rPr lang="ru-RU" dirty="0" err="1" smtClean="0">
                <a:solidFill>
                  <a:srgbClr val="002060"/>
                </a:solidFill>
              </a:rPr>
              <a:t>несолоними</a:t>
            </a:r>
            <a:r>
              <a:rPr lang="ru-RU" dirty="0" smtClean="0">
                <a:solidFill>
                  <a:srgbClr val="002060"/>
                </a:solidFill>
              </a:rPr>
              <a:t> (</a:t>
            </a:r>
            <a:r>
              <a:rPr lang="ru-RU" dirty="0" err="1" smtClean="0">
                <a:solidFill>
                  <a:srgbClr val="002060"/>
                </a:solidFill>
              </a:rPr>
              <a:t>повністю</a:t>
            </a:r>
            <a:r>
              <a:rPr lang="ru-RU" dirty="0" smtClean="0">
                <a:solidFill>
                  <a:srgbClr val="002060"/>
                </a:solidFill>
              </a:rPr>
              <a:t> без </a:t>
            </a:r>
            <a:r>
              <a:rPr lang="ru-RU" dirty="0" err="1" smtClean="0">
                <a:solidFill>
                  <a:srgbClr val="002060"/>
                </a:solidFill>
              </a:rPr>
              <a:t>солі</a:t>
            </a:r>
            <a:r>
              <a:rPr lang="ru-RU" dirty="0" smtClean="0">
                <a:solidFill>
                  <a:srgbClr val="002060"/>
                </a:solidFill>
              </a:rPr>
              <a:t>). Для </a:t>
            </a:r>
            <a:r>
              <a:rPr lang="ru-RU" dirty="0" err="1" smtClean="0">
                <a:solidFill>
                  <a:srgbClr val="002060"/>
                </a:solidFill>
              </a:rPr>
              <a:t>кріплення</a:t>
            </a:r>
            <a:r>
              <a:rPr lang="ru-RU" dirty="0" smtClean="0">
                <a:solidFill>
                  <a:srgbClr val="002060"/>
                </a:solidFill>
              </a:rPr>
              <a:t> сала </a:t>
            </a:r>
            <a:r>
              <a:rPr lang="ru-RU" dirty="0" err="1" smtClean="0">
                <a:solidFill>
                  <a:srgbClr val="002060"/>
                </a:solidFill>
              </a:rPr>
              <a:t>можна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використовувати</a:t>
            </a:r>
            <a:r>
              <a:rPr lang="ru-RU" dirty="0" smtClean="0">
                <a:solidFill>
                  <a:srgbClr val="002060"/>
                </a:solidFill>
              </a:rPr>
              <a:t> булавки, </a:t>
            </a:r>
            <a:r>
              <a:rPr lang="ru-RU" dirty="0" err="1" smtClean="0">
                <a:solidFill>
                  <a:srgbClr val="002060"/>
                </a:solidFill>
              </a:rPr>
              <a:t>вішати</a:t>
            </a:r>
            <a:r>
              <a:rPr lang="ru-RU" dirty="0" smtClean="0">
                <a:solidFill>
                  <a:srgbClr val="002060"/>
                </a:solidFill>
              </a:rPr>
              <a:t> на </a:t>
            </a:r>
            <a:r>
              <a:rPr lang="ru-RU" dirty="0" err="1" smtClean="0">
                <a:solidFill>
                  <a:srgbClr val="002060"/>
                </a:solidFill>
              </a:rPr>
              <a:t>мотузці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або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дроті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  <a:r>
              <a:rPr lang="ru-RU" dirty="0" err="1" smtClean="0">
                <a:solidFill>
                  <a:srgbClr val="002060"/>
                </a:solidFill>
              </a:rPr>
              <a:t>Годівнички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мають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надійно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кріпитися</a:t>
            </a:r>
            <a:r>
              <a:rPr lang="ru-RU" dirty="0" smtClean="0">
                <a:solidFill>
                  <a:srgbClr val="002060"/>
                </a:solidFill>
              </a:rPr>
              <a:t> до дерев. </a:t>
            </a:r>
            <a:r>
              <a:rPr lang="ru-RU" dirty="0" err="1" smtClean="0">
                <a:solidFill>
                  <a:srgbClr val="002060"/>
                </a:solidFill>
              </a:rPr>
              <a:t>Щоб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уникнути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можливого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поширення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захворювань</a:t>
            </a:r>
            <a:r>
              <a:rPr lang="ru-RU" dirty="0" smtClean="0">
                <a:solidFill>
                  <a:srgbClr val="002060"/>
                </a:solidFill>
              </a:rPr>
              <a:t>, не </a:t>
            </a:r>
            <a:r>
              <a:rPr lang="ru-RU" dirty="0" err="1" smtClean="0">
                <a:solidFill>
                  <a:srgbClr val="002060"/>
                </a:solidFill>
              </a:rPr>
              <a:t>годуйте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птахів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сирими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кістками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чи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м’ясом</a:t>
            </a:r>
            <a:r>
              <a:rPr lang="ru-RU" dirty="0" smtClean="0">
                <a:solidFill>
                  <a:srgbClr val="002060"/>
                </a:solidFill>
              </a:rPr>
              <a:t>. І не </a:t>
            </a:r>
            <a:r>
              <a:rPr lang="ru-RU" dirty="0" err="1" smtClean="0">
                <a:solidFill>
                  <a:srgbClr val="002060"/>
                </a:solidFill>
              </a:rPr>
              <a:t>забувайте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також</a:t>
            </a:r>
            <a:r>
              <a:rPr lang="ru-RU" dirty="0" smtClean="0">
                <a:solidFill>
                  <a:srgbClr val="002060"/>
                </a:solidFill>
              </a:rPr>
              <a:t> про те, </a:t>
            </a:r>
            <a:r>
              <a:rPr lang="ru-RU" dirty="0" err="1" smtClean="0">
                <a:solidFill>
                  <a:srgbClr val="002060"/>
                </a:solidFill>
              </a:rPr>
              <a:t>що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ці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наїдки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можуть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приваблювати</a:t>
            </a:r>
            <a:r>
              <a:rPr lang="ru-RU" dirty="0" smtClean="0">
                <a:solidFill>
                  <a:srgbClr val="002060"/>
                </a:solidFill>
              </a:rPr>
              <a:t> до </a:t>
            </a:r>
            <a:r>
              <a:rPr lang="ru-RU" dirty="0" err="1" smtClean="0">
                <a:solidFill>
                  <a:srgbClr val="002060"/>
                </a:solidFill>
              </a:rPr>
              <a:t>годівничок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котів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  <a:r>
              <a:rPr lang="ru-RU" dirty="0" err="1" smtClean="0">
                <a:solidFill>
                  <a:srgbClr val="002060"/>
                </a:solidFill>
              </a:rPr>
              <a:t>Ніколи</a:t>
            </a:r>
            <a:r>
              <a:rPr lang="ru-RU" dirty="0" smtClean="0">
                <a:solidFill>
                  <a:srgbClr val="002060"/>
                </a:solidFill>
              </a:rPr>
              <a:t> не </a:t>
            </a:r>
            <a:r>
              <a:rPr lang="ru-RU" dirty="0" err="1" smtClean="0">
                <a:solidFill>
                  <a:srgbClr val="002060"/>
                </a:solidFill>
              </a:rPr>
              <a:t>підгодовуйте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птахів</a:t>
            </a:r>
            <a:r>
              <a:rPr lang="ru-RU" dirty="0" smtClean="0">
                <a:solidFill>
                  <a:srgbClr val="002060"/>
                </a:solidFill>
              </a:rPr>
              <a:t> сухим </a:t>
            </a:r>
            <a:r>
              <a:rPr lang="ru-RU" dirty="0" err="1" smtClean="0">
                <a:solidFill>
                  <a:srgbClr val="002060"/>
                </a:solidFill>
              </a:rPr>
              <a:t>рисовим</a:t>
            </a:r>
            <a:r>
              <a:rPr lang="ru-RU" dirty="0" smtClean="0">
                <a:solidFill>
                  <a:srgbClr val="002060"/>
                </a:solidFill>
              </a:rPr>
              <a:t> зерном, </a:t>
            </a:r>
            <a:r>
              <a:rPr lang="ru-RU" dirty="0" err="1" smtClean="0">
                <a:solidFill>
                  <a:srgbClr val="002060"/>
                </a:solidFill>
              </a:rPr>
              <a:t>адже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воно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може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набухати</a:t>
            </a:r>
            <a:r>
              <a:rPr lang="ru-RU" dirty="0" smtClean="0">
                <a:solidFill>
                  <a:srgbClr val="002060"/>
                </a:solidFill>
              </a:rPr>
              <a:t> в </a:t>
            </a:r>
            <a:r>
              <a:rPr lang="ru-RU" dirty="0" err="1" smtClean="0">
                <a:solidFill>
                  <a:srgbClr val="002060"/>
                </a:solidFill>
              </a:rPr>
              <a:t>шлунку</a:t>
            </a:r>
            <a:r>
              <a:rPr lang="ru-RU" dirty="0" smtClean="0">
                <a:solidFill>
                  <a:srgbClr val="002060"/>
                </a:solidFill>
              </a:rPr>
              <a:t> птаха, </a:t>
            </a:r>
            <a:r>
              <a:rPr lang="ru-RU" dirty="0" err="1" smtClean="0">
                <a:solidFill>
                  <a:srgbClr val="002060"/>
                </a:solidFill>
              </a:rPr>
              <a:t>що</a:t>
            </a:r>
            <a:r>
              <a:rPr lang="ru-RU" dirty="0" smtClean="0">
                <a:solidFill>
                  <a:srgbClr val="002060"/>
                </a:solidFill>
              </a:rPr>
              <a:t> часто </a:t>
            </a:r>
            <a:r>
              <a:rPr lang="ru-RU" dirty="0" err="1" smtClean="0">
                <a:solidFill>
                  <a:srgbClr val="002060"/>
                </a:solidFill>
              </a:rPr>
              <a:t>закінчується</a:t>
            </a:r>
            <a:r>
              <a:rPr lang="ru-RU" dirty="0" smtClean="0">
                <a:solidFill>
                  <a:srgbClr val="002060"/>
                </a:solidFill>
              </a:rPr>
              <a:t> фатально. </a:t>
            </a:r>
            <a:r>
              <a:rPr lang="ru-RU" dirty="0" err="1" smtClean="0">
                <a:solidFill>
                  <a:srgbClr val="002060"/>
                </a:solidFill>
              </a:rPr>
              <a:t>Інколи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навіть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радять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розмочити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сухий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хліб</a:t>
            </a:r>
            <a:r>
              <a:rPr lang="ru-RU" dirty="0" smtClean="0">
                <a:solidFill>
                  <a:srgbClr val="002060"/>
                </a:solidFill>
              </a:rPr>
              <a:t>, перш </a:t>
            </a:r>
            <a:r>
              <a:rPr lang="ru-RU" dirty="0" err="1" smtClean="0">
                <a:solidFill>
                  <a:srgbClr val="002060"/>
                </a:solidFill>
              </a:rPr>
              <a:t>ніж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покласти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його</a:t>
            </a:r>
            <a:r>
              <a:rPr lang="ru-RU" dirty="0" smtClean="0">
                <a:solidFill>
                  <a:srgbClr val="002060"/>
                </a:solidFill>
              </a:rPr>
              <a:t> в </a:t>
            </a:r>
            <a:r>
              <a:rPr lang="ru-RU" dirty="0" err="1" smtClean="0">
                <a:solidFill>
                  <a:srgbClr val="002060"/>
                </a:solidFill>
              </a:rPr>
              <a:t>годівничку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але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слід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зважати</a:t>
            </a:r>
            <a:r>
              <a:rPr lang="ru-RU" dirty="0" smtClean="0">
                <a:solidFill>
                  <a:srgbClr val="002060"/>
                </a:solidFill>
              </a:rPr>
              <a:t> на температуру </a:t>
            </a:r>
            <a:r>
              <a:rPr lang="ru-RU" dirty="0" err="1" smtClean="0">
                <a:solidFill>
                  <a:srgbClr val="002060"/>
                </a:solidFill>
              </a:rPr>
              <a:t>повітря</a:t>
            </a:r>
            <a:r>
              <a:rPr lang="ru-RU" dirty="0" smtClean="0">
                <a:solidFill>
                  <a:srgbClr val="002060"/>
                </a:solidFill>
              </a:rPr>
              <a:t>. (</a:t>
            </a:r>
            <a:r>
              <a:rPr lang="ru-RU" dirty="0" err="1" smtClean="0">
                <a:solidFill>
                  <a:srgbClr val="002060"/>
                </a:solidFill>
              </a:rPr>
              <a:t>Дітям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роздаються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пам’ятки</a:t>
            </a:r>
            <a:r>
              <a:rPr lang="ru-RU" dirty="0" smtClean="0">
                <a:solidFill>
                  <a:srgbClr val="002060"/>
                </a:solidFill>
              </a:rPr>
              <a:t> «</a:t>
            </a:r>
            <a:r>
              <a:rPr lang="ru-RU" dirty="0" err="1" smtClean="0">
                <a:solidFill>
                  <a:srgbClr val="002060"/>
                </a:solidFill>
              </a:rPr>
              <a:t>Раціон</a:t>
            </a:r>
            <a:r>
              <a:rPr lang="ru-RU" dirty="0" smtClean="0">
                <a:solidFill>
                  <a:srgbClr val="002060"/>
                </a:solidFill>
              </a:rPr>
              <a:t> для </a:t>
            </a:r>
            <a:r>
              <a:rPr lang="ru-RU" dirty="0" err="1" smtClean="0">
                <a:solidFill>
                  <a:srgbClr val="002060"/>
                </a:solidFill>
              </a:rPr>
              <a:t>птахів</a:t>
            </a:r>
            <a:r>
              <a:rPr lang="ru-RU" dirty="0" smtClean="0">
                <a:solidFill>
                  <a:srgbClr val="002060"/>
                </a:solidFill>
              </a:rPr>
              <a:t>»)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339752" y="1484784"/>
            <a:ext cx="4824536" cy="54868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b="1" dirty="0" smtClean="0"/>
              <a:t>  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Раціон</a:t>
            </a:r>
            <a:r>
              <a:rPr lang="ru-RU" b="1" dirty="0" smtClean="0">
                <a:solidFill>
                  <a:srgbClr val="C00000"/>
                </a:solidFill>
              </a:rPr>
              <a:t>  </a:t>
            </a:r>
            <a:r>
              <a:rPr lang="ru-RU" b="1" dirty="0" err="1" smtClean="0">
                <a:solidFill>
                  <a:srgbClr val="C00000"/>
                </a:solidFill>
              </a:rPr>
              <a:t>птахів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endParaRPr lang="ru-RU" dirty="0"/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79512" y="-171400"/>
            <a:ext cx="8820472" cy="156966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lang="ru-RU" sz="2400" dirty="0" err="1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то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вас  </a:t>
            </a:r>
            <a:r>
              <a:rPr kumimoji="0" lang="ru-RU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вже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повісив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годівничку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? Чим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підгодовуєте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птахів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?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Діти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пропонують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свої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варіанти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відповідей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Треба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брати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до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уваги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що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птахів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свій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раціон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треба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звернути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увагу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2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3" grpId="0" animBg="1"/>
      <p:bldP spid="3276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6624736" cy="92697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6000" dirty="0" smtClean="0"/>
              <a:t>Відгадай  кросворд</a:t>
            </a:r>
            <a:endParaRPr lang="ru-RU" sz="6000" dirty="0"/>
          </a:p>
        </p:txBody>
      </p:sp>
      <p:sp>
        <p:nvSpPr>
          <p:cNvPr id="4" name="TextBox 11"/>
          <p:cNvSpPr txBox="1">
            <a:spLocks noGrp="1" noChangeArrowheads="1"/>
          </p:cNvSpPr>
          <p:nvPr>
            <p:ph idx="1"/>
          </p:nvPr>
        </p:nvSpPr>
        <p:spPr bwMode="auto">
          <a:xfrm>
            <a:off x="179512" y="1700808"/>
            <a:ext cx="2736304" cy="108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uk-UA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Дзьоб міцний і гарні крила,</a:t>
            </a:r>
            <a:endParaRPr lang="ru-RU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Чорний хвіст, жилетка сіра,</a:t>
            </a:r>
            <a:endParaRPr lang="ru-RU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Чи присяде, чи летить, - </a:t>
            </a:r>
            <a:endParaRPr lang="ru-RU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«Кар, </a:t>
            </a:r>
            <a:r>
              <a:rPr lang="uk-UA" sz="1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кар</a:t>
            </a:r>
            <a:r>
              <a:rPr lang="uk-UA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кар</a:t>
            </a:r>
            <a:r>
              <a:rPr lang="uk-UA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!» - усе кричить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924944"/>
            <a:ext cx="4163941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3"/>
          <p:cNvSpPr txBox="1">
            <a:spLocks noChangeArrowheads="1"/>
          </p:cNvSpPr>
          <p:nvPr/>
        </p:nvSpPr>
        <p:spPr bwMode="auto">
          <a:xfrm>
            <a:off x="395536" y="4941168"/>
            <a:ext cx="2161169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2.Тут і там вона літає,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 на хвіст плітки збирає.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Що довідається, — все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вмить по лісу рознесе. 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TextBox 16"/>
          <p:cNvSpPr txBox="1">
            <a:spLocks noChangeArrowheads="1"/>
          </p:cNvSpPr>
          <p:nvPr/>
        </p:nvSpPr>
        <p:spPr bwMode="auto">
          <a:xfrm>
            <a:off x="6084168" y="3645024"/>
            <a:ext cx="273630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4. По асфальту чимчикує,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Із людьми про щось воркує...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Сизокрилий, добрий птах,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Знається він на листах!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5"/>
          <p:cNvSpPr txBox="1">
            <a:spLocks noChangeArrowheads="1"/>
          </p:cNvSpPr>
          <p:nvPr/>
        </p:nvSpPr>
        <p:spPr bwMode="auto">
          <a:xfrm>
            <a:off x="6012160" y="1700808"/>
            <a:ext cx="361509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Цікаві пташини у нас проживають.</a:t>
            </a:r>
          </a:p>
          <a:p>
            <a:r>
              <a:rPr lang="uk-UA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Животики жовті</a:t>
            </a:r>
          </a:p>
          <a:p>
            <a:r>
              <a:rPr lang="uk-UA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Ці пташечки мають.</a:t>
            </a:r>
          </a:p>
          <a:p>
            <a:r>
              <a:rPr lang="uk-UA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За море у теплі краї не літають,</a:t>
            </a:r>
          </a:p>
          <a:p>
            <a:r>
              <a:rPr lang="uk-UA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А з нами зимують,</a:t>
            </a:r>
          </a:p>
          <a:p>
            <a:r>
              <a:rPr lang="uk-UA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На гілці співають.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17"/>
          <p:cNvSpPr txBox="1">
            <a:spLocks noChangeArrowheads="1"/>
          </p:cNvSpPr>
          <p:nvPr/>
        </p:nvSpPr>
        <p:spPr bwMode="auto">
          <a:xfrm>
            <a:off x="5724128" y="5301208"/>
            <a:ext cx="251761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5. Ми ловимо комах, жучків,</a:t>
            </a:r>
          </a:p>
          <a:p>
            <a:r>
              <a:rPr lang="uk-UA" sz="1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Їмо маленьких черв</a:t>
            </a:r>
            <a:r>
              <a:rPr lang="en-US" sz="1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1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ячківі</a:t>
            </a:r>
            <a:r>
              <a:rPr lang="uk-UA" sz="1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uk-UA" sz="1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 теплі краї не відлітаємо.</a:t>
            </a:r>
          </a:p>
          <a:p>
            <a:r>
              <a:rPr lang="uk-UA" sz="1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Під стріхою ми хати маємо.</a:t>
            </a:r>
            <a:endParaRPr lang="ru-RU" sz="1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  <p:bldP spid="6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Документи\просила\bird_border_for_websit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1030"/>
            <a:ext cx="9144000" cy="693903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2123728" y="1484785"/>
            <a:ext cx="5125531" cy="46166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uk-UA" sz="4800" b="1" cap="none" spc="0" dirty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ВІДПОВІДІ:</a:t>
            </a:r>
          </a:p>
          <a:p>
            <a:pPr marL="342900" indent="-342900" algn="ctr">
              <a:buFontTx/>
              <a:buAutoNum type="arabicPeriod"/>
              <a:defRPr/>
            </a:pPr>
            <a:r>
              <a:rPr lang="uk-UA" sz="48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Ворона</a:t>
            </a:r>
          </a:p>
          <a:p>
            <a:pPr marL="342900" indent="-342900" algn="ctr">
              <a:buFontTx/>
              <a:buAutoNum type="arabicPeriod"/>
              <a:defRPr/>
            </a:pPr>
            <a:r>
              <a:rPr lang="uk-UA" sz="4800" b="1" cap="none" spc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Сорока</a:t>
            </a:r>
          </a:p>
          <a:p>
            <a:pPr marL="342900" indent="-342900" algn="ctr">
              <a:buFontTx/>
              <a:buAutoNum type="arabicPeriod"/>
              <a:defRPr/>
            </a:pPr>
            <a:r>
              <a:rPr lang="uk-UA" sz="48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Синиці</a:t>
            </a:r>
          </a:p>
          <a:p>
            <a:pPr marL="342900" indent="-342900" algn="ctr">
              <a:buFontTx/>
              <a:buAutoNum type="arabicPeriod"/>
              <a:defRPr/>
            </a:pPr>
            <a:r>
              <a:rPr lang="uk-UA" sz="4800" b="1" cap="none" spc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Голуб</a:t>
            </a:r>
          </a:p>
          <a:p>
            <a:pPr marL="342900" indent="-342900" algn="ctr">
              <a:buFontTx/>
              <a:buAutoNum type="arabicPeriod"/>
              <a:defRPr/>
            </a:pPr>
            <a:r>
              <a:rPr lang="uk-UA" sz="4800" b="1" cap="none" spc="0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Горобці</a:t>
            </a:r>
            <a:endParaRPr lang="ru-RU" sz="4800" b="1" cap="none" spc="0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6200000" scaled="0"/>
          </a:gradFill>
          <a:ln>
            <a:solidFill>
              <a:srgbClr val="CC0000"/>
            </a:solidFill>
          </a:ln>
          <a:effectLst>
            <a:outerShdw blurRad="1270000" dist="2540000" dir="2280000" sx="1000" sy="1000" rotWithShape="0">
              <a:srgbClr val="000000">
                <a:alpha val="40000"/>
              </a:srgbClr>
            </a:outerShdw>
            <a:reflection blurRad="6350" stA="50000" endA="300" endPos="90000" dist="50800" dir="5400000" sy="-100000" algn="bl" rotWithShape="0"/>
            <a:softEdge rad="63500"/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Гра: </a:t>
            </a:r>
            <a:r>
              <a:rPr lang="uk-UA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“Вчимося</a:t>
            </a:r>
            <a:r>
              <a:rPr lang="uk-UA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любити </a:t>
            </a:r>
            <a:r>
              <a:rPr lang="uk-UA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природу”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5"/>
          <p:cNvSpPr>
            <a:spLocks noGrp="1" noChangeArrowheads="1"/>
          </p:cNvSpPr>
          <p:nvPr>
            <p:ph idx="1"/>
          </p:nvPr>
        </p:nvSpPr>
        <p:spPr bwMode="auto">
          <a:xfrm>
            <a:off x="467544" y="1700808"/>
            <a:ext cx="8229600" cy="5041380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6200000" scaled="0"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7313" indent="288925" eaLnBrk="0" hangingPunct="0">
              <a:buNone/>
              <a:tabLst>
                <a:tab pos="423863" algn="l"/>
              </a:tabLst>
            </a:pPr>
            <a:r>
              <a:rPr lang="uk-UA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Учитель </a:t>
            </a:r>
            <a:r>
              <a:rPr lang="uk-UA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промовляє фразу, а учні повинні сказати, </a:t>
            </a:r>
            <a:endParaRPr lang="uk-UA" sz="24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7313" indent="288925" eaLnBrk="0" hangingPunct="0">
              <a:buNone/>
              <a:tabLst>
                <a:tab pos="423863" algn="l"/>
              </a:tabLst>
            </a:pPr>
            <a:r>
              <a:rPr lang="uk-UA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  любить </a:t>
            </a:r>
            <a:r>
              <a:rPr lang="uk-UA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або не любить людина птахів і чому.</a:t>
            </a:r>
          </a:p>
          <a:p>
            <a:pPr indent="288925" eaLnBrk="0" hangingPunct="0">
              <a:buNone/>
              <a:tabLst>
                <a:tab pos="423863" algn="l"/>
              </a:tabLst>
            </a:pPr>
            <a:r>
              <a:rPr lang="uk-UA" sz="28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1)Діти вішають на дерева шпаківні.</a:t>
            </a:r>
          </a:p>
          <a:p>
            <a:pPr indent="288925" eaLnBrk="0" hangingPunct="0">
              <a:buNone/>
              <a:tabLst>
                <a:tab pos="423863" algn="l"/>
              </a:tabLst>
            </a:pPr>
            <a:r>
              <a:rPr lang="uk-UA" sz="28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2)Людина ловить птахів з метою продажу.</a:t>
            </a:r>
          </a:p>
          <a:p>
            <a:pPr indent="288925" eaLnBrk="0" hangingPunct="0">
              <a:buNone/>
              <a:tabLst>
                <a:tab pos="423863" algn="l"/>
              </a:tabLst>
            </a:pPr>
            <a:r>
              <a:rPr lang="uk-UA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3)Людина полює на лебедів.</a:t>
            </a:r>
          </a:p>
          <a:p>
            <a:pPr indent="288925" eaLnBrk="0" hangingPunct="0">
              <a:buNone/>
              <a:tabLst>
                <a:tab pos="423863" algn="l"/>
              </a:tabLst>
            </a:pPr>
            <a:r>
              <a:rPr lang="uk-UA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4)Діти вилікували ластівці крило.</a:t>
            </a:r>
          </a:p>
          <a:p>
            <a:pPr indent="288925" eaLnBrk="0" hangingPunct="0">
              <a:buNone/>
              <a:tabLst>
                <a:tab pos="423863" algn="l"/>
              </a:tabLst>
            </a:pPr>
            <a:r>
              <a:rPr lang="uk-UA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5)Людина тримає птаха в клітці.</a:t>
            </a:r>
          </a:p>
          <a:p>
            <a:pPr indent="288925" eaLnBrk="0" hangingPunct="0">
              <a:buNone/>
              <a:tabLst>
                <a:tab pos="423863" algn="l"/>
              </a:tabLst>
            </a:pPr>
            <a:r>
              <a:rPr lang="uk-UA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6)Людина підгодовує голубів в парку.</a:t>
            </a:r>
          </a:p>
          <a:p>
            <a:pPr indent="288925" eaLnBrk="0" hangingPunct="0">
              <a:buNone/>
              <a:tabLst>
                <a:tab pos="423863" algn="l"/>
              </a:tabLst>
            </a:pPr>
            <a:r>
              <a:rPr lang="uk-UA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7)Діти полізли дивитися на яйця в гнізді.</a:t>
            </a:r>
          </a:p>
          <a:p>
            <a:pPr indent="288925" eaLnBrk="0" hangingPunct="0">
              <a:buNone/>
              <a:tabLst>
                <a:tab pos="423863" algn="l"/>
              </a:tabLst>
            </a:pPr>
            <a:r>
              <a:rPr lang="uk-UA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8)Хлопчик цілиться з рогатки в горобця</a:t>
            </a:r>
            <a:r>
              <a:rPr lang="uk-UA" sz="2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sz="28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 tmFilter="0,0; .5, 1; 1, 1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188640"/>
            <a:ext cx="5400600" cy="90872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Гра «Хто це?»</a:t>
            </a:r>
            <a:endParaRPr lang="ru-RU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251520" y="1287364"/>
            <a:ext cx="8712968" cy="5450723"/>
          </a:xfrm>
          <a:prstGeom prst="rect">
            <a:avLst/>
          </a:prstGeom>
          <a:ln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indent="271463" eaLnBrk="0" hangingPunct="0">
              <a:tabLst>
                <a:tab pos="368300" algn="l"/>
              </a:tabLst>
            </a:pPr>
            <a:r>
              <a:rPr lang="uk-UA" sz="900" b="1" i="1" dirty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indent="271463" eaLnBrk="0" hangingPunct="0">
              <a:buNone/>
              <a:tabLst>
                <a:tab pos="368300" algn="l"/>
              </a:tabLst>
            </a:pPr>
            <a:r>
              <a:rPr lang="uk-UA" sz="2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Учні </a:t>
            </a:r>
            <a:r>
              <a:rPr lang="uk-UA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по черзі беруть картинки із зображенням птахів, щоб інші не бачили, що там намальовано, </a:t>
            </a:r>
            <a:endParaRPr lang="uk-UA" sz="28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5875" eaLnBrk="0" hangingPunct="0">
              <a:buNone/>
              <a:tabLst>
                <a:tab pos="368300" algn="l"/>
              </a:tabLst>
            </a:pPr>
            <a:r>
              <a:rPr lang="uk-UA" sz="2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uk-UA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описують птаха за планом, записаним на дошці. </a:t>
            </a:r>
            <a:r>
              <a:rPr lang="uk-UA" sz="2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 Учні </a:t>
            </a:r>
            <a:r>
              <a:rPr lang="uk-UA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відгадують, що це за птах.</a:t>
            </a:r>
            <a:endParaRPr lang="ru-RU" sz="28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20713" indent="271463" eaLnBrk="0" hangingPunct="0">
              <a:buFontTx/>
              <a:buChar char="•"/>
              <a:tabLst>
                <a:tab pos="1435100" algn="l"/>
              </a:tabLst>
            </a:pPr>
            <a:r>
              <a:rPr lang="uk-UA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Якого кольору пір'я?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71563" indent="271463" eaLnBrk="0" hangingPunct="0">
              <a:buFontTx/>
              <a:buChar char="•"/>
              <a:tabLst>
                <a:tab pos="1435100" algn="l"/>
              </a:tabLst>
            </a:pPr>
            <a:r>
              <a:rPr lang="uk-UA" sz="3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Який хвіст, дзьоб, ноги?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44600" indent="271463" eaLnBrk="0" hangingPunct="0">
              <a:buFontTx/>
              <a:buChar char="•"/>
              <a:tabLst>
                <a:tab pos="1249363" algn="l"/>
              </a:tabLst>
            </a:pPr>
            <a:r>
              <a:rPr lang="uk-UA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Чим живиться?</a:t>
            </a:r>
            <a:endParaRPr lang="ru-RU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522413" indent="271463" eaLnBrk="0" hangingPunct="0">
              <a:buFontTx/>
              <a:buChar char="•"/>
              <a:tabLst>
                <a:tab pos="1435100" algn="l"/>
              </a:tabLst>
            </a:pPr>
            <a:r>
              <a:rPr lang="uk-UA" sz="3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 живе?</a:t>
            </a:r>
            <a:endParaRPr lang="ru-RU" sz="36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881188" indent="271463" eaLnBrk="0" hangingPunct="0">
              <a:buFontTx/>
              <a:buChar char="•"/>
              <a:tabLst>
                <a:tab pos="1435100" algn="l"/>
              </a:tabLst>
            </a:pP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Зимуюча чи перелітна птаха?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4"/>
          <p:cNvSpPr txBox="1">
            <a:spLocks/>
          </p:cNvSpPr>
          <p:nvPr/>
        </p:nvSpPr>
        <p:spPr>
          <a:xfrm>
            <a:off x="323528" y="116632"/>
            <a:ext cx="8640960" cy="674136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uk-UA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80"/>
              </a:solidFill>
              <a:effectLst/>
              <a:uLnTx/>
              <a:uFillTx/>
              <a:latin typeface="Times New Roman" pitchFamily="16" charset="0"/>
              <a:ea typeface="+mn-ea"/>
              <a:cs typeface="Times New Roman" pitchFamily="16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038"/>
              </a:spcAft>
              <a:buClrTx/>
              <a:buSzTx/>
              <a:buFont typeface="Arial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kumimoji="0" lang="uk-UA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itchFamily="16" charset="0"/>
              </a:rPr>
              <a:t>Навчальні   предмети: </a:t>
            </a:r>
            <a:r>
              <a:rPr kumimoji="0" lang="uk-UA" sz="32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itchFamily="16" charset="0"/>
              </a:rPr>
              <a:t>     </a:t>
            </a: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  <a:ea typeface="+mn-ea"/>
                <a:cs typeface="Times New Roman" pitchFamily="16" charset="0"/>
              </a:rPr>
              <a:t>«Я і Україна», українська мова, читання, математика, трудове навчання.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038"/>
              </a:spcAft>
              <a:buClrTx/>
              <a:buSzTx/>
              <a:buFont typeface="Arial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kumimoji="0" lang="uk-UA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E0021"/>
                </a:solidFill>
                <a:effectLst/>
                <a:uLnTx/>
                <a:uFillTx/>
                <a:latin typeface="+mn-lt"/>
                <a:ea typeface="+mn-ea"/>
                <a:cs typeface="Times New Roman" pitchFamily="16" charset="0"/>
              </a:rPr>
              <a:t>              </a:t>
            </a:r>
            <a:r>
              <a:rPr kumimoji="0" lang="uk-UA" sz="3200" b="1" i="1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itchFamily="16" charset="0"/>
              </a:rPr>
              <a:t>Напрями: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038"/>
              </a:spcAft>
              <a:buClrTx/>
              <a:buSzTx/>
              <a:buFont typeface="Arial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Times New Roman" pitchFamily="16" charset="0"/>
              </a:rPr>
              <a:t>      жива  природа;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038"/>
              </a:spcAft>
              <a:buClrTx/>
              <a:buSzTx/>
              <a:buFont typeface="Arial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uk-UA" sz="3200" dirty="0" smtClean="0">
                <a:solidFill>
                  <a:srgbClr val="000000"/>
                </a:solidFill>
                <a:cs typeface="Times New Roman" pitchFamily="16" charset="0"/>
              </a:rPr>
              <a:t>            </a:t>
            </a: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Times New Roman" pitchFamily="16" charset="0"/>
              </a:rPr>
              <a:t>нежива природа;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038"/>
              </a:spcAft>
              <a:buClrTx/>
              <a:buSzTx/>
              <a:buFont typeface="Arial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Times New Roman" pitchFamily="16" charset="0"/>
              </a:rPr>
              <a:t>                   </a:t>
            </a: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Times New Roman" pitchFamily="16" charset="0"/>
              </a:rPr>
              <a:t>зимуючі птахи;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038"/>
              </a:spcAft>
              <a:buClrTx/>
              <a:buSzTx/>
              <a:buFont typeface="Arial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Times New Roman" pitchFamily="16" charset="0"/>
              </a:rPr>
              <a:t>                            </a:t>
            </a: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Times New Roman" pitchFamily="16" charset="0"/>
              </a:rPr>
              <a:t>допомога птахам.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kumimoji="0" lang="uk-UA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Times New Roman" pitchFamily="16" charset="0"/>
              </a:rPr>
              <a:t>                                    </a:t>
            </a:r>
            <a:r>
              <a:rPr kumimoji="0" lang="uk-UA" sz="3200" b="1" i="1" u="sng" strike="noStrike" kern="1200" cap="none" spc="0" normalizeH="0" baseline="0" noProof="0" dirty="0" smtClean="0">
                <a:ln>
                  <a:noFill/>
                </a:ln>
                <a:solidFill>
                  <a:srgbClr val="004586"/>
                </a:solidFill>
                <a:effectLst/>
                <a:uLnTx/>
                <a:uFillTx/>
                <a:latin typeface="+mn-lt"/>
                <a:ea typeface="+mn-ea"/>
                <a:cs typeface="Times New Roman" pitchFamily="16" charset="0"/>
              </a:rPr>
              <a:t>Форми роботи:</a:t>
            </a:r>
          </a:p>
          <a:p>
            <a:pPr marL="342900" lvl="0" indent="-342900">
              <a:spcBef>
                <a:spcPct val="20000"/>
              </a:spcBef>
              <a:spcAft>
                <a:spcPts val="1038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Times New Roman" pitchFamily="16" charset="0"/>
              </a:rPr>
              <a:t>                                           </a:t>
            </a:r>
            <a:r>
              <a:rPr lang="uk-UA" sz="3200" dirty="0" smtClean="0">
                <a:solidFill>
                  <a:srgbClr val="002060"/>
                </a:solidFill>
                <a:cs typeface="Times New Roman" pitchFamily="16" charset="0"/>
              </a:rPr>
              <a:t>розповідь;</a:t>
            </a: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Times New Roman" pitchFamily="16" charset="0"/>
              </a:rPr>
              <a:t>                                    </a:t>
            </a:r>
            <a:endParaRPr kumimoji="0" lang="uk-UA" sz="3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Times New Roman" pitchFamily="16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038"/>
              </a:spcAft>
              <a:buClrTx/>
              <a:buSzTx/>
              <a:buFont typeface="Arial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  <a:ea typeface="+mn-ea"/>
                <a:cs typeface="Times New Roman" pitchFamily="16" charset="0"/>
              </a:rPr>
              <a:t>                                      робота в групах;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038"/>
              </a:spcAft>
              <a:buClrTx/>
              <a:buSzTx/>
              <a:buFont typeface="Arial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uk-UA" sz="3200" dirty="0" smtClean="0">
                <a:solidFill>
                  <a:srgbClr val="006600"/>
                </a:solidFill>
                <a:cs typeface="Times New Roman" pitchFamily="16" charset="0"/>
              </a:rPr>
              <a:t>                               </a:t>
            </a:r>
            <a:r>
              <a:rPr lang="uk-UA" sz="3200" dirty="0" smtClean="0">
                <a:solidFill>
                  <a:srgbClr val="FF0000"/>
                </a:solidFill>
                <a:cs typeface="Times New Roman" pitchFamily="16" charset="0"/>
              </a:rPr>
              <a:t>розгадування  кросворду;</a:t>
            </a:r>
            <a:endParaRPr kumimoji="0" lang="uk-UA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Times New Roman" pitchFamily="16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038"/>
              </a:spcAft>
              <a:buClrTx/>
              <a:buSzTx/>
              <a:buFont typeface="Arial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uk-UA" sz="3200" dirty="0" smtClean="0">
                <a:solidFill>
                  <a:srgbClr val="006600"/>
                </a:solidFill>
                <a:cs typeface="Times New Roman" pitchFamily="16" charset="0"/>
              </a:rPr>
              <a:t>                                           цікаві  ігри;</a:t>
            </a:r>
            <a:endParaRPr kumimoji="0" lang="uk-UA" sz="3200" b="0" i="0" u="none" strike="noStrike" kern="120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+mn-lt"/>
              <a:ea typeface="+mn-ea"/>
              <a:cs typeface="Times New Roman" pitchFamily="16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038"/>
              </a:spcAft>
              <a:buClrTx/>
              <a:buSzTx/>
              <a:buFont typeface="Arial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  <a:ea typeface="+mn-ea"/>
                <a:cs typeface="Times New Roman" pitchFamily="16" charset="0"/>
              </a:rPr>
              <a:t>                             </a:t>
            </a: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itchFamily="16" charset="0"/>
              </a:rPr>
              <a:t>розвішування  годівничок.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 descr="http://www.birds.kz/Dendrocopos%20major/main_pho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21088"/>
            <a:ext cx="2716451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www.photoforum.ru/f/photo/000/346/346721_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5401" y="1268760"/>
            <a:ext cx="3059007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turizm.lib.ru/img/c/chuksin_n/local_t/lo_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39373" y="4797152"/>
            <a:ext cx="2504627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568952" cy="2520280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uk-UA" sz="4900" b="1" dirty="0" smtClean="0"/>
              <a:t> </a:t>
            </a:r>
            <a:br>
              <a:rPr lang="uk-UA" sz="4900" b="1" dirty="0" smtClean="0"/>
            </a:br>
            <a:r>
              <a:rPr lang="uk-UA" sz="4900" b="1" dirty="0" smtClean="0"/>
              <a:t/>
            </a:r>
            <a:br>
              <a:rPr lang="uk-UA" sz="4900" b="1" dirty="0" smtClean="0"/>
            </a:br>
            <a:endParaRPr lang="ru-RU" sz="49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775920"/>
          </a:xfrm>
        </p:spPr>
        <p:txBody>
          <a:bodyPr/>
          <a:lstStyle/>
          <a:p>
            <a:pPr>
              <a:buNone/>
            </a:pPr>
            <a:r>
              <a:rPr lang="uk-UA" sz="2800" b="1" dirty="0" smtClean="0"/>
              <a:t/>
            </a:r>
            <a:br>
              <a:rPr lang="uk-UA" sz="2800" b="1" dirty="0" smtClean="0"/>
            </a:br>
            <a:endParaRPr lang="uk-UA" sz="2800" b="1" dirty="0" smtClean="0"/>
          </a:p>
          <a:p>
            <a:pPr>
              <a:buNone/>
            </a:pPr>
            <a:endParaRPr lang="uk-UA" sz="2800" b="1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188640"/>
            <a:ext cx="7056784" cy="92333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/>
              </a:rPr>
              <a:t>На  вибір  дітей: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3573016"/>
            <a:ext cx="6984776" cy="258532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2. Виготовлення  пташки</a:t>
            </a:r>
          </a:p>
          <a:p>
            <a:pPr algn="ctr"/>
            <a:r>
              <a:rPr lang="uk-UA" sz="5400" b="1" cap="none" spc="0" dirty="0" smtClean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з паперу. </a:t>
            </a:r>
            <a:endParaRPr lang="ru-RU" sz="5400" b="1" cap="none" spc="0" dirty="0">
              <a:ln w="17780" cmpd="sng">
                <a:solidFill>
                  <a:schemeClr val="accent6">
                    <a:lumMod val="75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1412776"/>
            <a:ext cx="7560840" cy="18002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1. намалювати  пташку.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ВИГОТОВЛЕННЯ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Розвішування    годівничок</a:t>
            </a:r>
            <a:endParaRPr lang="ru-RU" b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627785" y="1052735"/>
            <a:ext cx="3888430" cy="2916323"/>
          </a:xfrm>
          <a:prstGeom prst="rect">
            <a:avLst/>
          </a:prstGeom>
          <a:noFill/>
          <a:ln w="31750" cap="rnd" cmpd="thickThin">
            <a:solidFill>
              <a:srgbClr val="0000FF"/>
            </a:solidFill>
            <a:miter lim="800000"/>
            <a:headEnd/>
            <a:tailEnd/>
          </a:ln>
          <a:effectLst/>
        </p:spPr>
      </p:pic>
      <p:pic>
        <p:nvPicPr>
          <p:cNvPr id="116739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220072" y="3789040"/>
            <a:ext cx="3803914" cy="2852936"/>
          </a:xfrm>
          <a:prstGeom prst="rect">
            <a:avLst/>
          </a:prstGeom>
          <a:noFill/>
          <a:ln w="31750" cmpd="thickThin">
            <a:solidFill>
              <a:srgbClr val="0000FF"/>
            </a:solidFill>
            <a:miter lim="800000"/>
            <a:headEnd/>
            <a:tailEnd/>
          </a:ln>
          <a:effectLst/>
        </p:spPr>
      </p:pic>
      <p:pic>
        <p:nvPicPr>
          <p:cNvPr id="116740" name="Picture 4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79511" y="3861048"/>
            <a:ext cx="3648405" cy="2736303"/>
          </a:xfrm>
          <a:prstGeom prst="rect">
            <a:avLst/>
          </a:prstGeom>
          <a:noFill/>
          <a:ln w="31750" cmpd="thickThin">
            <a:solidFill>
              <a:srgbClr val="0000FF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6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6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16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932040" y="3735033"/>
            <a:ext cx="3960440" cy="2916324"/>
          </a:xfrm>
          <a:prstGeom prst="rect">
            <a:avLst/>
          </a:prstGeom>
          <a:noFill/>
          <a:ln w="38100" cmpd="sng">
            <a:gradFill flip="none" rotWithShape="1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2700000" scaled="1"/>
              <a:tileRect/>
            </a:gradFill>
            <a:miter lim="800000"/>
            <a:headEnd/>
            <a:tailEnd/>
          </a:ln>
          <a:effectLst/>
        </p:spPr>
      </p:pic>
      <p:pic>
        <p:nvPicPr>
          <p:cNvPr id="117763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55576" y="188640"/>
            <a:ext cx="3528392" cy="3384376"/>
          </a:xfrm>
          <a:prstGeom prst="rect">
            <a:avLst/>
          </a:prstGeom>
          <a:noFill/>
          <a:ln w="38100" cmpd="sng">
            <a:gradFill flip="none" rotWithShape="1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13500000" scaled="1"/>
              <a:tileRect/>
            </a:gradFill>
            <a:miter lim="800000"/>
            <a:headEnd/>
            <a:tailEnd/>
          </a:ln>
          <a:effectLst/>
        </p:spPr>
      </p:pic>
      <p:pic>
        <p:nvPicPr>
          <p:cNvPr id="117764" name="Picture 4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67544" y="3717032"/>
            <a:ext cx="3888432" cy="2924945"/>
          </a:xfrm>
          <a:prstGeom prst="rect">
            <a:avLst/>
          </a:prstGeom>
          <a:noFill/>
          <a:ln w="38100" cmpd="sng">
            <a:gradFill flip="none" rotWithShape="1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8100000" scaled="0"/>
              <a:tileRect/>
            </a:gradFill>
            <a:miter lim="800000"/>
            <a:headEnd/>
            <a:tailEnd/>
          </a:ln>
          <a:effectLst/>
        </p:spPr>
      </p:pic>
      <p:pic>
        <p:nvPicPr>
          <p:cNvPr id="117765" name="Picture 5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932040" y="188640"/>
            <a:ext cx="3888432" cy="3312368"/>
          </a:xfrm>
          <a:prstGeom prst="rect">
            <a:avLst/>
          </a:prstGeom>
          <a:noFill/>
          <a:ln w="38100" cmpd="sng">
            <a:gradFill flip="none" rotWithShape="1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18900000" scaled="1"/>
              <a:tileRect/>
            </a:gra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7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7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17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17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548680"/>
            <a:ext cx="7200800" cy="708688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b="1" dirty="0" smtClean="0"/>
              <a:t>   </a:t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b="1" dirty="0" smtClean="0"/>
              <a:t>  </a:t>
            </a:r>
            <a:r>
              <a:rPr lang="ru-RU" b="1" dirty="0" err="1" smtClean="0">
                <a:solidFill>
                  <a:srgbClr val="FFFF00"/>
                </a:solidFill>
              </a:rPr>
              <a:t>Підведення</a:t>
            </a:r>
            <a:r>
              <a:rPr lang="ru-RU" b="1" dirty="0" smtClean="0">
                <a:solidFill>
                  <a:srgbClr val="FFFF00"/>
                </a:solidFill>
              </a:rPr>
              <a:t>  </a:t>
            </a:r>
            <a:r>
              <a:rPr lang="ru-RU" b="1" dirty="0" err="1" smtClean="0">
                <a:solidFill>
                  <a:srgbClr val="FFFF00"/>
                </a:solidFill>
              </a:rPr>
              <a:t>підсумків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323528" y="1556792"/>
            <a:ext cx="8496944" cy="504056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pPr marL="514350" lvl="0" indent="-514350">
              <a:buFont typeface="Wingdings" pitchFamily="2" charset="2"/>
              <a:buChar char="v"/>
            </a:pPr>
            <a:r>
              <a:rPr lang="uk-UA" sz="5200" dirty="0" smtClean="0">
                <a:solidFill>
                  <a:srgbClr val="FF0000"/>
                </a:solidFill>
              </a:rPr>
              <a:t>Що ви дізнались нового під час роботи над проектом?</a:t>
            </a:r>
            <a:endParaRPr lang="ru-RU" sz="5200" dirty="0" smtClean="0">
              <a:solidFill>
                <a:srgbClr val="FF0000"/>
              </a:solidFill>
            </a:endParaRPr>
          </a:p>
          <a:p>
            <a:pPr lvl="0">
              <a:buFont typeface="Wingdings" pitchFamily="2" charset="2"/>
              <a:buChar char="v"/>
            </a:pPr>
            <a:r>
              <a:rPr lang="uk-UA" sz="5200" dirty="0" smtClean="0">
                <a:solidFill>
                  <a:srgbClr val="002060"/>
                </a:solidFill>
              </a:rPr>
              <a:t>Чого ви навчились?</a:t>
            </a:r>
            <a:endParaRPr lang="ru-RU" sz="5200" dirty="0" smtClean="0">
              <a:solidFill>
                <a:srgbClr val="002060"/>
              </a:solidFill>
            </a:endParaRPr>
          </a:p>
          <a:p>
            <a:pPr lvl="0">
              <a:buFont typeface="Wingdings" pitchFamily="2" charset="2"/>
              <a:buChar char="v"/>
            </a:pPr>
            <a:r>
              <a:rPr lang="uk-UA" sz="5200" dirty="0" smtClean="0">
                <a:solidFill>
                  <a:srgbClr val="660066"/>
                </a:solidFill>
              </a:rPr>
              <a:t>Чим ми можемо допомогти птахам узимку? (</a:t>
            </a:r>
            <a:r>
              <a:rPr lang="uk-UA" sz="5200" i="1" dirty="0" smtClean="0">
                <a:solidFill>
                  <a:srgbClr val="660066"/>
                </a:solidFill>
              </a:rPr>
              <a:t>Діти читають власні твори).</a:t>
            </a:r>
            <a:endParaRPr lang="ru-RU" sz="5200" dirty="0" smtClean="0">
              <a:solidFill>
                <a:srgbClr val="660066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66">
            <a:alpha val="7372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42617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FFFF00"/>
                </a:solidFill>
              </a:rPr>
              <a:t>Що</a:t>
            </a:r>
            <a:r>
              <a:rPr lang="ru-RU" b="1" dirty="0" smtClean="0">
                <a:solidFill>
                  <a:srgbClr val="FFFF00"/>
                </a:solidFill>
              </a:rPr>
              <a:t> ми </a:t>
            </a:r>
            <a:r>
              <a:rPr lang="ru-RU" b="1" dirty="0" err="1" smtClean="0">
                <a:solidFill>
                  <a:srgbClr val="FFFF00"/>
                </a:solidFill>
              </a:rPr>
              <a:t>можемо</a:t>
            </a:r>
            <a:r>
              <a:rPr lang="ru-RU" b="1" dirty="0" smtClean="0">
                <a:solidFill>
                  <a:srgbClr val="FFFF00"/>
                </a:solidFill>
              </a:rPr>
              <a:t> на </a:t>
            </a:r>
            <a:r>
              <a:rPr lang="ru-RU" b="1" dirty="0" err="1" smtClean="0">
                <a:solidFill>
                  <a:srgbClr val="FFFF00"/>
                </a:solidFill>
              </a:rPr>
              <a:t>прощання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пообіцяти</a:t>
            </a:r>
            <a:r>
              <a:rPr lang="ru-RU" b="1" dirty="0" smtClean="0">
                <a:solidFill>
                  <a:srgbClr val="FFFF00"/>
                </a:solidFill>
              </a:rPr>
              <a:t> птахам?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844824"/>
            <a:ext cx="6696744" cy="475252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1. </a:t>
            </a:r>
            <a:r>
              <a:rPr lang="ru-RU" sz="4000" dirty="0" err="1" smtClean="0">
                <a:solidFill>
                  <a:srgbClr val="FF0000"/>
                </a:solidFill>
              </a:rPr>
              <a:t>Ніколи</a:t>
            </a:r>
            <a:r>
              <a:rPr lang="ru-RU" sz="4000" dirty="0" smtClean="0">
                <a:solidFill>
                  <a:srgbClr val="FF0000"/>
                </a:solidFill>
              </a:rPr>
              <a:t> не </a:t>
            </a:r>
            <a:r>
              <a:rPr lang="ru-RU" sz="4000" dirty="0" err="1" smtClean="0">
                <a:solidFill>
                  <a:srgbClr val="FF0000"/>
                </a:solidFill>
              </a:rPr>
              <a:t>зробимо</a:t>
            </a:r>
            <a:r>
              <a:rPr lang="ru-RU" sz="4000" dirty="0" smtClean="0">
                <a:solidFill>
                  <a:srgbClr val="FF0000"/>
                </a:solidFill>
              </a:rPr>
              <a:t> </a:t>
            </a:r>
            <a:r>
              <a:rPr lang="ru-RU" sz="4000" dirty="0" err="1" smtClean="0">
                <a:solidFill>
                  <a:srgbClr val="FF0000"/>
                </a:solidFill>
              </a:rPr>
              <a:t>шкоди</a:t>
            </a: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Ми </a:t>
            </a:r>
            <a:r>
              <a:rPr lang="ru-RU" sz="4000" dirty="0" err="1" smtClean="0">
                <a:solidFill>
                  <a:srgbClr val="FF0000"/>
                </a:solidFill>
              </a:rPr>
              <a:t>пташці</a:t>
            </a:r>
            <a:r>
              <a:rPr lang="ru-RU" sz="4000" dirty="0" smtClean="0">
                <a:solidFill>
                  <a:srgbClr val="FF0000"/>
                </a:solidFill>
              </a:rPr>
              <a:t> у </a:t>
            </a:r>
            <a:r>
              <a:rPr lang="ru-RU" sz="4000" dirty="0" err="1" smtClean="0">
                <a:solidFill>
                  <a:srgbClr val="FF0000"/>
                </a:solidFill>
              </a:rPr>
              <a:t>ріднім</a:t>
            </a:r>
            <a:r>
              <a:rPr lang="ru-RU" sz="4000" dirty="0" smtClean="0">
                <a:solidFill>
                  <a:srgbClr val="FF0000"/>
                </a:solidFill>
              </a:rPr>
              <a:t> краю.</a:t>
            </a:r>
          </a:p>
          <a:p>
            <a:pPr>
              <a:buNone/>
            </a:pPr>
            <a:r>
              <a:rPr lang="ru-RU" sz="4000" dirty="0" smtClean="0">
                <a:solidFill>
                  <a:srgbClr val="002060"/>
                </a:solidFill>
              </a:rPr>
              <a:t>2. Нехай </a:t>
            </a:r>
            <a:r>
              <a:rPr lang="ru-RU" sz="4000" dirty="0" err="1" smtClean="0">
                <a:solidFill>
                  <a:srgbClr val="002060"/>
                </a:solidFill>
              </a:rPr>
              <a:t>звеселяють</a:t>
            </a:r>
            <a:r>
              <a:rPr lang="ru-RU" sz="4000" dirty="0" smtClean="0">
                <a:solidFill>
                  <a:srgbClr val="002060"/>
                </a:solidFill>
              </a:rPr>
              <a:t> природу -</a:t>
            </a:r>
            <a:br>
              <a:rPr lang="ru-RU" sz="4000" dirty="0" smtClean="0">
                <a:solidFill>
                  <a:srgbClr val="002060"/>
                </a:solidFill>
              </a:rPr>
            </a:br>
            <a:r>
              <a:rPr lang="ru-RU" sz="4000" dirty="0" err="1" smtClean="0">
                <a:solidFill>
                  <a:srgbClr val="002060"/>
                </a:solidFill>
              </a:rPr>
              <a:t>Співають</a:t>
            </a:r>
            <a:r>
              <a:rPr lang="ru-RU" sz="4000" dirty="0" smtClean="0">
                <a:solidFill>
                  <a:srgbClr val="002060"/>
                </a:solidFill>
              </a:rPr>
              <a:t> для нас у гаю.</a:t>
            </a:r>
          </a:p>
          <a:p>
            <a:pPr>
              <a:buNone/>
            </a:pP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3. Ми </a:t>
            </a:r>
            <a:r>
              <a:rPr lang="ru-RU" sz="4000" dirty="0" err="1" smtClean="0">
                <a:solidFill>
                  <a:schemeClr val="accent2">
                    <a:lumMod val="50000"/>
                  </a:schemeClr>
                </a:solidFill>
              </a:rPr>
              <a:t>друзі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000" dirty="0" err="1" smtClean="0">
                <a:solidFill>
                  <a:schemeClr val="accent2">
                    <a:lumMod val="50000"/>
                  </a:schemeClr>
                </a:solidFill>
              </a:rPr>
              <a:t>і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000" dirty="0" err="1" smtClean="0">
                <a:solidFill>
                  <a:schemeClr val="accent2">
                    <a:lumMod val="50000"/>
                  </a:schemeClr>
                </a:solidFill>
              </a:rPr>
              <a:t>вірні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4000" dirty="0" err="1" smtClean="0">
                <a:solidFill>
                  <a:schemeClr val="accent2">
                    <a:lumMod val="50000"/>
                  </a:schemeClr>
                </a:solidFill>
              </a:rPr>
              <a:t>і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000" dirty="0" err="1" smtClean="0">
                <a:solidFill>
                  <a:schemeClr val="accent2">
                    <a:lumMod val="50000"/>
                  </a:schemeClr>
                </a:solidFill>
              </a:rPr>
              <a:t>щирі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,</a:t>
            </a:r>
            <a:b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4000" dirty="0" err="1" smtClean="0">
                <a:solidFill>
                  <a:schemeClr val="accent2">
                    <a:lumMod val="50000"/>
                  </a:schemeClr>
                </a:solidFill>
              </a:rPr>
              <a:t>Бо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 ми бережем </a:t>
            </a:r>
            <a:r>
              <a:rPr lang="ru-RU" sz="4000" dirty="0" err="1" smtClean="0">
                <a:solidFill>
                  <a:schemeClr val="accent2">
                    <a:lumMod val="50000"/>
                  </a:schemeClr>
                </a:solidFill>
              </a:rPr>
              <a:t>повсяк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 час</a:t>
            </a:r>
            <a:b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4000" dirty="0" err="1" smtClean="0">
                <a:solidFill>
                  <a:schemeClr val="accent2">
                    <a:lumMod val="50000"/>
                  </a:schemeClr>
                </a:solidFill>
              </a:rPr>
              <a:t>Пташок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4000" dirty="0" err="1" smtClean="0">
                <a:solidFill>
                  <a:schemeClr val="accent2">
                    <a:lumMod val="50000"/>
                  </a:schemeClr>
                </a:solidFill>
              </a:rPr>
              <a:t>що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000" dirty="0" err="1" smtClean="0">
                <a:solidFill>
                  <a:schemeClr val="accent2">
                    <a:lumMod val="50000"/>
                  </a:schemeClr>
                </a:solidFill>
              </a:rPr>
              <a:t>літають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 у </a:t>
            </a:r>
            <a:r>
              <a:rPr lang="ru-RU" sz="4000" dirty="0" err="1" smtClean="0">
                <a:solidFill>
                  <a:schemeClr val="accent2">
                    <a:lumMod val="50000"/>
                  </a:schemeClr>
                </a:solidFill>
              </a:rPr>
              <a:t>вирій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,</a:t>
            </a:r>
            <a:b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І тих, </a:t>
            </a:r>
            <a:r>
              <a:rPr lang="ru-RU" sz="4000" dirty="0" err="1" smtClean="0">
                <a:solidFill>
                  <a:schemeClr val="accent2">
                    <a:lumMod val="50000"/>
                  </a:schemeClr>
                </a:solidFill>
              </a:rPr>
              <a:t>що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000" dirty="0" err="1" smtClean="0">
                <a:solidFill>
                  <a:schemeClr val="accent2">
                    <a:lumMod val="50000"/>
                  </a:schemeClr>
                </a:solidFill>
              </a:rPr>
              <a:t>зимують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 у нас.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332656"/>
            <a:ext cx="7805149" cy="101566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6000" b="1" cap="none" spc="0" dirty="0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Я вам дякую за роботу</a:t>
            </a:r>
            <a:endParaRPr lang="ru-RU" sz="6000" b="1" cap="none" spc="0" dirty="0">
              <a:ln w="17780" cmpd="sng">
                <a:solidFill>
                  <a:srgbClr val="FFFF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700808"/>
            <a:ext cx="8136904" cy="15819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uk-UA" sz="4400" b="1" dirty="0" smtClean="0">
                <a:ln w="10541" cmpd="sng">
                  <a:solidFill>
                    <a:srgbClr val="0F6FC6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0F6FC6">
                        <a:tint val="40000"/>
                        <a:satMod val="250000"/>
                      </a:srgbClr>
                    </a:gs>
                    <a:gs pos="9000">
                      <a:srgbClr val="0F6FC6">
                        <a:tint val="52000"/>
                        <a:satMod val="300000"/>
                      </a:srgbClr>
                    </a:gs>
                    <a:gs pos="50000">
                      <a:srgbClr val="0F6FC6">
                        <a:shade val="20000"/>
                        <a:satMod val="300000"/>
                      </a:srgbClr>
                    </a:gs>
                    <a:gs pos="79000">
                      <a:srgbClr val="0F6FC6">
                        <a:tint val="52000"/>
                        <a:satMod val="300000"/>
                      </a:srgbClr>
                    </a:gs>
                    <a:gs pos="100000">
                      <a:srgbClr val="0F6FC6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 Ростіть здоровими і сильними,</a:t>
            </a: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uk-UA" sz="4400" b="1" dirty="0" smtClean="0">
                <a:ln w="10541" cmpd="sng">
                  <a:solidFill>
                    <a:srgbClr val="0F6FC6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0F6FC6">
                        <a:tint val="40000"/>
                        <a:satMod val="250000"/>
                      </a:srgbClr>
                    </a:gs>
                    <a:gs pos="9000">
                      <a:srgbClr val="0F6FC6">
                        <a:tint val="52000"/>
                        <a:satMod val="300000"/>
                      </a:srgbClr>
                    </a:gs>
                    <a:gs pos="50000">
                      <a:srgbClr val="0F6FC6">
                        <a:shade val="20000"/>
                        <a:satMod val="300000"/>
                      </a:srgbClr>
                    </a:gs>
                    <a:gs pos="79000">
                      <a:srgbClr val="0F6FC6">
                        <a:tint val="52000"/>
                        <a:satMod val="300000"/>
                      </a:srgbClr>
                    </a:gs>
                    <a:gs pos="100000">
                      <a:srgbClr val="0F6FC6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        добрими та мудрими.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3429000"/>
            <a:ext cx="7416824" cy="304698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96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Бережіть природу!</a:t>
            </a:r>
            <a:endParaRPr lang="ru-RU" sz="96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Документи\просила\bird_border_for_websi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1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941168"/>
            <a:ext cx="8280920" cy="1584176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4400" b="1" dirty="0" smtClean="0">
                <a:solidFill>
                  <a:srgbClr val="C00000"/>
                </a:solidFill>
              </a:rPr>
              <a:t>                    НЕ  ЗАБУДЬ </a:t>
            </a:r>
            <a:br>
              <a:rPr lang="uk-UA" sz="4400" b="1" dirty="0" smtClean="0">
                <a:solidFill>
                  <a:srgbClr val="C00000"/>
                </a:solidFill>
              </a:rPr>
            </a:br>
            <a:r>
              <a:rPr lang="uk-UA" sz="4400" b="1" dirty="0" smtClean="0">
                <a:solidFill>
                  <a:srgbClr val="C00000"/>
                </a:solidFill>
              </a:rPr>
              <a:t>    НАГОДУВАТИ  ПТАШКУ!</a:t>
            </a:r>
            <a:endParaRPr lang="ru-RU" sz="4400" b="1" dirty="0">
              <a:solidFill>
                <a:srgbClr val="C00000"/>
              </a:solidFill>
            </a:endParaRPr>
          </a:p>
        </p:txBody>
      </p:sp>
      <p:pic>
        <p:nvPicPr>
          <p:cNvPr id="4" name="Picture 4" descr="http://img-fotki.yandex.ru/get/1/viktor-gaev.1/0_133d_49c3bfe3_L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556792"/>
            <a:ext cx="5472608" cy="32996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Документи\просила\bird_border_for_websi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1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44824"/>
            <a:ext cx="8496944" cy="501317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4000" b="1" i="1" dirty="0" smtClean="0">
                <a:solidFill>
                  <a:srgbClr val="FF0000"/>
                </a:solidFill>
                <a:cs typeface="Times New Roman" pitchFamily="16" charset="0"/>
              </a:rPr>
              <a:t>      </a:t>
            </a:r>
            <a:r>
              <a:rPr lang="uk-UA" sz="3600" b="1" i="1" u="sng" dirty="0" smtClean="0">
                <a:solidFill>
                  <a:srgbClr val="C00000"/>
                </a:solidFill>
                <a:cs typeface="Times New Roman" pitchFamily="16" charset="0"/>
              </a:rPr>
              <a:t>Мета:</a:t>
            </a:r>
            <a:r>
              <a:rPr lang="uk-UA" sz="3600" b="1" i="1" dirty="0" smtClean="0">
                <a:solidFill>
                  <a:srgbClr val="C00000"/>
                </a:solidFill>
                <a:cs typeface="Times New Roman" pitchFamily="16" charset="0"/>
              </a:rPr>
              <a:t>  </a:t>
            </a:r>
            <a:r>
              <a:rPr lang="uk-UA" sz="3600" b="1" dirty="0" smtClean="0">
                <a:solidFill>
                  <a:schemeClr val="bg1"/>
                </a:solidFill>
                <a:cs typeface="Times New Roman" pitchFamily="16" charset="0"/>
              </a:rPr>
              <a:t>встановити взаємозв’язок між змінами в неживій природі та життям птахів; продовжувати формувати вміння порівнювати птахів за істотними ознаками, класифікувати їх; виховувати дбайливе ставлення до природи, викликати бажання допомогти птахам узимку.</a:t>
            </a:r>
          </a:p>
          <a:p>
            <a:pPr>
              <a:buNone/>
            </a:pPr>
            <a:endParaRPr lang="ru-RU" sz="400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Документи\просила\bird_border_for_websi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1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1547664" y="1556792"/>
            <a:ext cx="6624736" cy="4752528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uk-UA" sz="4000" b="1" dirty="0" smtClean="0">
                <a:solidFill>
                  <a:srgbClr val="FF0000"/>
                </a:solidFill>
              </a:rPr>
              <a:t>                         </a:t>
            </a:r>
            <a:r>
              <a:rPr lang="uk-UA" sz="5100" b="1" dirty="0" smtClean="0">
                <a:solidFill>
                  <a:schemeClr val="bg2">
                    <a:lumMod val="10000"/>
                  </a:schemeClr>
                </a:solidFill>
              </a:rPr>
              <a:t>Вітання </a:t>
            </a:r>
            <a:r>
              <a:rPr lang="uk-UA" sz="5100" b="1" dirty="0">
                <a:solidFill>
                  <a:schemeClr val="bg2">
                    <a:lumMod val="10000"/>
                  </a:schemeClr>
                </a:solidFill>
              </a:rPr>
              <a:t>в </a:t>
            </a:r>
            <a:r>
              <a:rPr lang="uk-UA" sz="5100" b="1" dirty="0" smtClean="0">
                <a:solidFill>
                  <a:schemeClr val="bg2">
                    <a:lumMod val="10000"/>
                  </a:schemeClr>
                </a:solidFill>
              </a:rPr>
              <a:t>колі</a:t>
            </a:r>
            <a:endParaRPr lang="ru-RU" sz="5100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buNone/>
            </a:pPr>
            <a:r>
              <a:rPr lang="uk-UA" sz="3800" b="1" u="sng" dirty="0" smtClean="0">
                <a:solidFill>
                  <a:srgbClr val="002060"/>
                </a:solidFill>
              </a:rPr>
              <a:t>Разом:       </a:t>
            </a:r>
          </a:p>
          <a:p>
            <a:pPr>
              <a:buNone/>
            </a:pPr>
            <a:r>
              <a:rPr lang="uk-UA" sz="3800" b="1" dirty="0" smtClean="0">
                <a:solidFill>
                  <a:srgbClr val="C00000"/>
                </a:solidFill>
              </a:rPr>
              <a:t>                      </a:t>
            </a:r>
            <a:r>
              <a:rPr lang="ru-RU" sz="3800" b="1" dirty="0" smtClean="0">
                <a:solidFill>
                  <a:srgbClr val="C00000"/>
                </a:solidFill>
              </a:rPr>
              <a:t>БУДУ Я ПРИРОДІ ДРУГОМ!</a:t>
            </a:r>
          </a:p>
          <a:p>
            <a:pPr>
              <a:buNone/>
            </a:pPr>
            <a:r>
              <a:rPr lang="ru-RU" sz="3800" b="1" dirty="0" smtClean="0">
                <a:solidFill>
                  <a:srgbClr val="C00000"/>
                </a:solidFill>
              </a:rPr>
              <a:t>                  </a:t>
            </a:r>
            <a:r>
              <a:rPr lang="ru-RU" sz="3800" b="1" dirty="0" err="1" smtClean="0">
                <a:solidFill>
                  <a:srgbClr val="C00000"/>
                </a:solidFill>
              </a:rPr>
              <a:t>Йтиму</a:t>
            </a:r>
            <a:r>
              <a:rPr lang="ru-RU" sz="3800" b="1" dirty="0" smtClean="0">
                <a:solidFill>
                  <a:srgbClr val="C00000"/>
                </a:solidFill>
              </a:rPr>
              <a:t> садом, полем, а </a:t>
            </a:r>
            <a:r>
              <a:rPr lang="ru-RU" sz="3800" b="1" dirty="0" err="1" smtClean="0">
                <a:solidFill>
                  <a:srgbClr val="C00000"/>
                </a:solidFill>
              </a:rPr>
              <a:t>чи</a:t>
            </a:r>
            <a:r>
              <a:rPr lang="ru-RU" sz="3800" b="1" dirty="0" smtClean="0">
                <a:solidFill>
                  <a:srgbClr val="C00000"/>
                </a:solidFill>
              </a:rPr>
              <a:t> лугом,</a:t>
            </a:r>
          </a:p>
          <a:p>
            <a:pPr>
              <a:buNone/>
            </a:pPr>
            <a:r>
              <a:rPr lang="ru-RU" sz="3800" b="1" dirty="0" smtClean="0">
                <a:solidFill>
                  <a:srgbClr val="C00000"/>
                </a:solidFill>
              </a:rPr>
              <a:t>                  Буду я </a:t>
            </a:r>
            <a:r>
              <a:rPr lang="ru-RU" sz="3800" b="1" dirty="0" err="1" smtClean="0">
                <a:solidFill>
                  <a:srgbClr val="C00000"/>
                </a:solidFill>
              </a:rPr>
              <a:t>природі</a:t>
            </a:r>
            <a:r>
              <a:rPr lang="ru-RU" sz="3800" b="1" dirty="0" smtClean="0">
                <a:solidFill>
                  <a:srgbClr val="C00000"/>
                </a:solidFill>
              </a:rPr>
              <a:t> </a:t>
            </a:r>
            <a:r>
              <a:rPr lang="ru-RU" sz="3800" b="1" dirty="0" err="1" smtClean="0">
                <a:solidFill>
                  <a:srgbClr val="C00000"/>
                </a:solidFill>
              </a:rPr>
              <a:t>вірним</a:t>
            </a:r>
            <a:r>
              <a:rPr lang="ru-RU" sz="3800" b="1" dirty="0" smtClean="0">
                <a:solidFill>
                  <a:srgbClr val="C00000"/>
                </a:solidFill>
              </a:rPr>
              <a:t> другом.</a:t>
            </a:r>
          </a:p>
          <a:p>
            <a:pPr>
              <a:buNone/>
            </a:pPr>
            <a:r>
              <a:rPr lang="ru-RU" sz="3800" b="1" dirty="0" smtClean="0">
                <a:solidFill>
                  <a:srgbClr val="C00000"/>
                </a:solidFill>
              </a:rPr>
              <a:t>                  Не </a:t>
            </a:r>
            <a:r>
              <a:rPr lang="ru-RU" sz="3800" b="1" dirty="0" err="1" smtClean="0">
                <a:solidFill>
                  <a:srgbClr val="C00000"/>
                </a:solidFill>
              </a:rPr>
              <a:t>столочу</a:t>
            </a:r>
            <a:r>
              <a:rPr lang="ru-RU" sz="3800" b="1" dirty="0" smtClean="0">
                <a:solidFill>
                  <a:srgbClr val="C00000"/>
                </a:solidFill>
              </a:rPr>
              <a:t> </a:t>
            </a:r>
            <a:r>
              <a:rPr lang="ru-RU" sz="3800" b="1" dirty="0" err="1" smtClean="0">
                <a:solidFill>
                  <a:srgbClr val="C00000"/>
                </a:solidFill>
              </a:rPr>
              <a:t>навіть</a:t>
            </a:r>
            <a:r>
              <a:rPr lang="ru-RU" sz="3800" b="1" dirty="0" smtClean="0">
                <a:solidFill>
                  <a:srgbClr val="C00000"/>
                </a:solidFill>
              </a:rPr>
              <a:t> </a:t>
            </a:r>
            <a:r>
              <a:rPr lang="ru-RU" sz="3800" b="1" dirty="0" err="1" smtClean="0">
                <a:solidFill>
                  <a:srgbClr val="C00000"/>
                </a:solidFill>
              </a:rPr>
              <a:t>і</a:t>
            </a:r>
            <a:r>
              <a:rPr lang="ru-RU" sz="3800" b="1" dirty="0" smtClean="0">
                <a:solidFill>
                  <a:srgbClr val="C00000"/>
                </a:solidFill>
              </a:rPr>
              <a:t> трави.</a:t>
            </a:r>
          </a:p>
          <a:p>
            <a:pPr>
              <a:buNone/>
            </a:pPr>
            <a:r>
              <a:rPr lang="ru-RU" sz="3800" b="1" dirty="0" smtClean="0">
                <a:solidFill>
                  <a:srgbClr val="C00000"/>
                </a:solidFill>
              </a:rPr>
              <a:t>                  Я скажу </a:t>
            </a:r>
            <a:r>
              <a:rPr lang="ru-RU" sz="3800" b="1" dirty="0" err="1" smtClean="0">
                <a:solidFill>
                  <a:srgbClr val="C00000"/>
                </a:solidFill>
              </a:rPr>
              <a:t>їй</a:t>
            </a:r>
            <a:r>
              <a:rPr lang="ru-RU" sz="3800" b="1" dirty="0" smtClean="0">
                <a:solidFill>
                  <a:srgbClr val="C00000"/>
                </a:solidFill>
              </a:rPr>
              <a:t>: - </a:t>
            </a:r>
            <a:r>
              <a:rPr lang="ru-RU" sz="3800" b="1" dirty="0" err="1" smtClean="0">
                <a:solidFill>
                  <a:srgbClr val="C00000"/>
                </a:solidFill>
              </a:rPr>
              <a:t>зеленій</a:t>
            </a:r>
            <a:r>
              <a:rPr lang="ru-RU" sz="3800" b="1" dirty="0" smtClean="0">
                <a:solidFill>
                  <a:srgbClr val="C00000"/>
                </a:solidFill>
              </a:rPr>
              <a:t>, живи!</a:t>
            </a:r>
          </a:p>
          <a:p>
            <a:pPr>
              <a:buNone/>
            </a:pPr>
            <a:r>
              <a:rPr lang="ru-RU" sz="3800" b="1" dirty="0" smtClean="0">
                <a:solidFill>
                  <a:srgbClr val="C00000"/>
                </a:solidFill>
              </a:rPr>
              <a:t> </a:t>
            </a:r>
            <a:endParaRPr lang="ru-RU" sz="15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3800" b="1" dirty="0" smtClean="0">
                <a:solidFill>
                  <a:srgbClr val="C00000"/>
                </a:solidFill>
              </a:rPr>
              <a:t>                        Коли </a:t>
            </a:r>
            <a:r>
              <a:rPr lang="ru-RU" sz="3800" b="1" dirty="0" err="1" smtClean="0">
                <a:solidFill>
                  <a:srgbClr val="C00000"/>
                </a:solidFill>
              </a:rPr>
              <a:t>лісом</a:t>
            </a:r>
            <a:r>
              <a:rPr lang="ru-RU" sz="3800" b="1" dirty="0" smtClean="0">
                <a:solidFill>
                  <a:srgbClr val="C00000"/>
                </a:solidFill>
              </a:rPr>
              <a:t> буду я </a:t>
            </a:r>
            <a:r>
              <a:rPr lang="ru-RU" sz="3800" b="1" dirty="0" err="1" smtClean="0">
                <a:solidFill>
                  <a:srgbClr val="C00000"/>
                </a:solidFill>
              </a:rPr>
              <a:t>іти</a:t>
            </a:r>
            <a:r>
              <a:rPr lang="ru-RU" sz="3800" b="1" dirty="0" smtClean="0">
                <a:solidFill>
                  <a:srgbClr val="C00000"/>
                </a:solidFill>
              </a:rPr>
              <a:t>, </a:t>
            </a:r>
          </a:p>
          <a:p>
            <a:pPr>
              <a:buNone/>
            </a:pPr>
            <a:r>
              <a:rPr lang="ru-RU" sz="3800" b="1" dirty="0" smtClean="0">
                <a:solidFill>
                  <a:srgbClr val="C00000"/>
                </a:solidFill>
              </a:rPr>
              <a:t>                        Я </a:t>
            </a:r>
            <a:r>
              <a:rPr lang="ru-RU" sz="3800" b="1" dirty="0" err="1" smtClean="0">
                <a:solidFill>
                  <a:srgbClr val="C00000"/>
                </a:solidFill>
              </a:rPr>
              <a:t>посію</a:t>
            </a:r>
            <a:r>
              <a:rPr lang="ru-RU" sz="3800" b="1" dirty="0" smtClean="0">
                <a:solidFill>
                  <a:srgbClr val="C00000"/>
                </a:solidFill>
              </a:rPr>
              <a:t> зерна </a:t>
            </a:r>
            <a:r>
              <a:rPr lang="ru-RU" sz="3800" b="1" dirty="0" err="1" smtClean="0">
                <a:solidFill>
                  <a:srgbClr val="C00000"/>
                </a:solidFill>
              </a:rPr>
              <a:t>доброти</a:t>
            </a:r>
            <a:r>
              <a:rPr lang="ru-RU" sz="3800" b="1" dirty="0" smtClean="0">
                <a:solidFill>
                  <a:srgbClr val="C00000"/>
                </a:solidFill>
              </a:rPr>
              <a:t>.</a:t>
            </a:r>
          </a:p>
          <a:p>
            <a:pPr>
              <a:buNone/>
            </a:pPr>
            <a:r>
              <a:rPr lang="ru-RU" sz="3800" b="1" dirty="0" smtClean="0">
                <a:solidFill>
                  <a:srgbClr val="C00000"/>
                </a:solidFill>
              </a:rPr>
              <a:t>                        </a:t>
            </a:r>
            <a:r>
              <a:rPr lang="ru-RU" sz="3800" b="1" dirty="0" err="1" smtClean="0">
                <a:solidFill>
                  <a:srgbClr val="C00000"/>
                </a:solidFill>
              </a:rPr>
              <a:t>Побажаю</a:t>
            </a:r>
            <a:r>
              <a:rPr lang="ru-RU" sz="3800" b="1" dirty="0" smtClean="0">
                <a:solidFill>
                  <a:srgbClr val="C00000"/>
                </a:solidFill>
              </a:rPr>
              <a:t> дереву </a:t>
            </a:r>
            <a:r>
              <a:rPr lang="ru-RU" sz="3800" b="1" dirty="0" err="1" smtClean="0">
                <a:solidFill>
                  <a:srgbClr val="C00000"/>
                </a:solidFill>
              </a:rPr>
              <a:t>і</a:t>
            </a:r>
            <a:r>
              <a:rPr lang="ru-RU" sz="3800" b="1" dirty="0" smtClean="0">
                <a:solidFill>
                  <a:srgbClr val="C00000"/>
                </a:solidFill>
              </a:rPr>
              <a:t> </a:t>
            </a:r>
            <a:r>
              <a:rPr lang="ru-RU" sz="3800" b="1" dirty="0" err="1" smtClean="0">
                <a:solidFill>
                  <a:srgbClr val="C00000"/>
                </a:solidFill>
              </a:rPr>
              <a:t>пташці</a:t>
            </a:r>
            <a:r>
              <a:rPr lang="ru-RU" sz="3800" b="1" dirty="0" smtClean="0">
                <a:solidFill>
                  <a:srgbClr val="C00000"/>
                </a:solidFill>
              </a:rPr>
              <a:t>,</a:t>
            </a:r>
          </a:p>
          <a:p>
            <a:pPr>
              <a:buNone/>
            </a:pPr>
            <a:r>
              <a:rPr lang="ru-RU" sz="3800" b="1" dirty="0" smtClean="0">
                <a:solidFill>
                  <a:srgbClr val="C00000"/>
                </a:solidFill>
              </a:rPr>
              <a:t>                        </a:t>
            </a:r>
            <a:r>
              <a:rPr lang="ru-RU" sz="3800" b="1" dirty="0" err="1" smtClean="0">
                <a:solidFill>
                  <a:srgbClr val="C00000"/>
                </a:solidFill>
              </a:rPr>
              <a:t>Щоб</a:t>
            </a:r>
            <a:r>
              <a:rPr lang="ru-RU" sz="3800" b="1" dirty="0" smtClean="0">
                <a:solidFill>
                  <a:srgbClr val="C00000"/>
                </a:solidFill>
              </a:rPr>
              <a:t> вони жили у </a:t>
            </a:r>
            <a:r>
              <a:rPr lang="ru-RU" sz="3800" b="1" dirty="0" err="1" smtClean="0">
                <a:solidFill>
                  <a:srgbClr val="C00000"/>
                </a:solidFill>
              </a:rPr>
              <a:t>мирі</a:t>
            </a:r>
            <a:r>
              <a:rPr lang="ru-RU" sz="3800" b="1" dirty="0" smtClean="0">
                <a:solidFill>
                  <a:srgbClr val="C00000"/>
                </a:solidFill>
              </a:rPr>
              <a:t> </a:t>
            </a:r>
            <a:r>
              <a:rPr lang="ru-RU" sz="3800" b="1" dirty="0" err="1" smtClean="0">
                <a:solidFill>
                  <a:srgbClr val="C00000"/>
                </a:solidFill>
              </a:rPr>
              <a:t>й</a:t>
            </a:r>
            <a:r>
              <a:rPr lang="ru-RU" sz="3800" b="1" dirty="0" smtClean="0">
                <a:solidFill>
                  <a:srgbClr val="C00000"/>
                </a:solidFill>
              </a:rPr>
              <a:t> </a:t>
            </a:r>
            <a:r>
              <a:rPr lang="ru-RU" sz="3800" b="1" dirty="0" err="1" smtClean="0">
                <a:solidFill>
                  <a:srgbClr val="C00000"/>
                </a:solidFill>
              </a:rPr>
              <a:t>щасті</a:t>
            </a:r>
            <a:r>
              <a:rPr lang="ru-RU" sz="3800" b="1" dirty="0" smtClean="0">
                <a:solidFill>
                  <a:srgbClr val="C00000"/>
                </a:solidFill>
              </a:rPr>
              <a:t>.</a:t>
            </a:r>
          </a:p>
          <a:p>
            <a:pPr>
              <a:buNone/>
            </a:pPr>
            <a:r>
              <a:rPr lang="ru-RU" dirty="0" smtClean="0"/>
              <a:t>                                                                            </a:t>
            </a:r>
            <a:r>
              <a:rPr lang="ru-RU" b="1" dirty="0" smtClean="0"/>
              <a:t>  ( С. </a:t>
            </a:r>
            <a:r>
              <a:rPr lang="ru-RU" b="1" dirty="0" err="1" smtClean="0"/>
              <a:t>Жупанин</a:t>
            </a:r>
            <a:r>
              <a:rPr lang="ru-RU" b="1" dirty="0" smtClean="0"/>
              <a:t>)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809328"/>
            <a:ext cx="8784976" cy="6048672"/>
          </a:xfrm>
        </p:spPr>
        <p:txBody>
          <a:bodyPr>
            <a:normAutofit lnSpcReduction="10000"/>
          </a:bodyPr>
          <a:lstStyle/>
          <a:p>
            <a:pPr marL="87313" indent="179388">
              <a:buNone/>
            </a:pPr>
            <a:r>
              <a:rPr lang="ru-RU" dirty="0" err="1" smtClean="0">
                <a:solidFill>
                  <a:srgbClr val="660066"/>
                </a:solidFill>
              </a:rPr>
              <a:t>Прийшла</a:t>
            </a:r>
            <a:r>
              <a:rPr lang="ru-RU" dirty="0" smtClean="0">
                <a:solidFill>
                  <a:srgbClr val="660066"/>
                </a:solidFill>
              </a:rPr>
              <a:t>   зима.  </a:t>
            </a:r>
            <a:r>
              <a:rPr lang="ru-RU" dirty="0" err="1" smtClean="0">
                <a:solidFill>
                  <a:srgbClr val="660066"/>
                </a:solidFill>
              </a:rPr>
              <a:t>Сніг</a:t>
            </a:r>
            <a:r>
              <a:rPr lang="ru-RU" dirty="0" smtClean="0">
                <a:solidFill>
                  <a:srgbClr val="660066"/>
                </a:solidFill>
              </a:rPr>
              <a:t>   </a:t>
            </a:r>
            <a:r>
              <a:rPr lang="ru-RU" dirty="0" err="1" smtClean="0">
                <a:solidFill>
                  <a:srgbClr val="660066"/>
                </a:solidFill>
              </a:rPr>
              <a:t>вкрив</a:t>
            </a:r>
            <a:r>
              <a:rPr lang="ru-RU" dirty="0" smtClean="0">
                <a:solidFill>
                  <a:srgbClr val="660066"/>
                </a:solidFill>
              </a:rPr>
              <a:t>    землю  </a:t>
            </a:r>
            <a:r>
              <a:rPr lang="ru-RU" dirty="0" err="1" smtClean="0">
                <a:solidFill>
                  <a:srgbClr val="660066"/>
                </a:solidFill>
              </a:rPr>
              <a:t>білою</a:t>
            </a:r>
            <a:r>
              <a:rPr lang="ru-RU" dirty="0" smtClean="0">
                <a:solidFill>
                  <a:srgbClr val="660066"/>
                </a:solidFill>
              </a:rPr>
              <a:t> </a:t>
            </a:r>
            <a:r>
              <a:rPr lang="ru-RU" dirty="0" err="1" smtClean="0">
                <a:solidFill>
                  <a:srgbClr val="660066"/>
                </a:solidFill>
              </a:rPr>
              <a:t>ковдрою</a:t>
            </a:r>
            <a:r>
              <a:rPr lang="ru-RU" dirty="0" smtClean="0">
                <a:solidFill>
                  <a:srgbClr val="660066"/>
                </a:solidFill>
              </a:rPr>
              <a:t>. На   </a:t>
            </a:r>
            <a:r>
              <a:rPr lang="ru-RU" dirty="0" err="1" smtClean="0">
                <a:solidFill>
                  <a:srgbClr val="660066"/>
                </a:solidFill>
              </a:rPr>
              <a:t>вулиці</a:t>
            </a:r>
            <a:r>
              <a:rPr lang="ru-RU" dirty="0" smtClean="0">
                <a:solidFill>
                  <a:srgbClr val="660066"/>
                </a:solidFill>
              </a:rPr>
              <a:t>  </a:t>
            </a:r>
            <a:r>
              <a:rPr lang="ru-RU" dirty="0" err="1" smtClean="0">
                <a:solidFill>
                  <a:srgbClr val="660066"/>
                </a:solidFill>
              </a:rPr>
              <a:t>зимно</a:t>
            </a:r>
            <a:r>
              <a:rPr lang="ru-RU" dirty="0" smtClean="0">
                <a:solidFill>
                  <a:srgbClr val="660066"/>
                </a:solidFill>
              </a:rPr>
              <a:t>, морозно. Люди   </a:t>
            </a:r>
            <a:r>
              <a:rPr lang="ru-RU" dirty="0" err="1" smtClean="0">
                <a:solidFill>
                  <a:srgbClr val="660066"/>
                </a:solidFill>
              </a:rPr>
              <a:t>щонайшвидше</a:t>
            </a:r>
            <a:r>
              <a:rPr lang="ru-RU" dirty="0" smtClean="0">
                <a:solidFill>
                  <a:srgbClr val="660066"/>
                </a:solidFill>
              </a:rPr>
              <a:t> </a:t>
            </a:r>
            <a:r>
              <a:rPr lang="ru-RU" dirty="0" err="1" smtClean="0">
                <a:solidFill>
                  <a:srgbClr val="660066"/>
                </a:solidFill>
              </a:rPr>
              <a:t>намагаються</a:t>
            </a:r>
            <a:r>
              <a:rPr lang="ru-RU" dirty="0" smtClean="0">
                <a:solidFill>
                  <a:srgbClr val="660066"/>
                </a:solidFill>
              </a:rPr>
              <a:t>   </a:t>
            </a:r>
            <a:r>
              <a:rPr lang="ru-RU" dirty="0" err="1" smtClean="0">
                <a:solidFill>
                  <a:srgbClr val="660066"/>
                </a:solidFill>
              </a:rPr>
              <a:t>потрапити</a:t>
            </a:r>
            <a:r>
              <a:rPr lang="ru-RU" dirty="0" smtClean="0">
                <a:solidFill>
                  <a:srgbClr val="660066"/>
                </a:solidFill>
              </a:rPr>
              <a:t>   до   </a:t>
            </a:r>
            <a:r>
              <a:rPr lang="ru-RU" dirty="0" err="1" smtClean="0">
                <a:solidFill>
                  <a:srgbClr val="660066"/>
                </a:solidFill>
              </a:rPr>
              <a:t>своїх</a:t>
            </a:r>
            <a:r>
              <a:rPr lang="ru-RU" dirty="0" smtClean="0">
                <a:solidFill>
                  <a:srgbClr val="660066"/>
                </a:solidFill>
              </a:rPr>
              <a:t>   </a:t>
            </a:r>
            <a:r>
              <a:rPr lang="ru-RU" dirty="0" err="1" smtClean="0">
                <a:solidFill>
                  <a:srgbClr val="660066"/>
                </a:solidFill>
              </a:rPr>
              <a:t>теплих</a:t>
            </a:r>
            <a:r>
              <a:rPr lang="ru-RU" dirty="0" smtClean="0">
                <a:solidFill>
                  <a:srgbClr val="660066"/>
                </a:solidFill>
              </a:rPr>
              <a:t>   </a:t>
            </a:r>
            <a:r>
              <a:rPr lang="ru-RU" dirty="0" err="1" smtClean="0">
                <a:solidFill>
                  <a:srgbClr val="660066"/>
                </a:solidFill>
              </a:rPr>
              <a:t>осель</a:t>
            </a:r>
            <a:r>
              <a:rPr lang="ru-RU" dirty="0" smtClean="0">
                <a:solidFill>
                  <a:srgbClr val="660066"/>
                </a:solidFill>
              </a:rPr>
              <a:t>. </a:t>
            </a:r>
            <a:r>
              <a:rPr lang="ru-RU" dirty="0" err="1" smtClean="0">
                <a:solidFill>
                  <a:srgbClr val="660066"/>
                </a:solidFill>
              </a:rPr>
              <a:t>Поспішають</a:t>
            </a:r>
            <a:r>
              <a:rPr lang="ru-RU" dirty="0" smtClean="0">
                <a:solidFill>
                  <a:srgbClr val="660066"/>
                </a:solidFill>
              </a:rPr>
              <a:t>… </a:t>
            </a:r>
            <a:r>
              <a:rPr lang="ru-RU" dirty="0" err="1" smtClean="0">
                <a:solidFill>
                  <a:srgbClr val="660066"/>
                </a:solidFill>
              </a:rPr>
              <a:t>Тільки</a:t>
            </a:r>
            <a:r>
              <a:rPr lang="ru-RU" dirty="0" smtClean="0">
                <a:solidFill>
                  <a:srgbClr val="660066"/>
                </a:solidFill>
              </a:rPr>
              <a:t> </a:t>
            </a:r>
            <a:r>
              <a:rPr lang="ru-RU" dirty="0" err="1" smtClean="0">
                <a:solidFill>
                  <a:srgbClr val="660066"/>
                </a:solidFill>
              </a:rPr>
              <a:t>він</a:t>
            </a:r>
            <a:r>
              <a:rPr lang="ru-RU" dirty="0" smtClean="0">
                <a:solidFill>
                  <a:srgbClr val="660066"/>
                </a:solidFill>
              </a:rPr>
              <a:t> </a:t>
            </a:r>
            <a:r>
              <a:rPr lang="ru-RU" dirty="0" err="1" smtClean="0">
                <a:solidFill>
                  <a:srgbClr val="660066"/>
                </a:solidFill>
              </a:rPr>
              <a:t>нікуди</a:t>
            </a:r>
            <a:r>
              <a:rPr lang="ru-RU" dirty="0" smtClean="0">
                <a:solidFill>
                  <a:srgbClr val="660066"/>
                </a:solidFill>
              </a:rPr>
              <a:t> не </a:t>
            </a:r>
            <a:r>
              <a:rPr lang="ru-RU" dirty="0" err="1" smtClean="0">
                <a:solidFill>
                  <a:srgbClr val="660066"/>
                </a:solidFill>
              </a:rPr>
              <a:t>поспішає</a:t>
            </a:r>
            <a:r>
              <a:rPr lang="ru-RU" dirty="0" smtClean="0">
                <a:solidFill>
                  <a:srgbClr val="660066"/>
                </a:solidFill>
              </a:rPr>
              <a:t>, </a:t>
            </a:r>
            <a:r>
              <a:rPr lang="ru-RU" dirty="0" err="1" smtClean="0">
                <a:solidFill>
                  <a:srgbClr val="660066"/>
                </a:solidFill>
              </a:rPr>
              <a:t>сидить</a:t>
            </a:r>
            <a:r>
              <a:rPr lang="ru-RU" dirty="0" smtClean="0">
                <a:solidFill>
                  <a:srgbClr val="660066"/>
                </a:solidFill>
              </a:rPr>
              <a:t> на </a:t>
            </a:r>
            <a:r>
              <a:rPr lang="ru-RU" dirty="0" err="1" smtClean="0">
                <a:solidFill>
                  <a:srgbClr val="660066"/>
                </a:solidFill>
              </a:rPr>
              <a:t>гілці</a:t>
            </a:r>
            <a:r>
              <a:rPr lang="ru-RU" dirty="0" smtClean="0">
                <a:solidFill>
                  <a:srgbClr val="660066"/>
                </a:solidFill>
              </a:rPr>
              <a:t>, </a:t>
            </a:r>
            <a:r>
              <a:rPr lang="ru-RU" dirty="0" err="1" smtClean="0">
                <a:solidFill>
                  <a:srgbClr val="660066"/>
                </a:solidFill>
              </a:rPr>
              <a:t>розпушивши</a:t>
            </a:r>
            <a:r>
              <a:rPr lang="ru-RU" dirty="0" smtClean="0">
                <a:solidFill>
                  <a:srgbClr val="660066"/>
                </a:solidFill>
              </a:rPr>
              <a:t> </a:t>
            </a:r>
            <a:r>
              <a:rPr lang="ru-RU" dirty="0" err="1" smtClean="0">
                <a:solidFill>
                  <a:srgbClr val="660066"/>
                </a:solidFill>
              </a:rPr>
              <a:t>своє</a:t>
            </a:r>
            <a:r>
              <a:rPr lang="ru-RU" dirty="0" smtClean="0">
                <a:solidFill>
                  <a:srgbClr val="660066"/>
                </a:solidFill>
              </a:rPr>
              <a:t> </a:t>
            </a:r>
            <a:r>
              <a:rPr lang="ru-RU" dirty="0" err="1" smtClean="0">
                <a:solidFill>
                  <a:srgbClr val="660066"/>
                </a:solidFill>
              </a:rPr>
              <a:t>пір’ячко</a:t>
            </a:r>
            <a:r>
              <a:rPr lang="ru-RU" dirty="0" smtClean="0">
                <a:solidFill>
                  <a:srgbClr val="660066"/>
                </a:solidFill>
              </a:rPr>
              <a:t> (так </a:t>
            </a:r>
            <a:r>
              <a:rPr lang="ru-RU" dirty="0" err="1" smtClean="0">
                <a:solidFill>
                  <a:srgbClr val="660066"/>
                </a:solidFill>
              </a:rPr>
              <a:t>тепліше</a:t>
            </a:r>
            <a:r>
              <a:rPr lang="ru-RU" dirty="0" smtClean="0">
                <a:solidFill>
                  <a:srgbClr val="660066"/>
                </a:solidFill>
              </a:rPr>
              <a:t>), </a:t>
            </a:r>
            <a:r>
              <a:rPr lang="ru-RU" dirty="0" err="1" smtClean="0">
                <a:solidFill>
                  <a:srgbClr val="660066"/>
                </a:solidFill>
              </a:rPr>
              <a:t>мріє</a:t>
            </a:r>
            <a:r>
              <a:rPr lang="ru-RU" dirty="0" smtClean="0">
                <a:solidFill>
                  <a:srgbClr val="660066"/>
                </a:solidFill>
              </a:rPr>
              <a:t>. </a:t>
            </a:r>
            <a:r>
              <a:rPr lang="ru-RU" dirty="0" err="1" smtClean="0">
                <a:solidFill>
                  <a:srgbClr val="660066"/>
                </a:solidFill>
              </a:rPr>
              <a:t>Мріє</a:t>
            </a:r>
            <a:r>
              <a:rPr lang="ru-RU" dirty="0" smtClean="0">
                <a:solidFill>
                  <a:srgbClr val="660066"/>
                </a:solidFill>
              </a:rPr>
              <a:t> про </a:t>
            </a:r>
            <a:r>
              <a:rPr lang="ru-RU" dirty="0" err="1" smtClean="0">
                <a:solidFill>
                  <a:srgbClr val="660066"/>
                </a:solidFill>
              </a:rPr>
              <a:t>весняне</a:t>
            </a:r>
            <a:r>
              <a:rPr lang="ru-RU" dirty="0" smtClean="0">
                <a:solidFill>
                  <a:srgbClr val="660066"/>
                </a:solidFill>
              </a:rPr>
              <a:t> тепле </a:t>
            </a:r>
            <a:r>
              <a:rPr lang="ru-RU" dirty="0" err="1" smtClean="0">
                <a:solidFill>
                  <a:srgbClr val="660066"/>
                </a:solidFill>
              </a:rPr>
              <a:t>сонечко</a:t>
            </a:r>
            <a:r>
              <a:rPr lang="ru-RU" dirty="0" smtClean="0">
                <a:solidFill>
                  <a:srgbClr val="660066"/>
                </a:solidFill>
              </a:rPr>
              <a:t>, про </a:t>
            </a:r>
            <a:r>
              <a:rPr lang="ru-RU" dirty="0" err="1" smtClean="0">
                <a:solidFill>
                  <a:srgbClr val="660066"/>
                </a:solidFill>
              </a:rPr>
              <a:t>ясне</a:t>
            </a:r>
            <a:r>
              <a:rPr lang="ru-RU" dirty="0" smtClean="0">
                <a:solidFill>
                  <a:srgbClr val="660066"/>
                </a:solidFill>
              </a:rPr>
              <a:t> </a:t>
            </a:r>
            <a:r>
              <a:rPr lang="ru-RU" dirty="0" err="1" smtClean="0">
                <a:solidFill>
                  <a:srgbClr val="660066"/>
                </a:solidFill>
              </a:rPr>
              <a:t>блакитне</a:t>
            </a:r>
            <a:r>
              <a:rPr lang="ru-RU" dirty="0" smtClean="0">
                <a:solidFill>
                  <a:srgbClr val="660066"/>
                </a:solidFill>
              </a:rPr>
              <a:t> небо… Та весна </a:t>
            </a:r>
            <a:r>
              <a:rPr lang="ru-RU" dirty="0" err="1" smtClean="0">
                <a:solidFill>
                  <a:srgbClr val="660066"/>
                </a:solidFill>
              </a:rPr>
              <a:t>ще</a:t>
            </a:r>
            <a:r>
              <a:rPr lang="ru-RU" dirty="0" smtClean="0">
                <a:solidFill>
                  <a:srgbClr val="660066"/>
                </a:solidFill>
              </a:rPr>
              <a:t> так далеко!</a:t>
            </a:r>
          </a:p>
          <a:p>
            <a:pPr marL="87313" indent="179388">
              <a:buNone/>
            </a:pPr>
            <a:r>
              <a:rPr lang="ru-RU" dirty="0" err="1" smtClean="0">
                <a:solidFill>
                  <a:srgbClr val="660066"/>
                </a:solidFill>
              </a:rPr>
              <a:t>Чи</a:t>
            </a:r>
            <a:r>
              <a:rPr lang="ru-RU" dirty="0" smtClean="0">
                <a:solidFill>
                  <a:srgbClr val="660066"/>
                </a:solidFill>
              </a:rPr>
              <a:t>    </a:t>
            </a:r>
            <a:r>
              <a:rPr lang="ru-RU" dirty="0" err="1" smtClean="0">
                <a:solidFill>
                  <a:srgbClr val="660066"/>
                </a:solidFill>
              </a:rPr>
              <a:t>задумувалися</a:t>
            </a:r>
            <a:r>
              <a:rPr lang="ru-RU" dirty="0" smtClean="0">
                <a:solidFill>
                  <a:srgbClr val="660066"/>
                </a:solidFill>
              </a:rPr>
              <a:t>    </a:t>
            </a:r>
            <a:r>
              <a:rPr lang="ru-RU" dirty="0" err="1" smtClean="0">
                <a:solidFill>
                  <a:srgbClr val="660066"/>
                </a:solidFill>
              </a:rPr>
              <a:t>Ви</a:t>
            </a:r>
            <a:r>
              <a:rPr lang="ru-RU" dirty="0" smtClean="0">
                <a:solidFill>
                  <a:srgbClr val="660066"/>
                </a:solidFill>
              </a:rPr>
              <a:t> – як   </a:t>
            </a:r>
            <a:r>
              <a:rPr lang="ru-RU" dirty="0" err="1" smtClean="0">
                <a:solidFill>
                  <a:srgbClr val="660066"/>
                </a:solidFill>
              </a:rPr>
              <a:t>братам</a:t>
            </a:r>
            <a:r>
              <a:rPr lang="ru-RU" dirty="0" smtClean="0">
                <a:solidFill>
                  <a:srgbClr val="660066"/>
                </a:solidFill>
              </a:rPr>
              <a:t>  нашим   </a:t>
            </a:r>
            <a:r>
              <a:rPr lang="ru-RU" dirty="0" err="1" smtClean="0">
                <a:solidFill>
                  <a:srgbClr val="660066"/>
                </a:solidFill>
              </a:rPr>
              <a:t>меншим</a:t>
            </a:r>
            <a:r>
              <a:rPr lang="ru-RU" dirty="0" smtClean="0">
                <a:solidFill>
                  <a:srgbClr val="660066"/>
                </a:solidFill>
              </a:rPr>
              <a:t> </a:t>
            </a:r>
            <a:r>
              <a:rPr lang="ru-RU" dirty="0" err="1" smtClean="0">
                <a:solidFill>
                  <a:srgbClr val="660066"/>
                </a:solidFill>
              </a:rPr>
              <a:t>взимку</a:t>
            </a:r>
            <a:r>
              <a:rPr lang="ru-RU" dirty="0" smtClean="0">
                <a:solidFill>
                  <a:srgbClr val="660066"/>
                </a:solidFill>
              </a:rPr>
              <a:t>      </a:t>
            </a:r>
            <a:r>
              <a:rPr lang="ru-RU" dirty="0" err="1" smtClean="0">
                <a:solidFill>
                  <a:srgbClr val="660066"/>
                </a:solidFill>
              </a:rPr>
              <a:t>живеться</a:t>
            </a:r>
            <a:r>
              <a:rPr lang="ru-RU" dirty="0" smtClean="0">
                <a:solidFill>
                  <a:srgbClr val="660066"/>
                </a:solidFill>
              </a:rPr>
              <a:t>?    За   </a:t>
            </a:r>
            <a:r>
              <a:rPr lang="ru-RU" dirty="0" err="1" smtClean="0">
                <a:solidFill>
                  <a:srgbClr val="660066"/>
                </a:solidFill>
              </a:rPr>
              <a:t>своїми</a:t>
            </a:r>
            <a:r>
              <a:rPr lang="ru-RU" dirty="0" smtClean="0">
                <a:solidFill>
                  <a:srgbClr val="660066"/>
                </a:solidFill>
              </a:rPr>
              <a:t>       </a:t>
            </a:r>
            <a:r>
              <a:rPr lang="ru-RU" dirty="0" err="1" smtClean="0">
                <a:solidFill>
                  <a:srgbClr val="660066"/>
                </a:solidFill>
              </a:rPr>
              <a:t>повсякденними</a:t>
            </a:r>
            <a:r>
              <a:rPr lang="ru-RU" dirty="0" smtClean="0">
                <a:solidFill>
                  <a:srgbClr val="660066"/>
                </a:solidFill>
              </a:rPr>
              <a:t> </a:t>
            </a:r>
            <a:r>
              <a:rPr lang="ru-RU" dirty="0" err="1" smtClean="0">
                <a:solidFill>
                  <a:srgbClr val="660066"/>
                </a:solidFill>
              </a:rPr>
              <a:t>клопотами</a:t>
            </a:r>
            <a:r>
              <a:rPr lang="ru-RU" dirty="0" smtClean="0">
                <a:solidFill>
                  <a:srgbClr val="660066"/>
                </a:solidFill>
              </a:rPr>
              <a:t> люди </a:t>
            </a:r>
            <a:r>
              <a:rPr lang="ru-RU" dirty="0" err="1" smtClean="0">
                <a:solidFill>
                  <a:srgbClr val="660066"/>
                </a:solidFill>
              </a:rPr>
              <a:t>навіть</a:t>
            </a:r>
            <a:r>
              <a:rPr lang="ru-RU" dirty="0" smtClean="0">
                <a:solidFill>
                  <a:srgbClr val="660066"/>
                </a:solidFill>
              </a:rPr>
              <a:t>  не  </a:t>
            </a:r>
            <a:r>
              <a:rPr lang="ru-RU" dirty="0" err="1" smtClean="0">
                <a:solidFill>
                  <a:srgbClr val="660066"/>
                </a:solidFill>
              </a:rPr>
              <a:t>помічають</a:t>
            </a:r>
            <a:r>
              <a:rPr lang="ru-RU" dirty="0" smtClean="0">
                <a:solidFill>
                  <a:srgbClr val="660066"/>
                </a:solidFill>
              </a:rPr>
              <a:t>   </a:t>
            </a:r>
            <a:r>
              <a:rPr lang="ru-RU" dirty="0" err="1" smtClean="0">
                <a:solidFill>
                  <a:srgbClr val="660066"/>
                </a:solidFill>
              </a:rPr>
              <a:t>труднощів</a:t>
            </a:r>
            <a:r>
              <a:rPr lang="ru-RU" dirty="0" smtClean="0">
                <a:solidFill>
                  <a:srgbClr val="660066"/>
                </a:solidFill>
              </a:rPr>
              <a:t>, </a:t>
            </a:r>
            <a:r>
              <a:rPr lang="ru-RU" dirty="0" err="1" smtClean="0">
                <a:solidFill>
                  <a:srgbClr val="660066"/>
                </a:solidFill>
              </a:rPr>
              <a:t>з</a:t>
            </a:r>
            <a:r>
              <a:rPr lang="ru-RU" dirty="0" smtClean="0">
                <a:solidFill>
                  <a:srgbClr val="660066"/>
                </a:solidFill>
              </a:rPr>
              <a:t> </a:t>
            </a:r>
            <a:r>
              <a:rPr lang="ru-RU" dirty="0" err="1" smtClean="0">
                <a:solidFill>
                  <a:srgbClr val="660066"/>
                </a:solidFill>
              </a:rPr>
              <a:t>якими</a:t>
            </a:r>
            <a:r>
              <a:rPr lang="ru-RU" dirty="0" smtClean="0">
                <a:solidFill>
                  <a:srgbClr val="660066"/>
                </a:solidFill>
              </a:rPr>
              <a:t> </a:t>
            </a:r>
            <a:r>
              <a:rPr lang="ru-RU" dirty="0" err="1" smtClean="0">
                <a:solidFill>
                  <a:srgbClr val="660066"/>
                </a:solidFill>
              </a:rPr>
              <a:t>стикаються</a:t>
            </a:r>
            <a:r>
              <a:rPr lang="ru-RU" dirty="0" smtClean="0">
                <a:solidFill>
                  <a:srgbClr val="660066"/>
                </a:solidFill>
              </a:rPr>
              <a:t> в </a:t>
            </a:r>
            <a:r>
              <a:rPr lang="ru-RU" dirty="0" err="1" smtClean="0">
                <a:solidFill>
                  <a:srgbClr val="660066"/>
                </a:solidFill>
              </a:rPr>
              <a:t>зимову</a:t>
            </a:r>
            <a:r>
              <a:rPr lang="ru-RU" dirty="0" smtClean="0">
                <a:solidFill>
                  <a:srgbClr val="660066"/>
                </a:solidFill>
              </a:rPr>
              <a:t> пору </a:t>
            </a:r>
            <a:r>
              <a:rPr lang="ru-RU" dirty="0" err="1" smtClean="0">
                <a:solidFill>
                  <a:srgbClr val="660066"/>
                </a:solidFill>
              </a:rPr>
              <a:t>пернаті</a:t>
            </a:r>
            <a:r>
              <a:rPr lang="ru-RU" dirty="0" smtClean="0">
                <a:solidFill>
                  <a:srgbClr val="660066"/>
                </a:solidFill>
              </a:rPr>
              <a:t> </a:t>
            </a:r>
            <a:r>
              <a:rPr lang="ru-RU" dirty="0" err="1" smtClean="0">
                <a:solidFill>
                  <a:srgbClr val="660066"/>
                </a:solidFill>
              </a:rPr>
              <a:t>друзі</a:t>
            </a:r>
            <a:r>
              <a:rPr lang="ru-RU" dirty="0" smtClean="0">
                <a:solidFill>
                  <a:srgbClr val="660066"/>
                </a:solidFill>
              </a:rPr>
              <a:t>. Так, </a:t>
            </a:r>
            <a:r>
              <a:rPr lang="ru-RU" dirty="0" err="1" smtClean="0">
                <a:solidFill>
                  <a:srgbClr val="660066"/>
                </a:solidFill>
              </a:rPr>
              <a:t>багато</a:t>
            </a:r>
            <a:r>
              <a:rPr lang="ru-RU" dirty="0" smtClean="0">
                <a:solidFill>
                  <a:srgbClr val="660066"/>
                </a:solidFill>
              </a:rPr>
              <a:t> </a:t>
            </a:r>
            <a:r>
              <a:rPr lang="ru-RU" dirty="0" err="1" smtClean="0">
                <a:solidFill>
                  <a:srgbClr val="660066"/>
                </a:solidFill>
              </a:rPr>
              <a:t>з</a:t>
            </a:r>
            <a:r>
              <a:rPr lang="ru-RU" dirty="0" smtClean="0">
                <a:solidFill>
                  <a:srgbClr val="660066"/>
                </a:solidFill>
              </a:rPr>
              <a:t> них </a:t>
            </a:r>
            <a:r>
              <a:rPr lang="ru-RU" dirty="0" err="1" smtClean="0">
                <a:solidFill>
                  <a:srgbClr val="660066"/>
                </a:solidFill>
              </a:rPr>
              <a:t>відлетіли</a:t>
            </a:r>
            <a:r>
              <a:rPr lang="ru-RU" dirty="0" smtClean="0">
                <a:solidFill>
                  <a:srgbClr val="660066"/>
                </a:solidFill>
              </a:rPr>
              <a:t> в </a:t>
            </a:r>
            <a:r>
              <a:rPr lang="ru-RU" dirty="0" err="1" smtClean="0">
                <a:solidFill>
                  <a:srgbClr val="660066"/>
                </a:solidFill>
              </a:rPr>
              <a:t>теплі</a:t>
            </a:r>
            <a:r>
              <a:rPr lang="ru-RU" dirty="0" smtClean="0">
                <a:solidFill>
                  <a:srgbClr val="660066"/>
                </a:solidFill>
              </a:rPr>
              <a:t> </a:t>
            </a:r>
            <a:r>
              <a:rPr lang="ru-RU" dirty="0" err="1" smtClean="0">
                <a:solidFill>
                  <a:srgbClr val="660066"/>
                </a:solidFill>
              </a:rPr>
              <a:t>краї</a:t>
            </a:r>
            <a:r>
              <a:rPr lang="ru-RU" dirty="0" smtClean="0">
                <a:solidFill>
                  <a:srgbClr val="660066"/>
                </a:solidFill>
              </a:rPr>
              <a:t> </a:t>
            </a:r>
            <a:r>
              <a:rPr lang="ru-RU" dirty="0" err="1" smtClean="0">
                <a:solidFill>
                  <a:srgbClr val="660066"/>
                </a:solidFill>
              </a:rPr>
              <a:t>і</a:t>
            </a:r>
            <a:r>
              <a:rPr lang="ru-RU" dirty="0" smtClean="0">
                <a:solidFill>
                  <a:srgbClr val="660066"/>
                </a:solidFill>
              </a:rPr>
              <a:t> ми </a:t>
            </a:r>
            <a:r>
              <a:rPr lang="ru-RU" dirty="0" err="1" smtClean="0">
                <a:solidFill>
                  <a:srgbClr val="660066"/>
                </a:solidFill>
              </a:rPr>
              <a:t>з</a:t>
            </a:r>
            <a:r>
              <a:rPr lang="ru-RU" dirty="0" smtClean="0">
                <a:solidFill>
                  <a:srgbClr val="660066"/>
                </a:solidFill>
              </a:rPr>
              <a:t> </a:t>
            </a:r>
            <a:r>
              <a:rPr lang="ru-RU" dirty="0" err="1" smtClean="0">
                <a:solidFill>
                  <a:srgbClr val="660066"/>
                </a:solidFill>
              </a:rPr>
              <a:t>нетерпінням</a:t>
            </a:r>
            <a:r>
              <a:rPr lang="ru-RU" dirty="0" smtClean="0">
                <a:solidFill>
                  <a:srgbClr val="660066"/>
                </a:solidFill>
              </a:rPr>
              <a:t> </a:t>
            </a:r>
            <a:r>
              <a:rPr lang="ru-RU" dirty="0" err="1" smtClean="0">
                <a:solidFill>
                  <a:srgbClr val="660066"/>
                </a:solidFill>
              </a:rPr>
              <a:t>чекаємо</a:t>
            </a:r>
            <a:r>
              <a:rPr lang="ru-RU" dirty="0" smtClean="0">
                <a:solidFill>
                  <a:srgbClr val="660066"/>
                </a:solidFill>
              </a:rPr>
              <a:t> </a:t>
            </a:r>
            <a:r>
              <a:rPr lang="ru-RU" dirty="0" err="1" smtClean="0">
                <a:solidFill>
                  <a:srgbClr val="660066"/>
                </a:solidFill>
              </a:rPr>
              <a:t>їх</a:t>
            </a:r>
            <a:r>
              <a:rPr lang="ru-RU" dirty="0" smtClean="0">
                <a:solidFill>
                  <a:srgbClr val="660066"/>
                </a:solidFill>
              </a:rPr>
              <a:t> </a:t>
            </a:r>
            <a:r>
              <a:rPr lang="ru-RU" dirty="0" err="1" smtClean="0">
                <a:solidFill>
                  <a:srgbClr val="660066"/>
                </a:solidFill>
              </a:rPr>
              <a:t>повернення</a:t>
            </a:r>
            <a:r>
              <a:rPr lang="ru-RU" dirty="0" smtClean="0">
                <a:solidFill>
                  <a:srgbClr val="660066"/>
                </a:solidFill>
              </a:rPr>
              <a:t>, </a:t>
            </a:r>
            <a:r>
              <a:rPr lang="ru-RU" dirty="0" err="1" smtClean="0">
                <a:solidFill>
                  <a:srgbClr val="660066"/>
                </a:solidFill>
              </a:rPr>
              <a:t>бажаючи</a:t>
            </a:r>
            <a:r>
              <a:rPr lang="ru-RU" dirty="0" smtClean="0">
                <a:solidFill>
                  <a:srgbClr val="660066"/>
                </a:solidFill>
              </a:rPr>
              <a:t> </a:t>
            </a:r>
            <a:r>
              <a:rPr lang="ru-RU" dirty="0" err="1" smtClean="0">
                <a:solidFill>
                  <a:srgbClr val="660066"/>
                </a:solidFill>
              </a:rPr>
              <a:t>знову</a:t>
            </a:r>
            <a:r>
              <a:rPr lang="ru-RU" dirty="0" smtClean="0">
                <a:solidFill>
                  <a:srgbClr val="660066"/>
                </a:solidFill>
              </a:rPr>
              <a:t> </a:t>
            </a:r>
            <a:r>
              <a:rPr lang="ru-RU" dirty="0" err="1" smtClean="0">
                <a:solidFill>
                  <a:srgbClr val="660066"/>
                </a:solidFill>
              </a:rPr>
              <a:t>почути</a:t>
            </a:r>
            <a:r>
              <a:rPr lang="ru-RU" dirty="0" smtClean="0">
                <a:solidFill>
                  <a:srgbClr val="660066"/>
                </a:solidFill>
              </a:rPr>
              <a:t> </a:t>
            </a:r>
            <a:r>
              <a:rPr lang="ru-RU" dirty="0" err="1" smtClean="0">
                <a:solidFill>
                  <a:srgbClr val="660066"/>
                </a:solidFill>
              </a:rPr>
              <a:t>дзвінкий</a:t>
            </a:r>
            <a:r>
              <a:rPr lang="ru-RU" dirty="0" smtClean="0">
                <a:solidFill>
                  <a:srgbClr val="660066"/>
                </a:solidFill>
              </a:rPr>
              <a:t> </a:t>
            </a:r>
            <a:r>
              <a:rPr lang="ru-RU" dirty="0" err="1" smtClean="0">
                <a:solidFill>
                  <a:srgbClr val="660066"/>
                </a:solidFill>
              </a:rPr>
              <a:t>спів</a:t>
            </a:r>
            <a:r>
              <a:rPr lang="ru-RU" dirty="0" smtClean="0">
                <a:solidFill>
                  <a:srgbClr val="660066"/>
                </a:solidFill>
              </a:rPr>
              <a:t>. </a:t>
            </a:r>
            <a:r>
              <a:rPr lang="ru-RU" dirty="0" err="1" smtClean="0">
                <a:solidFill>
                  <a:srgbClr val="660066"/>
                </a:solidFill>
              </a:rPr>
              <a:t>Адже</a:t>
            </a:r>
            <a:r>
              <a:rPr lang="ru-RU" dirty="0" smtClean="0">
                <a:solidFill>
                  <a:srgbClr val="660066"/>
                </a:solidFill>
              </a:rPr>
              <a:t> </a:t>
            </a:r>
            <a:r>
              <a:rPr lang="ru-RU" dirty="0" err="1" smtClean="0">
                <a:solidFill>
                  <a:srgbClr val="660066"/>
                </a:solidFill>
              </a:rPr>
              <a:t>зі</a:t>
            </a:r>
            <a:r>
              <a:rPr lang="ru-RU" dirty="0" smtClean="0">
                <a:solidFill>
                  <a:srgbClr val="660066"/>
                </a:solidFill>
              </a:rPr>
              <a:t> </a:t>
            </a:r>
            <a:r>
              <a:rPr lang="ru-RU" dirty="0" err="1" smtClean="0">
                <a:solidFill>
                  <a:srgbClr val="660066"/>
                </a:solidFill>
              </a:rPr>
              <a:t>пташиним</a:t>
            </a:r>
            <a:r>
              <a:rPr lang="ru-RU" dirty="0" smtClean="0">
                <a:solidFill>
                  <a:srgbClr val="660066"/>
                </a:solidFill>
              </a:rPr>
              <a:t> </a:t>
            </a:r>
            <a:r>
              <a:rPr lang="ru-RU" dirty="0" err="1" smtClean="0">
                <a:solidFill>
                  <a:srgbClr val="660066"/>
                </a:solidFill>
              </a:rPr>
              <a:t>співом</a:t>
            </a:r>
            <a:r>
              <a:rPr lang="ru-RU" dirty="0" smtClean="0">
                <a:solidFill>
                  <a:srgbClr val="660066"/>
                </a:solidFill>
              </a:rPr>
              <a:t> приходить весна. Та як бути </a:t>
            </a:r>
            <a:r>
              <a:rPr lang="ru-RU" dirty="0" err="1" smtClean="0">
                <a:solidFill>
                  <a:srgbClr val="660066"/>
                </a:solidFill>
              </a:rPr>
              <a:t>тим</a:t>
            </a:r>
            <a:r>
              <a:rPr lang="ru-RU" dirty="0" smtClean="0">
                <a:solidFill>
                  <a:srgbClr val="660066"/>
                </a:solidFill>
              </a:rPr>
              <a:t> птахам, </a:t>
            </a:r>
            <a:r>
              <a:rPr lang="ru-RU" dirty="0" err="1" smtClean="0">
                <a:solidFill>
                  <a:srgbClr val="660066"/>
                </a:solidFill>
              </a:rPr>
              <a:t>які</a:t>
            </a:r>
            <a:r>
              <a:rPr lang="ru-RU" dirty="0" smtClean="0">
                <a:solidFill>
                  <a:srgbClr val="660066"/>
                </a:solidFill>
              </a:rPr>
              <a:t> </a:t>
            </a:r>
            <a:r>
              <a:rPr lang="ru-RU" dirty="0" err="1" smtClean="0">
                <a:solidFill>
                  <a:srgbClr val="660066"/>
                </a:solidFill>
              </a:rPr>
              <a:t>залишаються</a:t>
            </a:r>
            <a:r>
              <a:rPr lang="ru-RU" dirty="0" smtClean="0">
                <a:solidFill>
                  <a:srgbClr val="660066"/>
                </a:solidFill>
              </a:rPr>
              <a:t> </a:t>
            </a:r>
            <a:r>
              <a:rPr lang="ru-RU" dirty="0" err="1" smtClean="0">
                <a:solidFill>
                  <a:srgbClr val="660066"/>
                </a:solidFill>
              </a:rPr>
              <a:t>поряд</a:t>
            </a:r>
            <a:r>
              <a:rPr lang="ru-RU" dirty="0" smtClean="0">
                <a:solidFill>
                  <a:srgbClr val="660066"/>
                </a:solidFill>
              </a:rPr>
              <a:t> </a:t>
            </a:r>
            <a:r>
              <a:rPr lang="ru-RU" dirty="0" err="1" smtClean="0">
                <a:solidFill>
                  <a:srgbClr val="660066"/>
                </a:solidFill>
              </a:rPr>
              <a:t>з</a:t>
            </a:r>
            <a:r>
              <a:rPr lang="ru-RU" dirty="0" smtClean="0">
                <a:solidFill>
                  <a:srgbClr val="660066"/>
                </a:solidFill>
              </a:rPr>
              <a:t> нами </a:t>
            </a:r>
            <a:r>
              <a:rPr lang="ru-RU" dirty="0" err="1" smtClean="0">
                <a:solidFill>
                  <a:srgbClr val="660066"/>
                </a:solidFill>
              </a:rPr>
              <a:t>взимку</a:t>
            </a:r>
            <a:r>
              <a:rPr lang="ru-RU" dirty="0" smtClean="0">
                <a:solidFill>
                  <a:srgbClr val="660066"/>
                </a:solidFill>
              </a:rPr>
              <a:t>?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6408712" cy="1143000"/>
          </a:xfrm>
          <a:effectLst>
            <a:softEdge rad="1270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sz="5400" b="1" dirty="0" smtClean="0"/>
              <a:t>      Гра «Мікрофон»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84784"/>
            <a:ext cx="8784976" cy="5184576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uk-UA" sz="2800" b="1" dirty="0" smtClean="0"/>
              <a:t>                          </a:t>
            </a:r>
            <a:endParaRPr lang="ru-RU" sz="2000" dirty="0" smtClean="0"/>
          </a:p>
          <a:p>
            <a:pPr lvl="1">
              <a:buNone/>
            </a:pPr>
            <a:r>
              <a:rPr lang="uk-UA" dirty="0" smtClean="0">
                <a:solidFill>
                  <a:srgbClr val="002060"/>
                </a:solidFill>
              </a:rPr>
              <a:t>Яка зараз пора року? </a:t>
            </a:r>
            <a:r>
              <a:rPr lang="uk-UA" i="1" dirty="0" smtClean="0">
                <a:solidFill>
                  <a:srgbClr val="002060"/>
                </a:solidFill>
              </a:rPr>
              <a:t>(Зима.)</a:t>
            </a:r>
            <a:endParaRPr lang="ru-RU" sz="1800" dirty="0" smtClean="0">
              <a:solidFill>
                <a:srgbClr val="002060"/>
              </a:solidFill>
            </a:endParaRPr>
          </a:p>
          <a:p>
            <a:pPr lvl="1">
              <a:buNone/>
            </a:pPr>
            <a:r>
              <a:rPr lang="uk-UA" dirty="0" smtClean="0">
                <a:solidFill>
                  <a:srgbClr val="002060"/>
                </a:solidFill>
              </a:rPr>
              <a:t>Назвіть зимові місяці. </a:t>
            </a:r>
            <a:r>
              <a:rPr lang="uk-UA" i="1" dirty="0" smtClean="0">
                <a:solidFill>
                  <a:srgbClr val="002060"/>
                </a:solidFill>
              </a:rPr>
              <a:t>(Грудень, січень, лютий.)</a:t>
            </a:r>
            <a:endParaRPr lang="ru-RU" sz="1800" dirty="0" smtClean="0">
              <a:solidFill>
                <a:srgbClr val="002060"/>
              </a:solidFill>
            </a:endParaRPr>
          </a:p>
          <a:p>
            <a:pPr lvl="1">
              <a:buNone/>
            </a:pPr>
            <a:r>
              <a:rPr lang="uk-UA" dirty="0" smtClean="0">
                <a:solidFill>
                  <a:srgbClr val="C00000"/>
                </a:solidFill>
              </a:rPr>
              <a:t>Який зараз місяць? </a:t>
            </a:r>
            <a:r>
              <a:rPr lang="uk-UA" i="1" dirty="0" smtClean="0">
                <a:solidFill>
                  <a:srgbClr val="C00000"/>
                </a:solidFill>
              </a:rPr>
              <a:t>(Лютий.)</a:t>
            </a:r>
            <a:endParaRPr lang="ru-RU" sz="1800" dirty="0" smtClean="0">
              <a:solidFill>
                <a:srgbClr val="C00000"/>
              </a:solidFill>
            </a:endParaRPr>
          </a:p>
          <a:p>
            <a:pPr lvl="1">
              <a:buNone/>
            </a:pPr>
            <a:r>
              <a:rPr lang="uk-UA" dirty="0" smtClean="0">
                <a:solidFill>
                  <a:srgbClr val="C00000"/>
                </a:solidFill>
              </a:rPr>
              <a:t>Скільки складів у слові «лютий»? </a:t>
            </a:r>
            <a:endParaRPr lang="ru-RU" sz="1800" dirty="0" smtClean="0">
              <a:solidFill>
                <a:srgbClr val="C00000"/>
              </a:solidFill>
            </a:endParaRPr>
          </a:p>
          <a:p>
            <a:pPr lvl="1">
              <a:buNone/>
            </a:pP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Скільки звуків? </a:t>
            </a:r>
            <a:endParaRPr lang="ru-RU" sz="1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1">
              <a:buNone/>
            </a:pP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Скільки букв? </a:t>
            </a:r>
            <a:r>
              <a:rPr lang="uk-UA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sz="1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1">
              <a:buNone/>
            </a:pP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Яке сьогодні  число? </a:t>
            </a:r>
            <a:endParaRPr lang="ru-RU" sz="1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1">
              <a:buNone/>
            </a:pPr>
            <a:r>
              <a:rPr lang="uk-UA" dirty="0" smtClean="0">
                <a:solidFill>
                  <a:srgbClr val="002060"/>
                </a:solidFill>
              </a:rPr>
              <a:t>Стан неба? </a:t>
            </a:r>
            <a:endParaRPr lang="ru-RU" sz="1800" dirty="0" smtClean="0">
              <a:solidFill>
                <a:srgbClr val="002060"/>
              </a:solidFill>
            </a:endParaRPr>
          </a:p>
          <a:p>
            <a:pPr lvl="1">
              <a:buNone/>
            </a:pPr>
            <a:r>
              <a:rPr lang="uk-UA" dirty="0" smtClean="0">
                <a:solidFill>
                  <a:srgbClr val="002060"/>
                </a:solidFill>
              </a:rPr>
              <a:t>Яка температура порівняно з осінньою? </a:t>
            </a:r>
            <a:r>
              <a:rPr lang="uk-UA" i="1" dirty="0" smtClean="0">
                <a:solidFill>
                  <a:srgbClr val="002060"/>
                </a:solidFill>
              </a:rPr>
              <a:t>(Нижча.)</a:t>
            </a:r>
            <a:endParaRPr lang="ru-RU" sz="1800" dirty="0" smtClean="0">
              <a:solidFill>
                <a:srgbClr val="002060"/>
              </a:solidFill>
            </a:endParaRPr>
          </a:p>
          <a:p>
            <a:pPr lvl="1">
              <a:buNone/>
            </a:pP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Чому? </a:t>
            </a:r>
            <a:r>
              <a:rPr lang="uk-UA" i="1" dirty="0" smtClean="0">
                <a:solidFill>
                  <a:schemeClr val="accent6">
                    <a:lumMod val="50000"/>
                  </a:schemeClr>
                </a:solidFill>
              </a:rPr>
              <a:t>(Бо сонце опустилося нижче і погано нагріває землю.)</a:t>
            </a:r>
            <a:endParaRPr lang="ru-RU" sz="1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1">
              <a:buNone/>
            </a:pP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Які зміни відбулися в природі взимку? </a:t>
            </a:r>
            <a:r>
              <a:rPr lang="uk-UA" i="1" dirty="0" smtClean="0">
                <a:solidFill>
                  <a:schemeClr val="accent6">
                    <a:lumMod val="50000"/>
                  </a:schemeClr>
                </a:solidFill>
              </a:rPr>
              <a:t>(Відлетіли птахи, люди одягаються тепліше, випав сніг, є мороз тощо.)</a:t>
            </a:r>
            <a:endParaRPr lang="ru-RU" sz="1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20040"/>
            <a:ext cx="7848872" cy="804704"/>
          </a:xfrm>
          <a:effectLst>
            <a:outerShdw blurRad="50800" dist="25000" dir="5400000" rotWithShape="0">
              <a:schemeClr val="accent2">
                <a:shade val="30000"/>
                <a:satMod val="150000"/>
                <a:alpha val="38000"/>
              </a:schemeClr>
            </a:outerShdw>
            <a:softEdge rad="63500"/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 </a:t>
            </a:r>
            <a:r>
              <a:rPr lang="uk-UA" dirty="0" smtClean="0">
                <a:solidFill>
                  <a:srgbClr val="FFFF00"/>
                </a:solidFill>
              </a:rPr>
              <a:t>Надання  необхідної  інформації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340768"/>
            <a:ext cx="7920880" cy="5400600"/>
          </a:xfrm>
          <a:effectLst>
            <a:outerShdw blurRad="50800" dist="25000" dir="5400000" rotWithShape="0">
              <a:schemeClr val="accent4">
                <a:shade val="30000"/>
                <a:satMod val="150000"/>
                <a:alpha val="38000"/>
              </a:schemeClr>
            </a:outerShdw>
            <a:softEdge rad="127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lvl="0" indent="173038">
              <a:buNone/>
            </a:pPr>
            <a:r>
              <a:rPr lang="uk-UA" sz="2000" dirty="0" smtClean="0"/>
              <a:t>За календарем зима починається 1-го грудня. Вчені вважають початком зими 22 грудня – найкоротший день року. Сонце в цей день піднімається невисоко над обрієм. У природі зима настає щороку в різний час. Початком зими вважають дату, коли встановиться стійкий сніговий покрив.</a:t>
            </a:r>
            <a:endParaRPr lang="ru-RU" sz="2000" dirty="0" smtClean="0"/>
          </a:p>
          <a:p>
            <a:pPr marL="0" indent="173038">
              <a:buNone/>
            </a:pPr>
            <a:r>
              <a:rPr lang="uk-UA" sz="2000" dirty="0" smtClean="0"/>
              <a:t>Ось і настала довгоочікувана зима в нашій місцевості. Усе вкрилося пухнастою ковдрою. Вдарив перший морозець. Він скував береги і засклив ставок суцільною прозорою шибкою. Проміння сонця відсвічується в цьому дзеркалі. Край берега витанцьовують сонячні зайчики. А на ставку проти вранішнього сонця виблискує рівний і чистий перший льодок.</a:t>
            </a:r>
            <a:endParaRPr lang="ru-RU" sz="2000" dirty="0" smtClean="0"/>
          </a:p>
          <a:p>
            <a:pPr marL="0" indent="173038">
              <a:buNone/>
            </a:pPr>
            <a:r>
              <a:rPr lang="uk-UA" sz="2000" dirty="0" smtClean="0"/>
              <a:t>Дрімають  дерева. Холод скував їх і запорошив  снігом. Застигли білі берези і могутні дуби. Ніби все завмерло. Але про життя нам нагадує ланцюжок слідів на снігу.</a:t>
            </a:r>
            <a:endParaRPr lang="ru-RU" sz="2000" dirty="0" smtClean="0"/>
          </a:p>
          <a:p>
            <a:pPr marL="0" indent="173038">
              <a:buNone/>
            </a:pPr>
            <a:r>
              <a:rPr lang="uk-UA" sz="2000" b="1" i="1" dirty="0" smtClean="0">
                <a:solidFill>
                  <a:srgbClr val="C00000"/>
                </a:solidFill>
              </a:rPr>
              <a:t>                        Учитель показує малюнок.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pPr marL="0" lvl="0" indent="173038">
              <a:buNone/>
            </a:pPr>
            <a:r>
              <a:rPr lang="uk-UA" sz="2000" b="1" dirty="0" smtClean="0">
                <a:solidFill>
                  <a:srgbClr val="C00000"/>
                </a:solidFill>
              </a:rPr>
              <a:t>Щоб дізнатися,що це за  птах, маємо попрацювати в групах.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sz="2000" dirty="0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0" y="404664"/>
            <a:ext cx="4968552" cy="991872"/>
          </a:xfrm>
          <a:effectLst>
            <a:outerShdw blurRad="50800" dist="38100" dir="5400000" rotWithShape="0">
              <a:srgbClr val="000000">
                <a:alpha val="43137"/>
              </a:srgbClr>
            </a:outerShdw>
            <a:softEdge rad="63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b="1" dirty="0" smtClean="0"/>
              <a:t>Робота в групах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46236"/>
            <a:ext cx="8507288" cy="4951115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/>
              <a:t> З’</a:t>
            </a:r>
            <a:r>
              <a:rPr lang="ru-RU" dirty="0" err="1" smtClean="0"/>
              <a:t>єднайте</a:t>
            </a:r>
            <a:r>
              <a:rPr lang="uk-UA" dirty="0" smtClean="0"/>
              <a:t> крапки послідовно і дізнайтеся, хто я такий. </a:t>
            </a:r>
            <a:r>
              <a:rPr lang="uk-UA" i="1" dirty="0" smtClean="0"/>
              <a:t>(Снігур)</a:t>
            </a:r>
          </a:p>
          <a:p>
            <a:pPr>
              <a:buNone/>
            </a:pPr>
            <a:endParaRPr lang="ru-RU" dirty="0" smtClean="0"/>
          </a:p>
          <a:p>
            <a:r>
              <a:rPr lang="uk-UA" dirty="0" smtClean="0"/>
              <a:t> </a:t>
            </a:r>
            <a:r>
              <a:rPr lang="uk-UA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Що вам відомо про снігурів? </a:t>
            </a:r>
            <a:r>
              <a:rPr lang="uk-UA" i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(Снігур - красива  пташка; за  розмірами  трохи  більша, ніж  горобець. Він  володіє  яскравим  </a:t>
            </a:r>
            <a:r>
              <a:rPr lang="uk-UA" i="1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оперінням</a:t>
            </a:r>
            <a:r>
              <a:rPr lang="uk-UA" i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: червоним  на  грудях  і  сіро-голубуватим  на  спині.)</a:t>
            </a:r>
          </a:p>
          <a:p>
            <a:pPr>
              <a:buNone/>
            </a:pPr>
            <a:endParaRPr lang="ru-RU" dirty="0" smtClean="0"/>
          </a:p>
          <a:p>
            <a:r>
              <a:rPr lang="uk-UA" dirty="0" smtClean="0"/>
              <a:t> Це зимуючий птах чи перелітний? </a:t>
            </a:r>
            <a:r>
              <a:rPr lang="uk-UA" i="1" dirty="0" smtClean="0"/>
              <a:t>(Зимуючий.)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uk-UA" dirty="0" smtClean="0"/>
              <a:t>                  </a:t>
            </a:r>
            <a:r>
              <a:rPr lang="uk-UA" sz="4200" b="1" dirty="0" smtClean="0">
                <a:solidFill>
                  <a:srgbClr val="FFFF00"/>
                </a:solidFill>
              </a:rPr>
              <a:t>Яка тема нашого проекту, </a:t>
            </a:r>
          </a:p>
          <a:p>
            <a:pPr>
              <a:buNone/>
            </a:pPr>
            <a:r>
              <a:rPr lang="uk-UA" sz="4200" b="1" dirty="0" smtClean="0">
                <a:solidFill>
                  <a:srgbClr val="FFFF00"/>
                </a:solidFill>
              </a:rPr>
              <a:t>                            ви дізнаєтеся, </a:t>
            </a:r>
          </a:p>
          <a:p>
            <a:pPr>
              <a:buNone/>
            </a:pPr>
            <a:r>
              <a:rPr lang="uk-UA" sz="4200" b="1" dirty="0" smtClean="0">
                <a:solidFill>
                  <a:srgbClr val="FFFF00"/>
                </a:solidFill>
              </a:rPr>
              <a:t>          коли </a:t>
            </a:r>
            <a:r>
              <a:rPr lang="uk-UA" sz="4200" b="1" dirty="0" err="1" smtClean="0">
                <a:solidFill>
                  <a:srgbClr val="FFFF00"/>
                </a:solidFill>
              </a:rPr>
              <a:t>розв’</a:t>
            </a:r>
            <a:r>
              <a:rPr lang="ru-RU" sz="4200" b="1" dirty="0" err="1" smtClean="0">
                <a:solidFill>
                  <a:srgbClr val="FFFF00"/>
                </a:solidFill>
              </a:rPr>
              <a:t>яжете</a:t>
            </a:r>
            <a:r>
              <a:rPr lang="ru-RU" sz="4200" b="1" dirty="0" smtClean="0">
                <a:solidFill>
                  <a:srgbClr val="FFFF00"/>
                </a:solidFill>
              </a:rPr>
              <a:t>   при</a:t>
            </a:r>
            <a:r>
              <a:rPr lang="uk-UA" sz="4200" b="1" dirty="0" smtClean="0">
                <a:solidFill>
                  <a:srgbClr val="FFFF00"/>
                </a:solidFill>
              </a:rPr>
              <a:t>клади.</a:t>
            </a:r>
            <a:endParaRPr lang="ru-RU" sz="4200" b="1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7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77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70" decel="100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770" decel="100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8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70" decel="100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770" decel="100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3" dur="77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260648"/>
            <a:ext cx="4896544" cy="850106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b="1" dirty="0" smtClean="0">
                <a:solidFill>
                  <a:srgbClr val="FFFF00"/>
                </a:solidFill>
              </a:rPr>
              <a:t>Гра  </a:t>
            </a:r>
            <a:r>
              <a:rPr lang="uk-UA" b="1" dirty="0" err="1" smtClean="0">
                <a:solidFill>
                  <a:srgbClr val="FFFF00"/>
                </a:solidFill>
              </a:rPr>
              <a:t>“Естафета”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115616" y="1340768"/>
            <a:ext cx="7056784" cy="11176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uk-UA" sz="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А</a:t>
            </a:r>
            <a:r>
              <a:rPr lang="uk-UA" sz="1600" b="1" dirty="0" smtClean="0">
                <a:latin typeface="Times New Roman" pitchFamily="18" charset="0"/>
                <a:cs typeface="Arial" pitchFamily="34" charset="0"/>
              </a:rPr>
              <a:t>      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З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	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Ж</a:t>
            </a:r>
            <a:r>
              <a:rPr lang="uk-UA" sz="1600" b="1" dirty="0" smtClean="0">
                <a:latin typeface="Times New Roman" pitchFamily="18" charset="0"/>
                <a:cs typeface="Arial" pitchFamily="34" charset="0"/>
              </a:rPr>
              <a:t>      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Д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	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   О</a:t>
            </a:r>
            <a:r>
              <a:rPr lang="uk-UA" sz="1600" b="1" dirty="0" smtClean="0">
                <a:latin typeface="Times New Roman" pitchFamily="18" charset="0"/>
                <a:cs typeface="Arial" pitchFamily="34" charset="0"/>
              </a:rPr>
              <a:t>      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И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	      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П</a:t>
            </a:r>
            <a:r>
              <a:rPr lang="uk-UA" sz="1600" b="1" dirty="0" smtClean="0">
                <a:latin typeface="Times New Roman" pitchFamily="18" charset="0"/>
                <a:cs typeface="Arial" pitchFamily="34" charset="0"/>
              </a:rPr>
              <a:t>       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У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    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М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	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Х</a:t>
            </a:r>
            <a:r>
              <a:rPr lang="uk-UA" sz="1600" b="1" dirty="0" smtClean="0">
                <a:latin typeface="Times New Roman" pitchFamily="18" charset="0"/>
                <a:cs typeface="Arial" pitchFamily="34" charset="0"/>
              </a:rPr>
              <a:t>        </a:t>
            </a:r>
            <a:r>
              <a:rPr lang="uk-UA" sz="1600" b="1" dirty="0" smtClean="0">
                <a:latin typeface="Calibri" pitchFamily="34" charset="0"/>
                <a:cs typeface="Arial" pitchFamily="34" charset="0"/>
              </a:rPr>
              <a:t> 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Ч</a:t>
            </a:r>
            <a:r>
              <a:rPr lang="uk-UA" sz="1600" b="1" dirty="0" smtClean="0">
                <a:latin typeface="Times New Roman" pitchFamily="18" charset="0"/>
                <a:cs typeface="Arial" pitchFamily="34" charset="0"/>
              </a:rPr>
              <a:t>      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 Ю</a:t>
            </a:r>
            <a:r>
              <a:rPr lang="uk-UA" sz="1600" b="1" dirty="0" smtClean="0">
                <a:latin typeface="Times New Roman" pitchFamily="18" charset="0"/>
                <a:cs typeface="Arial" pitchFamily="34" charset="0"/>
              </a:rPr>
              <a:t>       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 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Т 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	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 41</a:t>
            </a:r>
            <a:r>
              <a:rPr lang="uk-UA" sz="1600" b="1" dirty="0" smtClean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    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 45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	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 50</a:t>
            </a:r>
            <a:r>
              <a:rPr lang="uk-UA" sz="1600" b="1" dirty="0" smtClean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      </a:t>
            </a:r>
            <a:r>
              <a:rPr lang="uk-UA" sz="16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10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	    </a:t>
            </a:r>
            <a:r>
              <a:rPr lang="uk-UA" sz="16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30</a:t>
            </a:r>
            <a:r>
              <a:rPr lang="uk-UA" sz="1600" b="1" dirty="0" smtClean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    </a:t>
            </a:r>
            <a:r>
              <a:rPr lang="uk-UA" sz="16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40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       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100</a:t>
            </a:r>
            <a:r>
              <a:rPr kumimoji="0" lang="uk-UA" sz="16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       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55</a:t>
            </a:r>
            <a:r>
              <a:rPr lang="uk-UA" sz="1600" b="1" dirty="0" smtClean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    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  8</a:t>
            </a:r>
            <a:r>
              <a:rPr lang="uk-UA" sz="1600" b="1" dirty="0" smtClean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        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33</a:t>
            </a:r>
            <a:r>
              <a:rPr lang="uk-UA" sz="1600" b="1" dirty="0" smtClean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      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 22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	    </a:t>
            </a:r>
            <a:r>
              <a:rPr lang="uk-UA" sz="16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68</a:t>
            </a:r>
            <a:r>
              <a:rPr lang="uk-UA" sz="1600" b="1" dirty="0" smtClean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      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 81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	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23528" y="2852936"/>
          <a:ext cx="2592288" cy="309634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944215"/>
                <a:gridCol w="648073"/>
              </a:tblGrid>
              <a:tr h="387043">
                <a:tc>
                  <a:txBody>
                    <a:bodyPr/>
                    <a:lstStyle/>
                    <a:p>
                      <a:r>
                        <a:rPr lang="uk-UA" dirty="0" smtClean="0"/>
                        <a:t>  20-10=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Д</a:t>
                      </a:r>
                      <a:endParaRPr lang="ru-RU" dirty="0"/>
                    </a:p>
                  </a:txBody>
                  <a:tcPr/>
                </a:tc>
              </a:tr>
              <a:tr h="387043">
                <a:tc>
                  <a:txBody>
                    <a:bodyPr/>
                    <a:lstStyle/>
                    <a:p>
                      <a:r>
                        <a:rPr lang="uk-UA" dirty="0" smtClean="0"/>
                        <a:t>  26+4=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О</a:t>
                      </a:r>
                      <a:endParaRPr lang="ru-RU" dirty="0"/>
                    </a:p>
                  </a:txBody>
                  <a:tcPr/>
                </a:tc>
              </a:tr>
              <a:tr h="387043">
                <a:tc>
                  <a:txBody>
                    <a:bodyPr/>
                    <a:lstStyle/>
                    <a:p>
                      <a:r>
                        <a:rPr lang="uk-UA" dirty="0" smtClean="0"/>
                        <a:t>  90+10=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П</a:t>
                      </a:r>
                      <a:endParaRPr lang="ru-RU" dirty="0"/>
                    </a:p>
                  </a:txBody>
                  <a:tcPr/>
                </a:tc>
              </a:tr>
              <a:tr h="387043">
                <a:tc>
                  <a:txBody>
                    <a:bodyPr/>
                    <a:lstStyle/>
                    <a:p>
                      <a:r>
                        <a:rPr lang="uk-UA" dirty="0" smtClean="0"/>
                        <a:t>  20+10=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О</a:t>
                      </a:r>
                      <a:endParaRPr lang="ru-RU" dirty="0"/>
                    </a:p>
                  </a:txBody>
                  <a:tcPr/>
                </a:tc>
              </a:tr>
              <a:tr h="387043">
                <a:tc>
                  <a:txBody>
                    <a:bodyPr/>
                    <a:lstStyle/>
                    <a:p>
                      <a:r>
                        <a:rPr lang="uk-UA" dirty="0" smtClean="0"/>
                        <a:t>  12-4=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М</a:t>
                      </a:r>
                      <a:endParaRPr lang="ru-RU" dirty="0"/>
                    </a:p>
                  </a:txBody>
                  <a:tcPr/>
                </a:tc>
              </a:tr>
              <a:tr h="387043">
                <a:tc>
                  <a:txBody>
                    <a:bodyPr/>
                    <a:lstStyle/>
                    <a:p>
                      <a:r>
                        <a:rPr lang="uk-UA" dirty="0" smtClean="0"/>
                        <a:t>  50-20=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О</a:t>
                      </a:r>
                      <a:endParaRPr lang="ru-RU" dirty="0"/>
                    </a:p>
                  </a:txBody>
                  <a:tcPr/>
                </a:tc>
              </a:tr>
              <a:tr h="387043">
                <a:tc>
                  <a:txBody>
                    <a:bodyPr/>
                    <a:lstStyle/>
                    <a:p>
                      <a:r>
                        <a:rPr lang="uk-UA" dirty="0" smtClean="0"/>
                        <a:t>  53 – 3 = 50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Ж</a:t>
                      </a:r>
                      <a:endParaRPr lang="ru-RU" dirty="0"/>
                    </a:p>
                  </a:txBody>
                  <a:tcPr/>
                </a:tc>
              </a:tr>
              <a:tr h="387043">
                <a:tc>
                  <a:txBody>
                    <a:bodyPr/>
                    <a:lstStyle/>
                    <a:p>
                      <a:r>
                        <a:rPr lang="uk-UA" dirty="0" smtClean="0"/>
                        <a:t>  45-5=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И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275856" y="2852936"/>
          <a:ext cx="2592288" cy="309634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944215"/>
                <a:gridCol w="648073"/>
              </a:tblGrid>
              <a:tr h="387043">
                <a:tc>
                  <a:txBody>
                    <a:bodyPr/>
                    <a:lstStyle/>
                    <a:p>
                      <a:r>
                        <a:rPr lang="uk-UA" dirty="0" smtClean="0"/>
                        <a:t>  20+25=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З</a:t>
                      </a:r>
                      <a:endParaRPr lang="ru-RU" dirty="0"/>
                    </a:p>
                  </a:txBody>
                  <a:tcPr/>
                </a:tc>
              </a:tr>
              <a:tr h="387043">
                <a:tc>
                  <a:txBody>
                    <a:bodyPr/>
                    <a:lstStyle/>
                    <a:p>
                      <a:r>
                        <a:rPr lang="uk-UA" dirty="0" smtClean="0"/>
                        <a:t>  20 +20=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И</a:t>
                      </a:r>
                      <a:endParaRPr lang="ru-RU" dirty="0"/>
                    </a:p>
                  </a:txBody>
                  <a:tcPr/>
                </a:tc>
              </a:tr>
              <a:tr h="387043">
                <a:tc>
                  <a:txBody>
                    <a:bodyPr/>
                    <a:lstStyle/>
                    <a:p>
                      <a:r>
                        <a:rPr lang="uk-UA" dirty="0" smtClean="0"/>
                        <a:t>  17-9=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М</a:t>
                      </a:r>
                      <a:endParaRPr lang="ru-RU" dirty="0"/>
                    </a:p>
                  </a:txBody>
                  <a:tcPr/>
                </a:tc>
              </a:tr>
              <a:tr h="387043">
                <a:tc>
                  <a:txBody>
                    <a:bodyPr/>
                    <a:lstStyle/>
                    <a:p>
                      <a:r>
                        <a:rPr lang="uk-UA" dirty="0" smtClean="0"/>
                        <a:t>  45+10=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У</a:t>
                      </a:r>
                      <a:endParaRPr lang="ru-RU" dirty="0"/>
                    </a:p>
                  </a:txBody>
                  <a:tcPr/>
                </a:tc>
              </a:tr>
              <a:tr h="387043">
                <a:tc>
                  <a:txBody>
                    <a:bodyPr/>
                    <a:lstStyle/>
                    <a:p>
                      <a:r>
                        <a:rPr lang="uk-UA" dirty="0" smtClean="0"/>
                        <a:t>  56+12=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Ю</a:t>
                      </a:r>
                      <a:endParaRPr lang="ru-RU" dirty="0"/>
                    </a:p>
                  </a:txBody>
                  <a:tcPr/>
                </a:tc>
              </a:tr>
              <a:tr h="387043">
                <a:tc>
                  <a:txBody>
                    <a:bodyPr/>
                    <a:lstStyle/>
                    <a:p>
                      <a:r>
                        <a:rPr lang="uk-UA" dirty="0" smtClean="0"/>
                        <a:t>  44 – 22 =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Ч</a:t>
                      </a:r>
                      <a:endParaRPr lang="ru-RU" dirty="0"/>
                    </a:p>
                  </a:txBody>
                  <a:tcPr/>
                </a:tc>
              </a:tr>
              <a:tr h="387043">
                <a:tc>
                  <a:txBody>
                    <a:bodyPr/>
                    <a:lstStyle/>
                    <a:p>
                      <a:r>
                        <a:rPr lang="uk-UA" dirty="0" smtClean="0"/>
                        <a:t>  90-50=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И</a:t>
                      </a:r>
                      <a:endParaRPr lang="ru-RU" dirty="0"/>
                    </a:p>
                  </a:txBody>
                  <a:tcPr/>
                </a:tc>
              </a:tr>
              <a:tr h="387043">
                <a:tc>
                  <a:txBody>
                    <a:bodyPr/>
                    <a:lstStyle/>
                    <a:p>
                      <a:r>
                        <a:rPr lang="uk-UA" dirty="0" smtClean="0"/>
                        <a:t>  10-2=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М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6156176" y="3284984"/>
          <a:ext cx="2592288" cy="230097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944215"/>
                <a:gridCol w="648073"/>
              </a:tblGrid>
              <a:tr h="360040">
                <a:tc>
                  <a:txBody>
                    <a:bodyPr/>
                    <a:lstStyle/>
                    <a:p>
                      <a:r>
                        <a:rPr lang="uk-UA" dirty="0" smtClean="0"/>
                        <a:t>  50+50=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П</a:t>
                      </a:r>
                      <a:endParaRPr lang="ru-RU" dirty="0"/>
                    </a:p>
                  </a:txBody>
                  <a:tcPr/>
                </a:tc>
              </a:tr>
              <a:tr h="387043">
                <a:tc>
                  <a:txBody>
                    <a:bodyPr/>
                    <a:lstStyle/>
                    <a:p>
                      <a:r>
                        <a:rPr lang="uk-UA" dirty="0" smtClean="0"/>
                        <a:t>  80+1=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Т</a:t>
                      </a:r>
                      <a:endParaRPr lang="ru-RU" dirty="0"/>
                    </a:p>
                  </a:txBody>
                  <a:tcPr/>
                </a:tc>
              </a:tr>
              <a:tr h="387043">
                <a:tc>
                  <a:txBody>
                    <a:bodyPr/>
                    <a:lstStyle/>
                    <a:p>
                      <a:r>
                        <a:rPr lang="uk-UA" dirty="0" smtClean="0"/>
                        <a:t>  29 + 12 =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А</a:t>
                      </a:r>
                      <a:endParaRPr lang="ru-RU" dirty="0"/>
                    </a:p>
                  </a:txBody>
                  <a:tcPr/>
                </a:tc>
              </a:tr>
              <a:tr h="387043">
                <a:tc>
                  <a:txBody>
                    <a:bodyPr/>
                    <a:lstStyle/>
                    <a:p>
                      <a:r>
                        <a:rPr lang="uk-UA" dirty="0" smtClean="0"/>
                        <a:t>  36-3=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Х</a:t>
                      </a:r>
                      <a:endParaRPr lang="ru-RU" dirty="0"/>
                    </a:p>
                  </a:txBody>
                  <a:tcPr/>
                </a:tc>
              </a:tr>
              <a:tr h="387043">
                <a:tc>
                  <a:txBody>
                    <a:bodyPr/>
                    <a:lstStyle/>
                    <a:p>
                      <a:r>
                        <a:rPr lang="uk-UA" dirty="0" smtClean="0"/>
                        <a:t>  29 – 12 =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А</a:t>
                      </a:r>
                      <a:endParaRPr lang="ru-RU" dirty="0"/>
                    </a:p>
                  </a:txBody>
                  <a:tcPr/>
                </a:tc>
              </a:tr>
              <a:tr h="387043">
                <a:tc>
                  <a:txBody>
                    <a:bodyPr/>
                    <a:lstStyle/>
                    <a:p>
                      <a:r>
                        <a:rPr lang="uk-UA" dirty="0" smtClean="0"/>
                        <a:t>  4+4=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М!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075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Тема Office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Городская">
  <a:themeElements>
    <a:clrScheme name="Другая 2">
      <a:dk1>
        <a:srgbClr val="FFCBCC"/>
      </a:dk1>
      <a:lt1>
        <a:srgbClr val="CCFF99"/>
      </a:lt1>
      <a:dk2>
        <a:srgbClr val="CCFF99"/>
      </a:dk2>
      <a:lt2>
        <a:srgbClr val="EAF1FF"/>
      </a:lt2>
      <a:accent1>
        <a:srgbClr val="E50004"/>
      </a:accent1>
      <a:accent2>
        <a:srgbClr val="FF9999"/>
      </a:accent2>
      <a:accent3>
        <a:srgbClr val="FFFF00"/>
      </a:accent3>
      <a:accent4>
        <a:srgbClr val="C4652D"/>
      </a:accent4>
      <a:accent5>
        <a:srgbClr val="DBB5DC"/>
      </a:accent5>
      <a:accent6>
        <a:srgbClr val="7030A0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2">
    <a:dk1>
      <a:srgbClr val="FFCBCC"/>
    </a:dk1>
    <a:lt1>
      <a:srgbClr val="CCFF99"/>
    </a:lt1>
    <a:dk2>
      <a:srgbClr val="CCFF99"/>
    </a:dk2>
    <a:lt2>
      <a:srgbClr val="EAF1FF"/>
    </a:lt2>
    <a:accent1>
      <a:srgbClr val="E50004"/>
    </a:accent1>
    <a:accent2>
      <a:srgbClr val="FF9999"/>
    </a:accent2>
    <a:accent3>
      <a:srgbClr val="FFFF00"/>
    </a:accent3>
    <a:accent4>
      <a:srgbClr val="C4652D"/>
    </a:accent4>
    <a:accent5>
      <a:srgbClr val="DBB5DC"/>
    </a:accent5>
    <a:accent6>
      <a:srgbClr val="7030A0"/>
    </a:accent6>
    <a:hlink>
      <a:srgbClr val="67AFBD"/>
    </a:hlink>
    <a:folHlink>
      <a:srgbClr val="C2A87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946</TotalTime>
  <Words>1734</Words>
  <Application>Microsoft Office PowerPoint</Application>
  <PresentationFormat>Экран (4:3)</PresentationFormat>
  <Paragraphs>213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26</vt:i4>
      </vt:variant>
    </vt:vector>
  </HeadingPairs>
  <TitlesOfParts>
    <vt:vector size="35" baseType="lpstr">
      <vt:lpstr>Тема Office</vt:lpstr>
      <vt:lpstr>Поток</vt:lpstr>
      <vt:lpstr>Модульная</vt:lpstr>
      <vt:lpstr>Изящная</vt:lpstr>
      <vt:lpstr>Литейная</vt:lpstr>
      <vt:lpstr>Городская</vt:lpstr>
      <vt:lpstr>Метро</vt:lpstr>
      <vt:lpstr>Эркер</vt:lpstr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Гра «Мікрофон»</vt:lpstr>
      <vt:lpstr>   Надання  необхідної  інформації</vt:lpstr>
      <vt:lpstr>Робота в групах</vt:lpstr>
      <vt:lpstr> Гра  “Естафета” </vt:lpstr>
      <vt:lpstr>   БЕСІДА</vt:lpstr>
      <vt:lpstr>    ІНФОРМАЦІЯ  ПРО  ПТАХІВ</vt:lpstr>
      <vt:lpstr>Омелюх  звичайний</vt:lpstr>
      <vt:lpstr>Гра “СКЛАДИ  КАРТИНКУ”</vt:lpstr>
      <vt:lpstr>  Робота в парах</vt:lpstr>
      <vt:lpstr>   Раціон  птахів </vt:lpstr>
      <vt:lpstr>Відгадай  кросворд</vt:lpstr>
      <vt:lpstr>Презентация PowerPoint</vt:lpstr>
      <vt:lpstr>Гра: “Вчимося любити природу”</vt:lpstr>
      <vt:lpstr>Гра «Хто це?»</vt:lpstr>
      <vt:lpstr>                                                    </vt:lpstr>
      <vt:lpstr>ВИГОТОВЛЕННЯ ТА Розвішування    годівничок</vt:lpstr>
      <vt:lpstr>Презентация PowerPoint</vt:lpstr>
      <vt:lpstr>                  Підведення  підсумків</vt:lpstr>
      <vt:lpstr>Що ми можемо на прощання пообіцяти птахам?</vt:lpstr>
      <vt:lpstr>Презентация PowerPoint</vt:lpstr>
      <vt:lpstr>                    НЕ  ЗАБУДЬ      НАГОДУВАТИ  ПТАШКУ!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Тема: Зимуючі птахи</dc:title>
  <dc:creator>Comfy</dc:creator>
  <cp:lastModifiedBy>Рая</cp:lastModifiedBy>
  <cp:revision>145</cp:revision>
  <cp:lastPrinted>2020-11-17T09:12:46Z</cp:lastPrinted>
  <dcterms:created xsi:type="dcterms:W3CDTF">2012-02-14T14:08:21Z</dcterms:created>
  <dcterms:modified xsi:type="dcterms:W3CDTF">2020-11-17T09:15:30Z</dcterms:modified>
</cp:coreProperties>
</file>