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99" r:id="rId2"/>
    <p:sldId id="296" r:id="rId3"/>
    <p:sldId id="300" r:id="rId4"/>
    <p:sldId id="302" r:id="rId5"/>
    <p:sldId id="303" r:id="rId6"/>
    <p:sldId id="341" r:id="rId7"/>
    <p:sldId id="305" r:id="rId8"/>
    <p:sldId id="346" r:id="rId9"/>
    <p:sldId id="307" r:id="rId10"/>
    <p:sldId id="309" r:id="rId11"/>
    <p:sldId id="310" r:id="rId12"/>
    <p:sldId id="348" r:id="rId13"/>
    <p:sldId id="316" r:id="rId14"/>
    <p:sldId id="317" r:id="rId15"/>
    <p:sldId id="318" r:id="rId16"/>
    <p:sldId id="320" r:id="rId17"/>
    <p:sldId id="321" r:id="rId18"/>
    <p:sldId id="323" r:id="rId19"/>
    <p:sldId id="298" r:id="rId20"/>
    <p:sldId id="325" r:id="rId21"/>
    <p:sldId id="326" r:id="rId22"/>
    <p:sldId id="329" r:id="rId23"/>
    <p:sldId id="331" r:id="rId24"/>
    <p:sldId id="332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5725"/>
    <a:srgbClr val="996633"/>
    <a:srgbClr val="CC9900"/>
    <a:srgbClr val="000066"/>
    <a:srgbClr val="660066"/>
    <a:srgbClr val="115D0B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60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F1B13-A59A-4BAA-8620-A953E6C3C81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D68205D-F429-47BB-BDE7-51A7DB2FBED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5">
                  <a:lumMod val="50000"/>
                </a:schemeClr>
              </a:solidFill>
            </a:rPr>
            <a:t>Чи досягли ми мети уроку?</a:t>
          </a:r>
          <a:endParaRPr lang="uk-UA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C09F3ECC-80F5-4A37-8955-B4920BA15839}" type="parTrans" cxnId="{D38EC8EF-3039-4F99-97F3-51DB616506FE}">
      <dgm:prSet/>
      <dgm:spPr/>
      <dgm:t>
        <a:bodyPr/>
        <a:lstStyle/>
        <a:p>
          <a:endParaRPr lang="uk-UA"/>
        </a:p>
      </dgm:t>
    </dgm:pt>
    <dgm:pt modelId="{AA81B294-F61C-4CC3-AEBB-D6714DF28B87}" type="sibTrans" cxnId="{D38EC8EF-3039-4F99-97F3-51DB616506FE}">
      <dgm:prSet/>
      <dgm:spPr/>
      <dgm:t>
        <a:bodyPr/>
        <a:lstStyle/>
        <a:p>
          <a:endParaRPr lang="uk-UA"/>
        </a:p>
      </dgm:t>
    </dgm:pt>
    <dgm:pt modelId="{DE265E0B-2390-4162-8684-0BE3A86C6C4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5">
                  <a:lumMod val="50000"/>
                </a:schemeClr>
              </a:solidFill>
            </a:rPr>
            <a:t>Найцікавіший</a:t>
          </a:r>
          <a:r>
            <a:rPr lang="uk-UA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sz="2000" b="1" dirty="0" smtClean="0">
              <a:solidFill>
                <a:schemeClr val="accent5">
                  <a:lumMod val="50000"/>
                </a:schemeClr>
              </a:solidFill>
            </a:rPr>
            <a:t>етап сьогоднішньої діяльності на уроці</a:t>
          </a:r>
          <a:endParaRPr lang="uk-UA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737A545B-57CC-4A9F-80B8-66FF9212FB6A}" type="parTrans" cxnId="{177655D7-A130-4FF7-9895-2BBA646412A0}">
      <dgm:prSet/>
      <dgm:spPr/>
      <dgm:t>
        <a:bodyPr/>
        <a:lstStyle/>
        <a:p>
          <a:endParaRPr lang="uk-UA"/>
        </a:p>
      </dgm:t>
    </dgm:pt>
    <dgm:pt modelId="{3A040FA0-1F1E-41E3-9FB9-9C1F82B45896}" type="sibTrans" cxnId="{177655D7-A130-4FF7-9895-2BBA646412A0}">
      <dgm:prSet/>
      <dgm:spPr/>
      <dgm:t>
        <a:bodyPr/>
        <a:lstStyle/>
        <a:p>
          <a:endParaRPr lang="uk-UA"/>
        </a:p>
      </dgm:t>
    </dgm:pt>
    <dgm:pt modelId="{EF19E7EE-D774-47EF-969A-2F1BB4A8128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5">
                  <a:lumMod val="50000"/>
                </a:schemeClr>
              </a:solidFill>
            </a:rPr>
            <a:t>Що на даному уроці заважало вам працювати продуктивно, успішно? </a:t>
          </a:r>
          <a:endParaRPr lang="uk-UA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390A7077-15D2-4F93-A9B9-D601B64CFAAF}" type="parTrans" cxnId="{AE71B2EC-996F-4B60-A2C3-F85438BAD78F}">
      <dgm:prSet/>
      <dgm:spPr/>
      <dgm:t>
        <a:bodyPr/>
        <a:lstStyle/>
        <a:p>
          <a:endParaRPr lang="uk-UA"/>
        </a:p>
      </dgm:t>
    </dgm:pt>
    <dgm:pt modelId="{59F12392-2A84-452B-AB0A-0BEF66119438}" type="sibTrans" cxnId="{AE71B2EC-996F-4B60-A2C3-F85438BAD78F}">
      <dgm:prSet/>
      <dgm:spPr/>
      <dgm:t>
        <a:bodyPr/>
        <a:lstStyle/>
        <a:p>
          <a:endParaRPr lang="uk-UA"/>
        </a:p>
      </dgm:t>
    </dgm:pt>
    <dgm:pt modelId="{582BFB33-7BE1-48E7-9371-DD4B8FF7FDE4}">
      <dgm:prSet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Наш урок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</a:rPr>
            <a:t>підійшов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 до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</a:rPr>
            <a:t>кінця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</a:rPr>
            <a:t>і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 я хочу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</a:rPr>
            <a:t>сказати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…</a:t>
          </a:r>
        </a:p>
      </dgm:t>
    </dgm:pt>
    <dgm:pt modelId="{B42049E1-3A5B-4370-9A60-81503BCF9818}" type="parTrans" cxnId="{FB26C51D-E511-4C35-A2FB-B793A3A9C703}">
      <dgm:prSet/>
      <dgm:spPr/>
      <dgm:t>
        <a:bodyPr/>
        <a:lstStyle/>
        <a:p>
          <a:endParaRPr lang="ru-RU"/>
        </a:p>
      </dgm:t>
    </dgm:pt>
    <dgm:pt modelId="{6A9BEA42-63CD-4534-9227-ED14ADA45B1D}" type="sibTrans" cxnId="{FB26C51D-E511-4C35-A2FB-B793A3A9C703}">
      <dgm:prSet/>
      <dgm:spPr/>
      <dgm:t>
        <a:bodyPr/>
        <a:lstStyle/>
        <a:p>
          <a:endParaRPr lang="ru-RU"/>
        </a:p>
      </dgm:t>
    </dgm:pt>
    <dgm:pt modelId="{BA58F750-20C0-431A-8DCD-FC6C02B5678E}" type="pres">
      <dgm:prSet presAssocID="{791F1B13-A59A-4BAA-8620-A953E6C3C816}" presName="compositeShape" presStyleCnt="0">
        <dgm:presLayoutVars>
          <dgm:dir/>
          <dgm:resizeHandles/>
        </dgm:presLayoutVars>
      </dgm:prSet>
      <dgm:spPr/>
    </dgm:pt>
    <dgm:pt modelId="{487DACBD-BCDA-4949-8180-75DDD23DB97A}" type="pres">
      <dgm:prSet presAssocID="{791F1B13-A59A-4BAA-8620-A953E6C3C816}" presName="pyramid" presStyleLbl="node1" presStyleIdx="0" presStyleCnt="1" custLinFactNeighborX="-4685" custLinFactNeighborY="-15374"/>
      <dgm:spPr/>
    </dgm:pt>
    <dgm:pt modelId="{D7AE6A13-9319-4A62-A7D3-11ED0A782C26}" type="pres">
      <dgm:prSet presAssocID="{791F1B13-A59A-4BAA-8620-A953E6C3C816}" presName="theList" presStyleCnt="0"/>
      <dgm:spPr/>
    </dgm:pt>
    <dgm:pt modelId="{D942A63E-82A8-4350-86EF-E07CBC5736B8}" type="pres">
      <dgm:prSet presAssocID="{6D68205D-F429-47BB-BDE7-51A7DB2FBEDC}" presName="aNode" presStyleLbl="fgAcc1" presStyleIdx="0" presStyleCnt="4" custScaleX="136177" custScaleY="176243" custLinFactNeighborX="722" custLinFactNeighborY="-162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65B16-CCB8-4EB9-863D-05D4D641AC72}" type="pres">
      <dgm:prSet presAssocID="{6D68205D-F429-47BB-BDE7-51A7DB2FBEDC}" presName="aSpace" presStyleCnt="0"/>
      <dgm:spPr/>
    </dgm:pt>
    <dgm:pt modelId="{01701EE7-6060-49F0-B95C-3DF0EEDB097C}" type="pres">
      <dgm:prSet presAssocID="{DE265E0B-2390-4162-8684-0BE3A86C6C4B}" presName="aNode" presStyleLbl="fgAcc1" presStyleIdx="1" presStyleCnt="4" custScaleX="134229" custScaleY="212311" custLinFactNeighborX="-1982" custLinFactNeighborY="342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3A08D9-629C-423A-A52F-6C74E08F8FED}" type="pres">
      <dgm:prSet presAssocID="{DE265E0B-2390-4162-8684-0BE3A86C6C4B}" presName="aSpace" presStyleCnt="0"/>
      <dgm:spPr/>
    </dgm:pt>
    <dgm:pt modelId="{83B36A43-1C91-41BB-90EF-0B2F3F850184}" type="pres">
      <dgm:prSet presAssocID="{EF19E7EE-D774-47EF-969A-2F1BB4A8128B}" presName="aNode" presStyleLbl="fgAcc1" presStyleIdx="2" presStyleCnt="4" custScaleX="133658" custScaleY="2344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AA1FE-70E5-4038-AFE5-129CD98D67CA}" type="pres">
      <dgm:prSet presAssocID="{EF19E7EE-D774-47EF-969A-2F1BB4A8128B}" presName="aSpace" presStyleCnt="0"/>
      <dgm:spPr/>
    </dgm:pt>
    <dgm:pt modelId="{77D2896D-8198-4064-8928-E1138FFBA9D0}" type="pres">
      <dgm:prSet presAssocID="{582BFB33-7BE1-48E7-9371-DD4B8FF7FDE4}" presName="aNode" presStyleLbl="fgAcc1" presStyleIdx="3" presStyleCnt="4" custScaleX="135808" custScaleY="16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72EF6-4A9E-47A4-A36C-A46E1758F4DA}" type="pres">
      <dgm:prSet presAssocID="{582BFB33-7BE1-48E7-9371-DD4B8FF7FDE4}" presName="aSpace" presStyleCnt="0"/>
      <dgm:spPr/>
    </dgm:pt>
  </dgm:ptLst>
  <dgm:cxnLst>
    <dgm:cxn modelId="{CB0F220A-5825-4ADD-A604-6D85BBFB78B3}" type="presOf" srcId="{EF19E7EE-D774-47EF-969A-2F1BB4A8128B}" destId="{83B36A43-1C91-41BB-90EF-0B2F3F850184}" srcOrd="0" destOrd="0" presId="urn:microsoft.com/office/officeart/2005/8/layout/pyramid2"/>
    <dgm:cxn modelId="{BC87E7AD-013B-4353-8165-353317D84DBE}" type="presOf" srcId="{6D68205D-F429-47BB-BDE7-51A7DB2FBEDC}" destId="{D942A63E-82A8-4350-86EF-E07CBC5736B8}" srcOrd="0" destOrd="0" presId="urn:microsoft.com/office/officeart/2005/8/layout/pyramid2"/>
    <dgm:cxn modelId="{54DF128E-F532-4C66-B14C-2BFEAE6CE3E3}" type="presOf" srcId="{791F1B13-A59A-4BAA-8620-A953E6C3C816}" destId="{BA58F750-20C0-431A-8DCD-FC6C02B5678E}" srcOrd="0" destOrd="0" presId="urn:microsoft.com/office/officeart/2005/8/layout/pyramid2"/>
    <dgm:cxn modelId="{FB26C51D-E511-4C35-A2FB-B793A3A9C703}" srcId="{791F1B13-A59A-4BAA-8620-A953E6C3C816}" destId="{582BFB33-7BE1-48E7-9371-DD4B8FF7FDE4}" srcOrd="3" destOrd="0" parTransId="{B42049E1-3A5B-4370-9A60-81503BCF9818}" sibTransId="{6A9BEA42-63CD-4534-9227-ED14ADA45B1D}"/>
    <dgm:cxn modelId="{177655D7-A130-4FF7-9895-2BBA646412A0}" srcId="{791F1B13-A59A-4BAA-8620-A953E6C3C816}" destId="{DE265E0B-2390-4162-8684-0BE3A86C6C4B}" srcOrd="1" destOrd="0" parTransId="{737A545B-57CC-4A9F-80B8-66FF9212FB6A}" sibTransId="{3A040FA0-1F1E-41E3-9FB9-9C1F82B45896}"/>
    <dgm:cxn modelId="{94B6EB47-934A-4AAB-B2F2-519BD1DF5C94}" type="presOf" srcId="{DE265E0B-2390-4162-8684-0BE3A86C6C4B}" destId="{01701EE7-6060-49F0-B95C-3DF0EEDB097C}" srcOrd="0" destOrd="0" presId="urn:microsoft.com/office/officeart/2005/8/layout/pyramid2"/>
    <dgm:cxn modelId="{D38EC8EF-3039-4F99-97F3-51DB616506FE}" srcId="{791F1B13-A59A-4BAA-8620-A953E6C3C816}" destId="{6D68205D-F429-47BB-BDE7-51A7DB2FBEDC}" srcOrd="0" destOrd="0" parTransId="{C09F3ECC-80F5-4A37-8955-B4920BA15839}" sibTransId="{AA81B294-F61C-4CC3-AEBB-D6714DF28B87}"/>
    <dgm:cxn modelId="{58F08ADC-5EAE-4231-B97A-94FF244452F5}" type="presOf" srcId="{582BFB33-7BE1-48E7-9371-DD4B8FF7FDE4}" destId="{77D2896D-8198-4064-8928-E1138FFBA9D0}" srcOrd="0" destOrd="0" presId="urn:microsoft.com/office/officeart/2005/8/layout/pyramid2"/>
    <dgm:cxn modelId="{AE71B2EC-996F-4B60-A2C3-F85438BAD78F}" srcId="{791F1B13-A59A-4BAA-8620-A953E6C3C816}" destId="{EF19E7EE-D774-47EF-969A-2F1BB4A8128B}" srcOrd="2" destOrd="0" parTransId="{390A7077-15D2-4F93-A9B9-D601B64CFAAF}" sibTransId="{59F12392-2A84-452B-AB0A-0BEF66119438}"/>
    <dgm:cxn modelId="{9FDC7FA7-F566-4185-AE53-8AD95582B9AC}" type="presParOf" srcId="{BA58F750-20C0-431A-8DCD-FC6C02B5678E}" destId="{487DACBD-BCDA-4949-8180-75DDD23DB97A}" srcOrd="0" destOrd="0" presId="urn:microsoft.com/office/officeart/2005/8/layout/pyramid2"/>
    <dgm:cxn modelId="{56019E98-D237-4D34-A0FF-9F6E4B9B542C}" type="presParOf" srcId="{BA58F750-20C0-431A-8DCD-FC6C02B5678E}" destId="{D7AE6A13-9319-4A62-A7D3-11ED0A782C26}" srcOrd="1" destOrd="0" presId="urn:microsoft.com/office/officeart/2005/8/layout/pyramid2"/>
    <dgm:cxn modelId="{D5B593B2-4D19-45C0-8BA6-69B301411AC8}" type="presParOf" srcId="{D7AE6A13-9319-4A62-A7D3-11ED0A782C26}" destId="{D942A63E-82A8-4350-86EF-E07CBC5736B8}" srcOrd="0" destOrd="0" presId="urn:microsoft.com/office/officeart/2005/8/layout/pyramid2"/>
    <dgm:cxn modelId="{FD058DBE-E01D-4E74-9E0E-D30710ACC9CE}" type="presParOf" srcId="{D7AE6A13-9319-4A62-A7D3-11ED0A782C26}" destId="{31D65B16-CCB8-4EB9-863D-05D4D641AC72}" srcOrd="1" destOrd="0" presId="urn:microsoft.com/office/officeart/2005/8/layout/pyramid2"/>
    <dgm:cxn modelId="{ABE3FB17-5761-4E7C-8669-ECE374D7BD14}" type="presParOf" srcId="{D7AE6A13-9319-4A62-A7D3-11ED0A782C26}" destId="{01701EE7-6060-49F0-B95C-3DF0EEDB097C}" srcOrd="2" destOrd="0" presId="urn:microsoft.com/office/officeart/2005/8/layout/pyramid2"/>
    <dgm:cxn modelId="{8FAD5D85-1182-4292-9949-009B00474575}" type="presParOf" srcId="{D7AE6A13-9319-4A62-A7D3-11ED0A782C26}" destId="{DD3A08D9-629C-423A-A52F-6C74E08F8FED}" srcOrd="3" destOrd="0" presId="urn:microsoft.com/office/officeart/2005/8/layout/pyramid2"/>
    <dgm:cxn modelId="{2D444BA6-3781-41C4-AC7D-AA13B4D92E4D}" type="presParOf" srcId="{D7AE6A13-9319-4A62-A7D3-11ED0A782C26}" destId="{83B36A43-1C91-41BB-90EF-0B2F3F850184}" srcOrd="4" destOrd="0" presId="urn:microsoft.com/office/officeart/2005/8/layout/pyramid2"/>
    <dgm:cxn modelId="{DD676BE6-03EB-4FA6-9287-637DB54078EE}" type="presParOf" srcId="{D7AE6A13-9319-4A62-A7D3-11ED0A782C26}" destId="{0DBAA1FE-70E5-4038-AFE5-129CD98D67CA}" srcOrd="5" destOrd="0" presId="urn:microsoft.com/office/officeart/2005/8/layout/pyramid2"/>
    <dgm:cxn modelId="{E27C56D1-3BB9-4601-BC91-DF8255F02177}" type="presParOf" srcId="{D7AE6A13-9319-4A62-A7D3-11ED0A782C26}" destId="{77D2896D-8198-4064-8928-E1138FFBA9D0}" srcOrd="6" destOrd="0" presId="urn:microsoft.com/office/officeart/2005/8/layout/pyramid2"/>
    <dgm:cxn modelId="{5EA7B495-F90D-459F-AF1F-EC4B5D6150A3}" type="presParOf" srcId="{D7AE6A13-9319-4A62-A7D3-11ED0A782C26}" destId="{EC672EF6-4A9E-47A4-A36C-A46E1758F4D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7DACBD-BCDA-4949-8180-75DDD23DB97A}">
      <dsp:nvSpPr>
        <dsp:cNvPr id="0" name=""/>
        <dsp:cNvSpPr/>
      </dsp:nvSpPr>
      <dsp:spPr>
        <a:xfrm>
          <a:off x="281598" y="0"/>
          <a:ext cx="4064427" cy="40644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A63E-82A8-4350-86EF-E07CBC5736B8}">
      <dsp:nvSpPr>
        <dsp:cNvPr id="0" name=""/>
        <dsp:cNvSpPr/>
      </dsp:nvSpPr>
      <dsp:spPr>
        <a:xfrm>
          <a:off x="2045428" y="399347"/>
          <a:ext cx="3597629" cy="680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5">
                  <a:lumMod val="50000"/>
                </a:schemeClr>
              </a:solidFill>
            </a:rPr>
            <a:t>Чи досягли ми мети уроку?</a:t>
          </a:r>
          <a:endParaRPr lang="uk-UA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045428" y="399347"/>
        <a:ext cx="3597629" cy="680650"/>
      </dsp:txXfrm>
    </dsp:sp>
    <dsp:sp modelId="{01701EE7-6060-49F0-B95C-3DF0EEDB097C}">
      <dsp:nvSpPr>
        <dsp:cNvPr id="0" name=""/>
        <dsp:cNvSpPr/>
      </dsp:nvSpPr>
      <dsp:spPr>
        <a:xfrm>
          <a:off x="1999723" y="1152604"/>
          <a:ext cx="3546165" cy="8199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5">
                  <a:lumMod val="50000"/>
                </a:schemeClr>
              </a:solidFill>
            </a:rPr>
            <a:t>Найцікавіший</a:t>
          </a:r>
          <a:r>
            <a:rPr lang="uk-UA" sz="12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sz="2000" b="1" kern="1200" dirty="0" smtClean="0">
              <a:solidFill>
                <a:schemeClr val="accent5">
                  <a:lumMod val="50000"/>
                </a:schemeClr>
              </a:solidFill>
            </a:rPr>
            <a:t>етап сьогоднішньої діяльності на уроці</a:t>
          </a:r>
          <a:endParaRPr lang="uk-UA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99723" y="1152604"/>
        <a:ext cx="3546165" cy="819944"/>
      </dsp:txXfrm>
    </dsp:sp>
    <dsp:sp modelId="{83B36A43-1C91-41BB-90EF-0B2F3F850184}">
      <dsp:nvSpPr>
        <dsp:cNvPr id="0" name=""/>
        <dsp:cNvSpPr/>
      </dsp:nvSpPr>
      <dsp:spPr>
        <a:xfrm>
          <a:off x="2059628" y="2004314"/>
          <a:ext cx="3531080" cy="905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5">
                  <a:lumMod val="50000"/>
                </a:schemeClr>
              </a:solidFill>
            </a:rPr>
            <a:t>Що на даному уроці заважало вам працювати продуктивно, успішно? </a:t>
          </a:r>
          <a:endParaRPr lang="uk-UA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059628" y="2004314"/>
        <a:ext cx="3531080" cy="905534"/>
      </dsp:txXfrm>
    </dsp:sp>
    <dsp:sp modelId="{77D2896D-8198-4064-8928-E1138FFBA9D0}">
      <dsp:nvSpPr>
        <dsp:cNvPr id="0" name=""/>
        <dsp:cNvSpPr/>
      </dsp:nvSpPr>
      <dsp:spPr>
        <a:xfrm>
          <a:off x="2031228" y="2958124"/>
          <a:ext cx="3587881" cy="65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Наш урок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</a:rPr>
            <a:t>підійшов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 до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</a:rPr>
            <a:t>кінця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,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</a:rPr>
            <a:t>і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 я хочу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</a:rPr>
            <a:t>сказати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…</a:t>
          </a:r>
        </a:p>
      </dsp:txBody>
      <dsp:txXfrm>
        <a:off x="2031228" y="2958124"/>
        <a:ext cx="3587881" cy="65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219D93-0DDA-43B7-AA20-D3B220E5C8F7}" type="datetimeFigureOut">
              <a:rPr lang="uk-UA"/>
              <a:pPr>
                <a:defRPr/>
              </a:pPr>
              <a:t>18.12.2024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B33561-E9B2-46B7-A71F-DD89F349190B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F6810B-20E4-4D0F-8E2D-897FDAD69836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E532F-A9FB-4E54-B550-5542EB389545}" type="slidenum">
              <a:rPr lang="ru-RU"/>
              <a:pPr/>
              <a:t>15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17F6F0-B798-4DEC-86AD-A57FCE49CAFC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CF77F-C3D7-4192-B66A-7F6ABA31EB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25C9A-A80F-4265-B31D-321754DFE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2CC90-BA47-4E5A-A4D3-E512CF8167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C10E0-40EF-400B-B7A3-9CF98113F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311F6-E5BE-4F6A-9B50-E23FAC828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99BFE-3A2F-494D-A02C-35BF28AE95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3A5EE-BFA2-4186-ADC1-185484C38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29B45-1007-4F98-A422-75B41A862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65F61-B134-458A-AB2A-05BBDD7A0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7463B-9CE4-49E4-8E48-480545426D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49838-8367-4987-BE29-FB6B62221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CE9AD-1997-4887-912F-3ACE6C6C7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05B37-8474-4F49-9A9F-F41954AC3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67BDF-8996-4071-9220-EFF8B7FBCD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9F3D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0755100-5F7B-4965-BAAF-0111B3E04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83;&#1102;&#1085;&#1086;&#1082;%206.ggb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9.gi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hyperlink" Target="&#1084;&#1072;&#1083;&#1102;&#1085;&#1086;&#1082;%206.gg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30212" y="1628800"/>
            <a:ext cx="8713788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Квадратична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функція</a:t>
            </a:r>
            <a:r>
              <a:rPr lang="uk-UA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uk-UA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</a:t>
            </a:r>
            <a:r>
              <a:rPr lang="uk-UA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  властивості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графік </a:t>
            </a:r>
            <a:r>
              <a:rPr lang="uk-UA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pic>
        <p:nvPicPr>
          <p:cNvPr id="4" name="Picture 9" descr="H:\Documents and Settings\Aida\Рабочий стол\текстуры и фоны, клипарты\новеньки картинки\graph equation 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16747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b="36073"/>
          <a:stretch>
            <a:fillRect/>
          </a:stretch>
        </p:blipFill>
        <p:spPr bwMode="auto">
          <a:xfrm>
            <a:off x="251520" y="3429000"/>
            <a:ext cx="3642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71800" y="908720"/>
            <a:ext cx="5832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err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Узагальнюючий</a:t>
            </a:r>
            <a:r>
              <a:rPr lang="ru-RU" sz="200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 урок </a:t>
            </a:r>
            <a:r>
              <a:rPr lang="ru-RU" sz="2000" dirty="0" err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формування</a:t>
            </a:r>
            <a:r>
              <a:rPr lang="ru-RU" sz="200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інформаційно-комунікаційних</a:t>
            </a:r>
            <a:r>
              <a:rPr lang="ru-RU" sz="200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 компетентностей  </a:t>
            </a:r>
            <a:r>
              <a:rPr lang="ru-RU" sz="2000" dirty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 тем</a:t>
            </a:r>
            <a:r>
              <a:rPr lang="uk-UA" sz="200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і:</a:t>
            </a:r>
            <a:endParaRPr lang="ru-RU" sz="200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3995772"/>
            <a:ext cx="64642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/>
            <a:r>
              <a:rPr lang="uk-UA" sz="3200" b="1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800" b="1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Найвище призначення математики полягає в тому, щоб знаходити потаємний порядок у хаосі, який нас </a:t>
            </a:r>
            <a:r>
              <a:rPr lang="uk-UA" sz="2800" b="1" i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оточує.”</a:t>
            </a:r>
            <a:endParaRPr lang="uk-UA" sz="2800" b="1" i="1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/>
            <a:r>
              <a:rPr lang="uk-UA" sz="2800" b="1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Роберт Вінер 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9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250825" y="188913"/>
            <a:ext cx="8534400" cy="6400800"/>
            <a:chOff x="192" y="144"/>
            <a:chExt cx="5376" cy="4032"/>
          </a:xfrm>
        </p:grpSpPr>
        <p:grpSp>
          <p:nvGrpSpPr>
            <p:cNvPr id="17457" name="Group 5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17477" name="Line 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8" name="Line 7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9" name="Line 8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0" name="Line 9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1" name="Line 10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2" name="Line 11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3" name="Line 12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4" name="Line 13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5" name="Line 14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6" name="Line 15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7" name="Line 16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8" name="Line 17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89" name="Line 18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0" name="Line 19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1" name="Line 20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2" name="Line 21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3" name="Line 22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4" name="Line 23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5" name="Line 24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6" name="Line 25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7" name="Line 26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98" name="Line 27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7458" name="Group 28"/>
            <p:cNvGrpSpPr>
              <a:grpSpLocks/>
            </p:cNvGrpSpPr>
            <p:nvPr/>
          </p:nvGrpSpPr>
          <p:grpSpPr bwMode="auto">
            <a:xfrm>
              <a:off x="192" y="144"/>
              <a:ext cx="5376" cy="4032"/>
              <a:chOff x="192" y="144"/>
              <a:chExt cx="5376" cy="4032"/>
            </a:xfrm>
          </p:grpSpPr>
          <p:sp>
            <p:nvSpPr>
              <p:cNvPr id="17459" name="Line 29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0" name="Line 30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1" name="Line 31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2" name="Line 32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3" name="Line 33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4" name="Line 34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5" name="Line 35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6" name="Line 36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7" name="Line 37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8" name="Line 38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69" name="Line 39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0" name="Line 40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1" name="Line 41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2" name="Line 42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3" name="Line 43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4" name="Line 44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5" name="Line 45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476" name="Line 46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7411" name="Line 47"/>
          <p:cNvSpPr>
            <a:spLocks noChangeShapeType="1"/>
          </p:cNvSpPr>
          <p:nvPr/>
        </p:nvSpPr>
        <p:spPr bwMode="auto">
          <a:xfrm>
            <a:off x="1403350" y="4365625"/>
            <a:ext cx="698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7412" name="Line 48"/>
          <p:cNvSpPr>
            <a:spLocks noChangeShapeType="1"/>
          </p:cNvSpPr>
          <p:nvPr/>
        </p:nvSpPr>
        <p:spPr bwMode="auto">
          <a:xfrm flipV="1">
            <a:off x="4716463" y="1700213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7413" name="Text Box 49"/>
          <p:cNvSpPr txBox="1">
            <a:spLocks noChangeArrowheads="1"/>
          </p:cNvSpPr>
          <p:nvPr/>
        </p:nvSpPr>
        <p:spPr bwMode="auto">
          <a:xfrm>
            <a:off x="8172450" y="436562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17414" name="Text Box 50"/>
          <p:cNvSpPr txBox="1">
            <a:spLocks noChangeArrowheads="1"/>
          </p:cNvSpPr>
          <p:nvPr/>
        </p:nvSpPr>
        <p:spPr bwMode="auto">
          <a:xfrm>
            <a:off x="435610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7415" name="Text Box 51"/>
          <p:cNvSpPr txBox="1">
            <a:spLocks noChangeArrowheads="1"/>
          </p:cNvSpPr>
          <p:nvPr/>
        </p:nvSpPr>
        <p:spPr bwMode="auto">
          <a:xfrm>
            <a:off x="4787900" y="15573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17416" name="Text Box 53"/>
          <p:cNvSpPr txBox="1">
            <a:spLocks noChangeArrowheads="1"/>
          </p:cNvSpPr>
          <p:nvPr/>
        </p:nvSpPr>
        <p:spPr bwMode="auto">
          <a:xfrm>
            <a:off x="478790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7417" name="Freeform 54"/>
          <p:cNvSpPr>
            <a:spLocks/>
          </p:cNvSpPr>
          <p:nvPr/>
        </p:nvSpPr>
        <p:spPr bwMode="auto">
          <a:xfrm>
            <a:off x="5148263" y="4292600"/>
            <a:ext cx="1587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0647" name="Freeform 55"/>
          <p:cNvSpPr>
            <a:spLocks/>
          </p:cNvSpPr>
          <p:nvPr/>
        </p:nvSpPr>
        <p:spPr bwMode="auto">
          <a:xfrm>
            <a:off x="1476375" y="2279650"/>
            <a:ext cx="6480175" cy="3194050"/>
          </a:xfrm>
          <a:custGeom>
            <a:avLst/>
            <a:gdLst>
              <a:gd name="T0" fmla="*/ 0 w 4082"/>
              <a:gd name="T1" fmla="*/ 2147483646 h 2012"/>
              <a:gd name="T2" fmla="*/ 2147483646 w 4082"/>
              <a:gd name="T3" fmla="*/ 2147483646 h 2012"/>
              <a:gd name="T4" fmla="*/ 2147483646 w 4082"/>
              <a:gd name="T5" fmla="*/ 2147483646 h 2012"/>
              <a:gd name="T6" fmla="*/ 2147483646 w 4082"/>
              <a:gd name="T7" fmla="*/ 2147483646 h 2012"/>
              <a:gd name="T8" fmla="*/ 2147483646 w 4082"/>
              <a:gd name="T9" fmla="*/ 2147483646 h 2012"/>
              <a:gd name="T10" fmla="*/ 2147483646 w 4082"/>
              <a:gd name="T11" fmla="*/ 2147483646 h 2012"/>
              <a:gd name="T12" fmla="*/ 2147483646 w 4082"/>
              <a:gd name="T13" fmla="*/ 2147483646 h 2012"/>
              <a:gd name="T14" fmla="*/ 2147483646 w 4082"/>
              <a:gd name="T15" fmla="*/ 2147483646 h 2012"/>
              <a:gd name="T16" fmla="*/ 2147483646 w 4082"/>
              <a:gd name="T17" fmla="*/ 2147483646 h 2012"/>
              <a:gd name="T18" fmla="*/ 2147483646 w 4082"/>
              <a:gd name="T19" fmla="*/ 2147483646 h 20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82"/>
              <a:gd name="T31" fmla="*/ 0 h 2012"/>
              <a:gd name="T32" fmla="*/ 4082 w 4082"/>
              <a:gd name="T33" fmla="*/ 2012 h 20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82" h="2012">
                <a:moveTo>
                  <a:pt x="0" y="815"/>
                </a:moveTo>
                <a:cubicBezTo>
                  <a:pt x="41" y="897"/>
                  <a:pt x="166" y="1110"/>
                  <a:pt x="249" y="1309"/>
                </a:cubicBezTo>
                <a:cubicBezTo>
                  <a:pt x="332" y="1508"/>
                  <a:pt x="376" y="2010"/>
                  <a:pt x="501" y="2011"/>
                </a:cubicBezTo>
                <a:cubicBezTo>
                  <a:pt x="626" y="2012"/>
                  <a:pt x="832" y="1629"/>
                  <a:pt x="997" y="1314"/>
                </a:cubicBezTo>
                <a:cubicBezTo>
                  <a:pt x="1162" y="999"/>
                  <a:pt x="1317" y="242"/>
                  <a:pt x="1491" y="121"/>
                </a:cubicBezTo>
                <a:cubicBezTo>
                  <a:pt x="1665" y="0"/>
                  <a:pt x="1866" y="389"/>
                  <a:pt x="2041" y="588"/>
                </a:cubicBezTo>
                <a:cubicBezTo>
                  <a:pt x="2216" y="787"/>
                  <a:pt x="2369" y="1120"/>
                  <a:pt x="2540" y="1314"/>
                </a:cubicBezTo>
                <a:cubicBezTo>
                  <a:pt x="2711" y="1508"/>
                  <a:pt x="2892" y="1750"/>
                  <a:pt x="3066" y="1750"/>
                </a:cubicBezTo>
                <a:cubicBezTo>
                  <a:pt x="3240" y="1750"/>
                  <a:pt x="3414" y="1553"/>
                  <a:pt x="3583" y="1314"/>
                </a:cubicBezTo>
                <a:cubicBezTo>
                  <a:pt x="3752" y="1075"/>
                  <a:pt x="3999" y="482"/>
                  <a:pt x="4082" y="316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19" name="Freeform 56"/>
          <p:cNvSpPr>
            <a:spLocks/>
          </p:cNvSpPr>
          <p:nvPr/>
        </p:nvSpPr>
        <p:spPr bwMode="auto">
          <a:xfrm>
            <a:off x="1908175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0" name="Freeform 57"/>
          <p:cNvSpPr>
            <a:spLocks/>
          </p:cNvSpPr>
          <p:nvPr/>
        </p:nvSpPr>
        <p:spPr bwMode="auto">
          <a:xfrm>
            <a:off x="5508625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1" name="Freeform 58"/>
          <p:cNvSpPr>
            <a:spLocks/>
          </p:cNvSpPr>
          <p:nvPr/>
        </p:nvSpPr>
        <p:spPr bwMode="auto">
          <a:xfrm>
            <a:off x="5940425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2" name="Freeform 59"/>
          <p:cNvSpPr>
            <a:spLocks/>
          </p:cNvSpPr>
          <p:nvPr/>
        </p:nvSpPr>
        <p:spPr bwMode="auto">
          <a:xfrm>
            <a:off x="7164388" y="4292600"/>
            <a:ext cx="1587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3" name="Freeform 60"/>
          <p:cNvSpPr>
            <a:spLocks/>
          </p:cNvSpPr>
          <p:nvPr/>
        </p:nvSpPr>
        <p:spPr bwMode="auto">
          <a:xfrm>
            <a:off x="7956550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4" name="Freeform 61"/>
          <p:cNvSpPr>
            <a:spLocks/>
          </p:cNvSpPr>
          <p:nvPr/>
        </p:nvSpPr>
        <p:spPr bwMode="auto">
          <a:xfrm>
            <a:off x="3059113" y="4292600"/>
            <a:ext cx="1587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25" name="Text Box 62"/>
          <p:cNvSpPr txBox="1">
            <a:spLocks noChangeArrowheads="1"/>
          </p:cNvSpPr>
          <p:nvPr/>
        </p:nvSpPr>
        <p:spPr bwMode="auto">
          <a:xfrm>
            <a:off x="521970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7426" name="Text Box 63"/>
          <p:cNvSpPr txBox="1">
            <a:spLocks noChangeArrowheads="1"/>
          </p:cNvSpPr>
          <p:nvPr/>
        </p:nvSpPr>
        <p:spPr bwMode="auto">
          <a:xfrm>
            <a:off x="709295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17427" name="Text Box 64"/>
          <p:cNvSpPr txBox="1">
            <a:spLocks noChangeArrowheads="1"/>
          </p:cNvSpPr>
          <p:nvPr/>
        </p:nvSpPr>
        <p:spPr bwMode="auto">
          <a:xfrm>
            <a:off x="4716463" y="35734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7428" name="Text Box 65"/>
          <p:cNvSpPr txBox="1">
            <a:spLocks noChangeArrowheads="1"/>
          </p:cNvSpPr>
          <p:nvPr/>
        </p:nvSpPr>
        <p:spPr bwMode="auto">
          <a:xfrm>
            <a:off x="4716463" y="27813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7429" name="Freeform 66"/>
          <p:cNvSpPr>
            <a:spLocks/>
          </p:cNvSpPr>
          <p:nvPr/>
        </p:nvSpPr>
        <p:spPr bwMode="auto">
          <a:xfrm>
            <a:off x="6372225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0" name="Freeform 67"/>
          <p:cNvSpPr>
            <a:spLocks/>
          </p:cNvSpPr>
          <p:nvPr/>
        </p:nvSpPr>
        <p:spPr bwMode="auto">
          <a:xfrm>
            <a:off x="2268538" y="4292600"/>
            <a:ext cx="1587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1" name="Freeform 68"/>
          <p:cNvSpPr>
            <a:spLocks/>
          </p:cNvSpPr>
          <p:nvPr/>
        </p:nvSpPr>
        <p:spPr bwMode="auto">
          <a:xfrm>
            <a:off x="3924300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2" name="Line 70"/>
          <p:cNvSpPr>
            <a:spLocks noChangeShapeType="1"/>
          </p:cNvSpPr>
          <p:nvPr/>
        </p:nvSpPr>
        <p:spPr bwMode="auto">
          <a:xfrm>
            <a:off x="1476375" y="35734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3" name="Line 71"/>
          <p:cNvSpPr>
            <a:spLocks noChangeShapeType="1"/>
          </p:cNvSpPr>
          <p:nvPr/>
        </p:nvSpPr>
        <p:spPr bwMode="auto">
          <a:xfrm>
            <a:off x="7956550" y="27813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4" name="Text Box 72"/>
          <p:cNvSpPr txBox="1">
            <a:spLocks noChangeArrowheads="1"/>
          </p:cNvSpPr>
          <p:nvPr/>
        </p:nvSpPr>
        <p:spPr bwMode="auto">
          <a:xfrm>
            <a:off x="7667625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8</a:t>
            </a:r>
          </a:p>
        </p:txBody>
      </p:sp>
      <p:sp>
        <p:nvSpPr>
          <p:cNvPr id="17435" name="Text Box 73"/>
          <p:cNvSpPr txBox="1">
            <a:spLocks noChangeArrowheads="1"/>
          </p:cNvSpPr>
          <p:nvPr/>
        </p:nvSpPr>
        <p:spPr bwMode="auto">
          <a:xfrm>
            <a:off x="6084888" y="42926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7436" name="Line 74"/>
          <p:cNvSpPr>
            <a:spLocks noChangeShapeType="1"/>
          </p:cNvSpPr>
          <p:nvPr/>
        </p:nvSpPr>
        <p:spPr bwMode="auto">
          <a:xfrm>
            <a:off x="6372225" y="43656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7" name="Line 75"/>
          <p:cNvSpPr>
            <a:spLocks noChangeShapeType="1"/>
          </p:cNvSpPr>
          <p:nvPr/>
        </p:nvSpPr>
        <p:spPr bwMode="auto">
          <a:xfrm>
            <a:off x="3924300" y="24923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8" name="Freeform 76"/>
          <p:cNvSpPr>
            <a:spLocks/>
          </p:cNvSpPr>
          <p:nvPr/>
        </p:nvSpPr>
        <p:spPr bwMode="auto">
          <a:xfrm>
            <a:off x="2268538" y="4365625"/>
            <a:ext cx="1587" cy="1119188"/>
          </a:xfrm>
          <a:custGeom>
            <a:avLst/>
            <a:gdLst>
              <a:gd name="T0" fmla="*/ 2147483646 w 1"/>
              <a:gd name="T1" fmla="*/ 2147483646 h 705"/>
              <a:gd name="T2" fmla="*/ 0 w 1"/>
              <a:gd name="T3" fmla="*/ 0 h 705"/>
              <a:gd name="T4" fmla="*/ 0 60000 65536"/>
              <a:gd name="T5" fmla="*/ 0 60000 65536"/>
              <a:gd name="T6" fmla="*/ 0 w 1"/>
              <a:gd name="T7" fmla="*/ 0 h 705"/>
              <a:gd name="T8" fmla="*/ 1 w 1"/>
              <a:gd name="T9" fmla="*/ 705 h 7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05">
                <a:moveTo>
                  <a:pt x="1" y="70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9" name="Text Box 77"/>
          <p:cNvSpPr txBox="1">
            <a:spLocks noChangeArrowheads="1"/>
          </p:cNvSpPr>
          <p:nvPr/>
        </p:nvSpPr>
        <p:spPr bwMode="auto">
          <a:xfrm>
            <a:off x="3643313" y="428625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–2</a:t>
            </a:r>
          </a:p>
        </p:txBody>
      </p:sp>
      <p:sp>
        <p:nvSpPr>
          <p:cNvPr id="17440" name="Text Box 78"/>
          <p:cNvSpPr txBox="1">
            <a:spLocks noChangeArrowheads="1"/>
          </p:cNvSpPr>
          <p:nvPr/>
        </p:nvSpPr>
        <p:spPr bwMode="auto">
          <a:xfrm>
            <a:off x="1476375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–7</a:t>
            </a:r>
          </a:p>
        </p:txBody>
      </p:sp>
      <p:sp>
        <p:nvSpPr>
          <p:cNvPr id="17441" name="Text Box 80"/>
          <p:cNvSpPr txBox="1">
            <a:spLocks noChangeArrowheads="1"/>
          </p:cNvSpPr>
          <p:nvPr/>
        </p:nvSpPr>
        <p:spPr bwMode="auto">
          <a:xfrm>
            <a:off x="2987675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–4</a:t>
            </a:r>
          </a:p>
        </p:txBody>
      </p:sp>
      <p:sp>
        <p:nvSpPr>
          <p:cNvPr id="17442" name="Text Box 81"/>
          <p:cNvSpPr txBox="1">
            <a:spLocks noChangeArrowheads="1"/>
          </p:cNvSpPr>
          <p:nvPr/>
        </p:nvSpPr>
        <p:spPr bwMode="auto">
          <a:xfrm>
            <a:off x="1042988" y="42926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–8</a:t>
            </a:r>
          </a:p>
        </p:txBody>
      </p:sp>
      <p:sp>
        <p:nvSpPr>
          <p:cNvPr id="17443" name="Text Box 82"/>
          <p:cNvSpPr txBox="1">
            <a:spLocks noChangeArrowheads="1"/>
          </p:cNvSpPr>
          <p:nvPr/>
        </p:nvSpPr>
        <p:spPr bwMode="auto">
          <a:xfrm>
            <a:off x="2195513" y="42926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–6</a:t>
            </a:r>
          </a:p>
        </p:txBody>
      </p:sp>
      <p:sp>
        <p:nvSpPr>
          <p:cNvPr id="17444" name="Freeform 83"/>
          <p:cNvSpPr>
            <a:spLocks/>
          </p:cNvSpPr>
          <p:nvPr/>
        </p:nvSpPr>
        <p:spPr bwMode="auto">
          <a:xfrm>
            <a:off x="1476375" y="4292600"/>
            <a:ext cx="1588" cy="142875"/>
          </a:xfrm>
          <a:custGeom>
            <a:avLst/>
            <a:gdLst>
              <a:gd name="T0" fmla="*/ 0 w 1"/>
              <a:gd name="T1" fmla="*/ 0 h 90"/>
              <a:gd name="T2" fmla="*/ 2147483646 w 1"/>
              <a:gd name="T3" fmla="*/ 2147483646 h 90"/>
              <a:gd name="T4" fmla="*/ 0 60000 65536"/>
              <a:gd name="T5" fmla="*/ 0 60000 65536"/>
              <a:gd name="T6" fmla="*/ 0 w 1"/>
              <a:gd name="T7" fmla="*/ 0 h 90"/>
              <a:gd name="T8" fmla="*/ 1 w 1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">
                <a:moveTo>
                  <a:pt x="0" y="0"/>
                </a:moveTo>
                <a:lnTo>
                  <a:pt x="1" y="9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5" name="Line 84"/>
          <p:cNvSpPr>
            <a:spLocks noChangeShapeType="1"/>
          </p:cNvSpPr>
          <p:nvPr/>
        </p:nvSpPr>
        <p:spPr bwMode="auto">
          <a:xfrm>
            <a:off x="4643438" y="50847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6" name="Line 86"/>
          <p:cNvSpPr>
            <a:spLocks noChangeShapeType="1"/>
          </p:cNvSpPr>
          <p:nvPr/>
        </p:nvSpPr>
        <p:spPr bwMode="auto">
          <a:xfrm>
            <a:off x="4643438" y="39338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7" name="Line 87"/>
          <p:cNvSpPr>
            <a:spLocks noChangeShapeType="1"/>
          </p:cNvSpPr>
          <p:nvPr/>
        </p:nvSpPr>
        <p:spPr bwMode="auto">
          <a:xfrm>
            <a:off x="4643438" y="32131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8" name="Line 88"/>
          <p:cNvSpPr>
            <a:spLocks noChangeShapeType="1"/>
          </p:cNvSpPr>
          <p:nvPr/>
        </p:nvSpPr>
        <p:spPr bwMode="auto">
          <a:xfrm>
            <a:off x="4643438" y="24209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9" name="Text Box 89"/>
          <p:cNvSpPr txBox="1">
            <a:spLocks noChangeArrowheads="1"/>
          </p:cNvSpPr>
          <p:nvPr/>
        </p:nvSpPr>
        <p:spPr bwMode="auto">
          <a:xfrm>
            <a:off x="4716463" y="206057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17450" name="Text Box 91"/>
          <p:cNvSpPr txBox="1">
            <a:spLocks noChangeArrowheads="1"/>
          </p:cNvSpPr>
          <p:nvPr/>
        </p:nvSpPr>
        <p:spPr bwMode="auto">
          <a:xfrm>
            <a:off x="4716463" y="46529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–2</a:t>
            </a:r>
          </a:p>
        </p:txBody>
      </p:sp>
      <p:sp>
        <p:nvSpPr>
          <p:cNvPr id="17451" name="Line 92"/>
          <p:cNvSpPr>
            <a:spLocks noChangeShapeType="1"/>
          </p:cNvSpPr>
          <p:nvPr/>
        </p:nvSpPr>
        <p:spPr bwMode="auto">
          <a:xfrm>
            <a:off x="4643438" y="5445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52" name="Text Box 93"/>
          <p:cNvSpPr txBox="1">
            <a:spLocks noChangeArrowheads="1"/>
          </p:cNvSpPr>
          <p:nvPr/>
        </p:nvSpPr>
        <p:spPr bwMode="auto">
          <a:xfrm>
            <a:off x="4716463" y="50847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–3</a:t>
            </a:r>
          </a:p>
        </p:txBody>
      </p:sp>
      <p:sp>
        <p:nvSpPr>
          <p:cNvPr id="17453" name="Line 94"/>
          <p:cNvSpPr>
            <a:spLocks noChangeShapeType="1"/>
          </p:cNvSpPr>
          <p:nvPr/>
        </p:nvSpPr>
        <p:spPr bwMode="auto">
          <a:xfrm>
            <a:off x="4716463" y="50847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54" name="Line 95"/>
          <p:cNvSpPr>
            <a:spLocks noChangeShapeType="1"/>
          </p:cNvSpPr>
          <p:nvPr/>
        </p:nvSpPr>
        <p:spPr bwMode="auto">
          <a:xfrm>
            <a:off x="2268538" y="54451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55" name="Line 96"/>
          <p:cNvSpPr>
            <a:spLocks noChangeShapeType="1"/>
          </p:cNvSpPr>
          <p:nvPr/>
        </p:nvSpPr>
        <p:spPr bwMode="auto">
          <a:xfrm>
            <a:off x="3924300" y="24209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440" name="Text Box 97"/>
          <p:cNvSpPr txBox="1">
            <a:spLocks noChangeArrowheads="1"/>
          </p:cNvSpPr>
          <p:nvPr/>
        </p:nvSpPr>
        <p:spPr bwMode="auto">
          <a:xfrm>
            <a:off x="611188" y="40481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Прочитати</a:t>
            </a:r>
            <a:r>
              <a:rPr lang="uk-UA" sz="36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графік !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2"/>
          <p:cNvSpPr txBox="1">
            <a:spLocks noChangeArrowheads="1"/>
          </p:cNvSpPr>
          <p:nvPr/>
        </p:nvSpPr>
        <p:spPr bwMode="auto">
          <a:xfrm>
            <a:off x="5072063" y="321468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8436" name="TextBox 59"/>
          <p:cNvSpPr txBox="1">
            <a:spLocks noChangeArrowheads="1"/>
          </p:cNvSpPr>
          <p:nvPr/>
        </p:nvSpPr>
        <p:spPr bwMode="auto">
          <a:xfrm>
            <a:off x="1143000" y="214313"/>
            <a:ext cx="6929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/>
              <a:t>Встановіть відповідність </a:t>
            </a:r>
          </a:p>
          <a:p>
            <a:pPr algn="ctr" eaLnBrk="1" hangingPunct="1"/>
            <a:r>
              <a:rPr lang="uk-UA"/>
              <a:t>Як треба паралельно перенести графік функції </a:t>
            </a:r>
            <a:r>
              <a:rPr lang="uk-UA" i="1"/>
              <a:t>у = </a:t>
            </a:r>
            <a:r>
              <a:rPr lang="en-US" i="1"/>
              <a:t>f(x)</a:t>
            </a:r>
            <a:r>
              <a:rPr lang="uk-UA" i="1"/>
              <a:t>, </a:t>
            </a:r>
            <a:r>
              <a:rPr lang="uk-UA"/>
              <a:t>щоб отримати графік функції:</a:t>
            </a:r>
            <a:endParaRPr lang="ru-RU"/>
          </a:p>
        </p:txBody>
      </p:sp>
      <p:sp>
        <p:nvSpPr>
          <p:cNvPr id="18437" name="TextBox 60"/>
          <p:cNvSpPr txBox="1">
            <a:spLocks noChangeArrowheads="1"/>
          </p:cNvSpPr>
          <p:nvPr/>
        </p:nvSpPr>
        <p:spPr bwMode="auto">
          <a:xfrm>
            <a:off x="785813" y="142875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1. </a:t>
            </a:r>
            <a:r>
              <a:rPr lang="uk-UA" i="1"/>
              <a:t>у = </a:t>
            </a:r>
            <a:r>
              <a:rPr lang="en-US" i="1"/>
              <a:t>f(x)</a:t>
            </a:r>
            <a:r>
              <a:rPr lang="uk-UA" i="1"/>
              <a:t> + 2</a:t>
            </a:r>
            <a:endParaRPr lang="ru-RU"/>
          </a:p>
        </p:txBody>
      </p:sp>
      <p:sp>
        <p:nvSpPr>
          <p:cNvPr id="18438" name="TextBox 61"/>
          <p:cNvSpPr txBox="1">
            <a:spLocks noChangeArrowheads="1"/>
          </p:cNvSpPr>
          <p:nvPr/>
        </p:nvSpPr>
        <p:spPr bwMode="auto">
          <a:xfrm>
            <a:off x="785813" y="2214563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2. </a:t>
            </a:r>
            <a:r>
              <a:rPr lang="uk-UA" i="1"/>
              <a:t>у = </a:t>
            </a:r>
            <a:r>
              <a:rPr lang="en-US" i="1"/>
              <a:t>f(x</a:t>
            </a:r>
            <a:r>
              <a:rPr lang="uk-UA" i="1"/>
              <a:t> + 2)</a:t>
            </a:r>
            <a:endParaRPr lang="ru-RU"/>
          </a:p>
        </p:txBody>
      </p:sp>
      <p:sp>
        <p:nvSpPr>
          <p:cNvPr id="18439" name="TextBox 62"/>
          <p:cNvSpPr txBox="1">
            <a:spLocks noChangeArrowheads="1"/>
          </p:cNvSpPr>
          <p:nvPr/>
        </p:nvSpPr>
        <p:spPr bwMode="auto">
          <a:xfrm>
            <a:off x="714375" y="2928938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3. </a:t>
            </a:r>
            <a:r>
              <a:rPr lang="uk-UA" i="1"/>
              <a:t>у = </a:t>
            </a:r>
            <a:r>
              <a:rPr lang="en-US" i="1"/>
              <a:t>f(x</a:t>
            </a:r>
            <a:r>
              <a:rPr lang="uk-UA" i="1"/>
              <a:t> - 2)</a:t>
            </a:r>
            <a:endParaRPr lang="ru-RU"/>
          </a:p>
        </p:txBody>
      </p:sp>
      <p:sp>
        <p:nvSpPr>
          <p:cNvPr id="18440" name="TextBox 63"/>
          <p:cNvSpPr txBox="1">
            <a:spLocks noChangeArrowheads="1"/>
          </p:cNvSpPr>
          <p:nvPr/>
        </p:nvSpPr>
        <p:spPr bwMode="auto">
          <a:xfrm>
            <a:off x="642938" y="3643313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4. </a:t>
            </a:r>
            <a:r>
              <a:rPr lang="uk-UA" i="1"/>
              <a:t>у = </a:t>
            </a:r>
            <a:r>
              <a:rPr lang="en-US" i="1"/>
              <a:t>f(x</a:t>
            </a:r>
            <a:r>
              <a:rPr lang="uk-UA" i="1"/>
              <a:t>) - 2</a:t>
            </a:r>
            <a:endParaRPr lang="ru-RU"/>
          </a:p>
        </p:txBody>
      </p:sp>
      <p:sp>
        <p:nvSpPr>
          <p:cNvPr id="18441" name="TextBox 64"/>
          <p:cNvSpPr txBox="1">
            <a:spLocks noChangeArrowheads="1"/>
          </p:cNvSpPr>
          <p:nvPr/>
        </p:nvSpPr>
        <p:spPr bwMode="auto">
          <a:xfrm>
            <a:off x="642938" y="44291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5. </a:t>
            </a:r>
            <a:r>
              <a:rPr lang="uk-UA" i="1"/>
              <a:t>у = </a:t>
            </a:r>
            <a:r>
              <a:rPr lang="en-US" i="1"/>
              <a:t>f(x</a:t>
            </a:r>
            <a:r>
              <a:rPr lang="uk-UA" i="1"/>
              <a:t> + 2) - 2</a:t>
            </a:r>
            <a:endParaRPr lang="ru-RU"/>
          </a:p>
        </p:txBody>
      </p:sp>
      <p:sp>
        <p:nvSpPr>
          <p:cNvPr id="18442" name="TextBox 65"/>
          <p:cNvSpPr txBox="1">
            <a:spLocks noChangeArrowheads="1"/>
          </p:cNvSpPr>
          <p:nvPr/>
        </p:nvSpPr>
        <p:spPr bwMode="auto">
          <a:xfrm>
            <a:off x="642938" y="51435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/>
              <a:t>6. </a:t>
            </a:r>
            <a:r>
              <a:rPr lang="uk-UA" i="1"/>
              <a:t>у = </a:t>
            </a:r>
            <a:r>
              <a:rPr lang="en-US" i="1"/>
              <a:t>f(x</a:t>
            </a:r>
            <a:r>
              <a:rPr lang="uk-UA" i="1"/>
              <a:t> - 2) + 2</a:t>
            </a:r>
            <a:endParaRPr lang="ru-RU"/>
          </a:p>
        </p:txBody>
      </p:sp>
      <p:sp>
        <p:nvSpPr>
          <p:cNvPr id="67" name="Овал 66"/>
          <p:cNvSpPr/>
          <p:nvPr/>
        </p:nvSpPr>
        <p:spPr bwMode="auto">
          <a:xfrm>
            <a:off x="4429125" y="1285875"/>
            <a:ext cx="2928938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вправо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4643438" y="5857875"/>
            <a:ext cx="2928937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вниз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 bwMode="auto">
          <a:xfrm>
            <a:off x="4572000" y="3143250"/>
            <a:ext cx="2928938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вліво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4572000" y="4071938"/>
            <a:ext cx="2928938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вгору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4500563" y="4929188"/>
            <a:ext cx="3643312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вправо,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вгору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4286250" y="2214563"/>
            <a:ext cx="3429000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вліво,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вниз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75" name="Прямая со стрелкой 74"/>
          <p:cNvCxnSpPr>
            <a:cxnSpLocks noChangeShapeType="1"/>
          </p:cNvCxnSpPr>
          <p:nvPr/>
        </p:nvCxnSpPr>
        <p:spPr bwMode="auto">
          <a:xfrm rot="16200000" flipH="1">
            <a:off x="2357438" y="2071687"/>
            <a:ext cx="2571750" cy="1857375"/>
          </a:xfrm>
          <a:prstGeom prst="straightConnector1">
            <a:avLst/>
          </a:prstGeom>
          <a:noFill/>
          <a:ln w="76200" algn="ctr">
            <a:solidFill>
              <a:srgbClr val="FF0066"/>
            </a:solidFill>
            <a:round/>
            <a:headEnd/>
            <a:tailEnd type="arrow" w="med" len="med"/>
          </a:ln>
        </p:spPr>
      </p:cxnSp>
      <p:cxnSp>
        <p:nvCxnSpPr>
          <p:cNvPr id="77" name="Прямая со стрелкой 76"/>
          <p:cNvCxnSpPr>
            <a:cxnSpLocks noChangeShapeType="1"/>
          </p:cNvCxnSpPr>
          <p:nvPr/>
        </p:nvCxnSpPr>
        <p:spPr bwMode="auto">
          <a:xfrm>
            <a:off x="2643188" y="2500313"/>
            <a:ext cx="2071687" cy="85725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</p:spPr>
      </p:cxnSp>
      <p:cxnSp>
        <p:nvCxnSpPr>
          <p:cNvPr id="79" name="Прямая со стрелкой 78"/>
          <p:cNvCxnSpPr/>
          <p:nvPr/>
        </p:nvCxnSpPr>
        <p:spPr bwMode="auto">
          <a:xfrm flipV="1">
            <a:off x="2500313" y="1785938"/>
            <a:ext cx="1857375" cy="15001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Прямая со стрелкой 80"/>
          <p:cNvCxnSpPr>
            <a:cxnSpLocks noChangeShapeType="1"/>
          </p:cNvCxnSpPr>
          <p:nvPr/>
        </p:nvCxnSpPr>
        <p:spPr bwMode="auto">
          <a:xfrm>
            <a:off x="2428875" y="3857625"/>
            <a:ext cx="2357438" cy="228600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83" name="Прямая со стрелкой 82"/>
          <p:cNvCxnSpPr>
            <a:cxnSpLocks noChangeShapeType="1"/>
            <a:endCxn id="72" idx="2"/>
          </p:cNvCxnSpPr>
          <p:nvPr/>
        </p:nvCxnSpPr>
        <p:spPr bwMode="auto">
          <a:xfrm rot="5400000" flipH="1" flipV="1">
            <a:off x="2446337" y="2732088"/>
            <a:ext cx="1965325" cy="1714500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5" name="Прямая со стрелкой 84"/>
          <p:cNvCxnSpPr>
            <a:cxnSpLocks noChangeShapeType="1"/>
            <a:endCxn id="71" idx="2"/>
          </p:cNvCxnSpPr>
          <p:nvPr/>
        </p:nvCxnSpPr>
        <p:spPr bwMode="auto">
          <a:xfrm flipV="1">
            <a:off x="2928938" y="5322888"/>
            <a:ext cx="1571625" cy="106362"/>
          </a:xfrm>
          <a:prstGeom prst="straightConnector1">
            <a:avLst/>
          </a:prstGeom>
          <a:noFill/>
          <a:ln w="76200" algn="ctr">
            <a:solidFill>
              <a:srgbClr val="003300"/>
            </a:solidFill>
            <a:round/>
            <a:headEnd/>
            <a:tailEnd type="arrow" w="med" len="med"/>
          </a:ln>
        </p:spPr>
      </p:cxnSp>
      <p:sp>
        <p:nvSpPr>
          <p:cNvPr id="18455" name="TextBox 22"/>
          <p:cNvSpPr txBox="1">
            <a:spLocks noChangeArrowheads="1"/>
          </p:cNvSpPr>
          <p:nvPr/>
        </p:nvSpPr>
        <p:spPr bwMode="auto">
          <a:xfrm>
            <a:off x="214313" y="2143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solidFill>
                  <a:srgbClr val="FF0000"/>
                </a:solidFill>
              </a:rPr>
              <a:t>0.5б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Лента лицом вниз 46"/>
          <p:cNvSpPr/>
          <p:nvPr/>
        </p:nvSpPr>
        <p:spPr>
          <a:xfrm>
            <a:off x="4589386" y="1358529"/>
            <a:ext cx="4276837" cy="1617195"/>
          </a:xfrm>
          <a:prstGeom prst="ribbon">
            <a:avLst>
              <a:gd name="adj1" fmla="val 16667"/>
              <a:gd name="adj2" fmla="val 7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4183" y="948096"/>
            <a:ext cx="4377196" cy="5694272"/>
            <a:chOff x="2496" y="0"/>
            <a:chExt cx="3123" cy="417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2496" y="144"/>
              <a:chExt cx="3072" cy="4032"/>
            </a:xfrm>
          </p:grpSpPr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4032"/>
                <a:chOff x="192" y="144"/>
                <a:chExt cx="5376" cy="4032"/>
              </a:xfrm>
            </p:grpSpPr>
            <p:sp>
              <p:nvSpPr>
                <p:cNvPr id="24" name="Line 30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5" name="Line 31"/>
                <p:cNvSpPr>
                  <a:spLocks noChangeShapeType="1"/>
                </p:cNvSpPr>
                <p:nvPr/>
              </p:nvSpPr>
              <p:spPr bwMode="auto">
                <a:xfrm>
                  <a:off x="192" y="417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8" name="Line 34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9" name="Line 35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0" name="Line 36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" name="Line 37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" name="Line 38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3" name="Line 39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" name="Line 40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5" name="Line 41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6" name="Line 42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7" name="Line 43"/>
                <p:cNvSpPr>
                  <a:spLocks noChangeShapeType="1"/>
                </p:cNvSpPr>
                <p:nvPr/>
              </p:nvSpPr>
              <p:spPr bwMode="auto">
                <a:xfrm>
                  <a:off x="192" y="2990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8" name="Line 44"/>
                <p:cNvSpPr>
                  <a:spLocks noChangeShapeType="1"/>
                </p:cNvSpPr>
                <p:nvPr/>
              </p:nvSpPr>
              <p:spPr bwMode="auto">
                <a:xfrm>
                  <a:off x="192" y="3227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9" name="Line 45"/>
                <p:cNvSpPr>
                  <a:spLocks noChangeShapeType="1"/>
                </p:cNvSpPr>
                <p:nvPr/>
              </p:nvSpPr>
              <p:spPr bwMode="auto">
                <a:xfrm>
                  <a:off x="192" y="3464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0" name="Line 46"/>
                <p:cNvSpPr>
                  <a:spLocks noChangeShapeType="1"/>
                </p:cNvSpPr>
                <p:nvPr/>
              </p:nvSpPr>
              <p:spPr bwMode="auto">
                <a:xfrm>
                  <a:off x="192" y="3702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1" name="Line 47"/>
                <p:cNvSpPr>
                  <a:spLocks noChangeShapeType="1"/>
                </p:cNvSpPr>
                <p:nvPr/>
              </p:nvSpPr>
              <p:spPr bwMode="auto">
                <a:xfrm>
                  <a:off x="192" y="3939"/>
                  <a:ext cx="5376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sp>
          <p:nvSpPr>
            <p:cNvPr id="4" name="Freeform 48"/>
            <p:cNvSpPr>
              <a:spLocks/>
            </p:cNvSpPr>
            <p:nvPr/>
          </p:nvSpPr>
          <p:spPr bwMode="auto">
            <a:xfrm>
              <a:off x="2544" y="2272"/>
              <a:ext cx="2992" cy="8"/>
            </a:xfrm>
            <a:custGeom>
              <a:avLst/>
              <a:gdLst>
                <a:gd name="T0" fmla="*/ 0 w 2992"/>
                <a:gd name="T1" fmla="*/ 8 h 8"/>
                <a:gd name="T2" fmla="*/ 2992 w 2992"/>
                <a:gd name="T3" fmla="*/ 0 h 8"/>
                <a:gd name="T4" fmla="*/ 0 60000 65536"/>
                <a:gd name="T5" fmla="*/ 0 60000 65536"/>
                <a:gd name="T6" fmla="*/ 0 w 2992"/>
                <a:gd name="T7" fmla="*/ 0 h 8"/>
                <a:gd name="T8" fmla="*/ 2992 w 29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92" h="8">
                  <a:moveTo>
                    <a:pt x="0" y="8"/>
                  </a:moveTo>
                  <a:lnTo>
                    <a:pt x="299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49"/>
            <p:cNvSpPr>
              <a:spLocks/>
            </p:cNvSpPr>
            <p:nvPr/>
          </p:nvSpPr>
          <p:spPr bwMode="auto">
            <a:xfrm>
              <a:off x="4040" y="0"/>
              <a:ext cx="1" cy="3840"/>
            </a:xfrm>
            <a:custGeom>
              <a:avLst/>
              <a:gdLst>
                <a:gd name="T0" fmla="*/ 0 w 1"/>
                <a:gd name="T1" fmla="*/ 3840 h 3840"/>
                <a:gd name="T2" fmla="*/ 0 w 1"/>
                <a:gd name="T3" fmla="*/ 0 h 3840"/>
                <a:gd name="T4" fmla="*/ 0 60000 65536"/>
                <a:gd name="T5" fmla="*/ 0 60000 65536"/>
                <a:gd name="T6" fmla="*/ 0 w 1"/>
                <a:gd name="T7" fmla="*/ 0 h 3840"/>
                <a:gd name="T8" fmla="*/ 1 w 1"/>
                <a:gd name="T9" fmla="*/ 3840 h 38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40">
                  <a:moveTo>
                    <a:pt x="0" y="384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3762" y="2124"/>
              <a:ext cx="367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O</a:t>
              </a:r>
              <a:endPara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Text Box 51"/>
            <p:cNvSpPr txBox="1">
              <a:spLocks noChangeArrowheads="1"/>
            </p:cNvSpPr>
            <p:nvPr/>
          </p:nvSpPr>
          <p:spPr bwMode="auto">
            <a:xfrm>
              <a:off x="5336" y="2272"/>
              <a:ext cx="283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х</a:t>
              </a:r>
              <a:endPara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Text Box 52"/>
            <p:cNvSpPr txBox="1">
              <a:spLocks noChangeArrowheads="1"/>
            </p:cNvSpPr>
            <p:nvPr/>
          </p:nvSpPr>
          <p:spPr bwMode="auto">
            <a:xfrm>
              <a:off x="3656" y="80"/>
              <a:ext cx="27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Text Box 53"/>
            <p:cNvSpPr txBox="1">
              <a:spLocks noChangeArrowheads="1"/>
            </p:cNvSpPr>
            <p:nvPr/>
          </p:nvSpPr>
          <p:spPr bwMode="auto">
            <a:xfrm>
              <a:off x="4184" y="2247"/>
              <a:ext cx="25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4451" y="2258"/>
              <a:ext cx="22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3765" y="974"/>
              <a:ext cx="22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3152" y="2280"/>
              <a:ext cx="27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-3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903073" y="3218917"/>
            <a:ext cx="199984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884529" y="3909637"/>
            <a:ext cx="180481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983916" y="4592740"/>
            <a:ext cx="17054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163241" y="1821561"/>
            <a:ext cx="315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i="1" dirty="0">
                <a:solidFill>
                  <a:srgbClr val="FF3300"/>
                </a:solidFill>
                <a:latin typeface="Georgia" pitchFamily="18" charset="0"/>
              </a:rPr>
              <a:t>Яка з </a:t>
            </a:r>
            <a:r>
              <a:rPr lang="ru-RU" sz="1800" b="1" i="1" dirty="0" err="1">
                <a:solidFill>
                  <a:srgbClr val="FF3300"/>
                </a:solidFill>
                <a:latin typeface="Georgia" pitchFamily="18" charset="0"/>
              </a:rPr>
              <a:t>наведених</a:t>
            </a:r>
            <a:r>
              <a:rPr lang="ru-RU" sz="1800" b="1" i="1" dirty="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1800" b="1" i="1" dirty="0" smtClean="0">
                <a:solidFill>
                  <a:srgbClr val="FF3300"/>
                </a:solidFill>
                <a:latin typeface="Georgia" pitchFamily="18" charset="0"/>
              </a:rPr>
              <a:t>формул </a:t>
            </a:r>
            <a:r>
              <a:rPr lang="ru-RU" sz="1800" b="1" i="1" dirty="0" err="1" smtClean="0">
                <a:solidFill>
                  <a:srgbClr val="FF3300"/>
                </a:solidFill>
                <a:latin typeface="Georgia" pitchFamily="18" charset="0"/>
              </a:rPr>
              <a:t>задає</a:t>
            </a:r>
            <a:r>
              <a:rPr lang="ru-RU" sz="1800" b="1" i="1" dirty="0" smtClean="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1800" b="1" i="1" dirty="0" err="1">
                <a:solidFill>
                  <a:srgbClr val="FF3300"/>
                </a:solidFill>
                <a:latin typeface="Georgia" pitchFamily="18" charset="0"/>
              </a:rPr>
              <a:t>дану</a:t>
            </a:r>
            <a:r>
              <a:rPr lang="ru-RU" sz="1800" b="1" i="1" dirty="0">
                <a:solidFill>
                  <a:srgbClr val="FF3300"/>
                </a:solidFill>
                <a:latin typeface="Georgia" pitchFamily="18" charset="0"/>
              </a:rPr>
              <a:t>  </a:t>
            </a:r>
            <a:r>
              <a:rPr lang="ru-RU" sz="1800" b="1" i="1" dirty="0" err="1">
                <a:solidFill>
                  <a:srgbClr val="FF3300"/>
                </a:solidFill>
                <a:latin typeface="Georgia" pitchFamily="18" charset="0"/>
              </a:rPr>
              <a:t>функцію</a:t>
            </a:r>
            <a:r>
              <a:rPr lang="ru-RU" sz="1800" b="1" i="1" dirty="0">
                <a:solidFill>
                  <a:srgbClr val="FF33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8154" y="4557059"/>
            <a:ext cx="1856523" cy="21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5983915" y="5239253"/>
            <a:ext cx="191899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y=</a:t>
            </a:r>
            <a:r>
              <a:rPr lang="uk-UA" dirty="0" smtClean="0"/>
              <a:t>-</a:t>
            </a:r>
            <a:r>
              <a:rPr lang="en-US" dirty="0" smtClean="0"/>
              <a:t>(x</a:t>
            </a:r>
            <a:r>
              <a:rPr lang="uk-UA" dirty="0" smtClean="0"/>
              <a:t>+</a:t>
            </a:r>
            <a:r>
              <a:rPr lang="uk-UA" dirty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uk-UA" dirty="0"/>
              <a:t>5</a:t>
            </a:r>
            <a:endParaRPr lang="ru-RU" dirty="0"/>
          </a:p>
        </p:txBody>
      </p:sp>
      <p:sp>
        <p:nvSpPr>
          <p:cNvPr id="52" name="Freeform 54"/>
          <p:cNvSpPr>
            <a:spLocks/>
          </p:cNvSpPr>
          <p:nvPr/>
        </p:nvSpPr>
        <p:spPr bwMode="auto">
          <a:xfrm flipV="1">
            <a:off x="147945" y="2445897"/>
            <a:ext cx="2305050" cy="3024188"/>
          </a:xfrm>
          <a:custGeom>
            <a:avLst/>
            <a:gdLst>
              <a:gd name="T0" fmla="*/ 0 w 672"/>
              <a:gd name="T1" fmla="*/ 0 h 1008"/>
              <a:gd name="T2" fmla="*/ 2147483647 w 672"/>
              <a:gd name="T3" fmla="*/ 2147483647 h 1008"/>
              <a:gd name="T4" fmla="*/ 2147483647 w 672"/>
              <a:gd name="T5" fmla="*/ 0 h 1008"/>
              <a:gd name="T6" fmla="*/ 0 60000 65536"/>
              <a:gd name="T7" fmla="*/ 0 60000 65536"/>
              <a:gd name="T8" fmla="*/ 0 60000 65536"/>
              <a:gd name="T9" fmla="*/ 0 w 672"/>
              <a:gd name="T10" fmla="*/ 0 h 1008"/>
              <a:gd name="T11" fmla="*/ 672 w 67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19050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5940013" y="3223382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y</a:t>
            </a:r>
            <a:r>
              <a:rPr lang="en-US" dirty="0" smtClean="0"/>
              <a:t>=</a:t>
            </a:r>
            <a:r>
              <a:rPr lang="uk-UA" dirty="0" smtClean="0"/>
              <a:t>-</a:t>
            </a:r>
            <a:r>
              <a:rPr lang="en-US" dirty="0" smtClean="0"/>
              <a:t>(x-</a:t>
            </a:r>
            <a:r>
              <a:rPr lang="uk-UA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uk-UA" dirty="0"/>
              <a:t>5</a:t>
            </a:r>
            <a:endParaRPr lang="ru-RU" dirty="0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5983915" y="3927791"/>
            <a:ext cx="1665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y</a:t>
            </a:r>
            <a:r>
              <a:rPr lang="en-US" dirty="0" smtClean="0"/>
              <a:t>=(x</a:t>
            </a:r>
            <a:r>
              <a:rPr lang="uk-UA" dirty="0" smtClean="0"/>
              <a:t>-3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uk-UA" baseline="30000" dirty="0" smtClean="0"/>
              <a:t>  </a:t>
            </a:r>
            <a:r>
              <a:rPr lang="uk-UA" dirty="0" smtClean="0"/>
              <a:t> -5</a:t>
            </a:r>
            <a:endParaRPr lang="ru-RU" dirty="0"/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5983914" y="4592739"/>
            <a:ext cx="1736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y</a:t>
            </a:r>
            <a:r>
              <a:rPr lang="en-US" dirty="0" smtClean="0"/>
              <a:t>=(x</a:t>
            </a:r>
            <a:r>
              <a:rPr lang="uk-UA" dirty="0" smtClean="0"/>
              <a:t>+</a:t>
            </a:r>
            <a:r>
              <a:rPr lang="uk-UA" dirty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uk-UA" baseline="30000" dirty="0" smtClean="0"/>
              <a:t>  </a:t>
            </a:r>
            <a:r>
              <a:rPr lang="uk-UA" dirty="0" smtClean="0"/>
              <a:t> -5</a:t>
            </a:r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231460" y="1035363"/>
            <a:ext cx="650342" cy="6463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uk-U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AutoShape 84"/>
          <p:cNvSpPr>
            <a:spLocks noChangeArrowheads="1"/>
          </p:cNvSpPr>
          <p:nvPr/>
        </p:nvSpPr>
        <p:spPr bwMode="auto">
          <a:xfrm>
            <a:off x="5004048" y="3140968"/>
            <a:ext cx="720601" cy="594267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/>
              <a:t>а</a:t>
            </a:r>
            <a:endParaRPr lang="ru-RU" sz="4000" dirty="0"/>
          </a:p>
        </p:txBody>
      </p:sp>
      <p:sp>
        <p:nvSpPr>
          <p:cNvPr id="62" name="AutoShape 84"/>
          <p:cNvSpPr>
            <a:spLocks noChangeArrowheads="1"/>
          </p:cNvSpPr>
          <p:nvPr/>
        </p:nvSpPr>
        <p:spPr bwMode="auto">
          <a:xfrm>
            <a:off x="5004047" y="3878660"/>
            <a:ext cx="720601" cy="594267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/>
              <a:t>б</a:t>
            </a:r>
            <a:endParaRPr lang="ru-RU" sz="4000" dirty="0"/>
          </a:p>
        </p:txBody>
      </p:sp>
      <p:sp>
        <p:nvSpPr>
          <p:cNvPr id="63" name="AutoShape 84"/>
          <p:cNvSpPr>
            <a:spLocks noChangeArrowheads="1"/>
          </p:cNvSpPr>
          <p:nvPr/>
        </p:nvSpPr>
        <p:spPr bwMode="auto">
          <a:xfrm>
            <a:off x="5123111" y="4587950"/>
            <a:ext cx="720601" cy="594267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/>
              <a:t>в</a:t>
            </a:r>
            <a:endParaRPr lang="ru-RU" sz="4000" dirty="0"/>
          </a:p>
        </p:txBody>
      </p:sp>
      <p:sp>
        <p:nvSpPr>
          <p:cNvPr id="64" name="AutoShape 84"/>
          <p:cNvSpPr>
            <a:spLocks noChangeArrowheads="1"/>
          </p:cNvSpPr>
          <p:nvPr/>
        </p:nvSpPr>
        <p:spPr bwMode="auto">
          <a:xfrm>
            <a:off x="5123111" y="5182217"/>
            <a:ext cx="720601" cy="594267"/>
          </a:xfrm>
          <a:prstGeom prst="star16">
            <a:avLst>
              <a:gd name="adj" fmla="val 41884"/>
            </a:avLst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/>
              <a:t>г</a:t>
            </a:r>
            <a:endParaRPr lang="ru-RU" sz="4000" dirty="0"/>
          </a:p>
        </p:txBody>
      </p:sp>
      <p:sp>
        <p:nvSpPr>
          <p:cNvPr id="65" name="AutoShape 51"/>
          <p:cNvSpPr>
            <a:spLocks noChangeArrowheads="1"/>
          </p:cNvSpPr>
          <p:nvPr/>
        </p:nvSpPr>
        <p:spPr bwMode="auto">
          <a:xfrm>
            <a:off x="2535273" y="5239253"/>
            <a:ext cx="1944688" cy="720725"/>
          </a:xfrm>
          <a:prstGeom prst="wedgeEllipseCallout">
            <a:avLst>
              <a:gd name="adj1" fmla="val 83762"/>
              <a:gd name="adj2" fmla="val -13577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ВіРНО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240612" y="2460978"/>
            <a:ext cx="0" cy="1590605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262056" y="2438479"/>
            <a:ext cx="1067599" cy="22499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12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4313" y="476250"/>
            <a:ext cx="86058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Р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і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вняння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ос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симетр</a:t>
            </a:r>
            <a:r>
              <a:rPr lang="uk-UA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ії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параболи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у=2(х+1)</a:t>
            </a:r>
            <a:r>
              <a:rPr lang="ru-RU" sz="3600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-8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ма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є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вигляд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                                          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hlinkClick r:id="" action="ppaction://noaction">
                  <a:snd r:embed="rId2" name="click.wav"/>
                </a:hlinkClick>
              </a:rPr>
              <a:t>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hlinkClick r:id="" action="ppaction://noaction">
                  <a:snd r:embed="rId2" name="click.wav"/>
                </a:hlinkClick>
              </a:rPr>
              <a:t>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= -8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       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hlinkClick r:id="" action="ppaction://noaction">
                  <a:snd r:embed="rId3" name="applause.wav"/>
                </a:hlinkClick>
              </a:rPr>
              <a:t>Б.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= -1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       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hlinkClick r:id="" action="ppaction://noaction">
                  <a:snd r:embed="rId2" name="click.wav"/>
                </a:hlinkClick>
              </a:rPr>
              <a:t>В.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= 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       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hlinkClick r:id="" action="ppaction://noaction">
                  <a:snd r:embed="rId2" name="click.wav"/>
                </a:hlinkClick>
              </a:rPr>
              <a:t>Г.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= 1 </a:t>
            </a:r>
          </a:p>
        </p:txBody>
      </p:sp>
      <p:pic>
        <p:nvPicPr>
          <p:cNvPr id="44037" name="Picture 5" descr="ANTN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4714875"/>
            <a:ext cx="19780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14313" y="2143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solidFill>
                  <a:srgbClr val="FF0000"/>
                </a:solidFill>
              </a:rPr>
              <a:t>0.5б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9434" y="594929"/>
            <a:ext cx="56829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Працюємо самостійно</a:t>
            </a:r>
            <a:endParaRPr lang="ru-RU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25603" name="Содержимое 5"/>
          <p:cNvSpPr>
            <a:spLocks noGrp="1"/>
          </p:cNvSpPr>
          <p:nvPr>
            <p:ph type="subTitle" idx="1"/>
          </p:nvPr>
        </p:nvSpPr>
        <p:spPr>
          <a:xfrm>
            <a:off x="1071563" y="3071813"/>
            <a:ext cx="7099300" cy="584200"/>
          </a:xfrm>
        </p:spPr>
        <p:txBody>
          <a:bodyPr wrap="none">
            <a:spAutoFit/>
          </a:bodyPr>
          <a:lstStyle/>
          <a:p>
            <a:r>
              <a:rPr lang="uk-UA" smtClean="0">
                <a:solidFill>
                  <a:srgbClr val="002060"/>
                </a:solidFill>
              </a:rPr>
              <a:t>За графіками задати функції аналітично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25604" name="Picture 5" descr="J0295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1830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14350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52E42-1E4E-4DAE-8679-4145E26D55D4}" type="slidenum">
              <a:rPr lang="ru-RU"/>
              <a:pPr/>
              <a:t>15</a:t>
            </a:fld>
            <a:endParaRPr lang="ru-RU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9715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38512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52927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60118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81724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8789988" y="35004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Х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4211638" y="0"/>
            <a:ext cx="34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У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4572000" y="29241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0</a:t>
            </a: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 rot="10800000">
            <a:off x="1692275" y="4149725"/>
            <a:ext cx="2881313" cy="3529013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6" name="Freeform 30"/>
          <p:cNvSpPr>
            <a:spLocks/>
          </p:cNvSpPr>
          <p:nvPr/>
        </p:nvSpPr>
        <p:spPr bwMode="auto">
          <a:xfrm>
            <a:off x="2339975" y="-171450"/>
            <a:ext cx="2881313" cy="3600450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7" name="Freeform 31"/>
          <p:cNvSpPr>
            <a:spLocks/>
          </p:cNvSpPr>
          <p:nvPr/>
        </p:nvSpPr>
        <p:spPr bwMode="auto">
          <a:xfrm>
            <a:off x="971550" y="549275"/>
            <a:ext cx="2881313" cy="3600450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6429375" y="4786313"/>
            <a:ext cx="233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rgbClr val="990099"/>
                </a:solidFill>
              </a:rPr>
              <a:t>У=(х-2)</a:t>
            </a:r>
            <a:r>
              <a:rPr lang="ru-RU" sz="3200" baseline="30000">
                <a:solidFill>
                  <a:srgbClr val="990099"/>
                </a:solidFill>
              </a:rPr>
              <a:t>2</a:t>
            </a:r>
            <a:r>
              <a:rPr lang="ru-RU" sz="3200">
                <a:solidFill>
                  <a:srgbClr val="990099"/>
                </a:solidFill>
              </a:rPr>
              <a:t>-4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6372225" y="2565400"/>
            <a:ext cx="236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6600"/>
                </a:solidFill>
              </a:rPr>
              <a:t>y=</a:t>
            </a:r>
            <a:r>
              <a:rPr lang="ru-RU" sz="3200">
                <a:solidFill>
                  <a:srgbClr val="006600"/>
                </a:solidFill>
              </a:rPr>
              <a:t>-</a:t>
            </a:r>
            <a:r>
              <a:rPr lang="en-US" sz="3200">
                <a:solidFill>
                  <a:srgbClr val="006600"/>
                </a:solidFill>
              </a:rPr>
              <a:t> (</a:t>
            </a:r>
            <a:r>
              <a:rPr lang="ru-RU" sz="3200">
                <a:solidFill>
                  <a:srgbClr val="006600"/>
                </a:solidFill>
              </a:rPr>
              <a:t>х-2)</a:t>
            </a:r>
            <a:r>
              <a:rPr lang="ru-RU" sz="3200" baseline="30000">
                <a:solidFill>
                  <a:srgbClr val="006600"/>
                </a:solidFill>
              </a:rPr>
              <a:t>2</a:t>
            </a:r>
            <a:r>
              <a:rPr lang="ru-RU" sz="3200">
                <a:solidFill>
                  <a:srgbClr val="006600"/>
                </a:solidFill>
              </a:rPr>
              <a:t>+4</a:t>
            </a:r>
          </a:p>
        </p:txBody>
      </p:sp>
      <p:sp>
        <p:nvSpPr>
          <p:cNvPr id="132145" name="Freeform 49"/>
          <p:cNvSpPr>
            <a:spLocks/>
          </p:cNvSpPr>
          <p:nvPr/>
        </p:nvSpPr>
        <p:spPr bwMode="auto">
          <a:xfrm rot="10800000">
            <a:off x="4572000" y="549275"/>
            <a:ext cx="2881313" cy="3529013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6" name="Freeform 50"/>
          <p:cNvSpPr>
            <a:spLocks/>
          </p:cNvSpPr>
          <p:nvPr/>
        </p:nvSpPr>
        <p:spPr bwMode="auto">
          <a:xfrm rot="-126812">
            <a:off x="4427538" y="908050"/>
            <a:ext cx="2881312" cy="5327650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7" name="Text Box 51"/>
          <p:cNvSpPr txBox="1">
            <a:spLocks noChangeArrowheads="1"/>
          </p:cNvSpPr>
          <p:nvPr/>
        </p:nvSpPr>
        <p:spPr bwMode="auto">
          <a:xfrm>
            <a:off x="3687763" y="3346450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-1</a:t>
            </a:r>
          </a:p>
        </p:txBody>
      </p:sp>
      <p:sp>
        <p:nvSpPr>
          <p:cNvPr id="132148" name="Text Box 52"/>
          <p:cNvSpPr txBox="1">
            <a:spLocks noChangeArrowheads="1"/>
          </p:cNvSpPr>
          <p:nvPr/>
        </p:nvSpPr>
        <p:spPr bwMode="auto">
          <a:xfrm>
            <a:off x="5795963" y="3346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2</a:t>
            </a:r>
          </a:p>
        </p:txBody>
      </p:sp>
      <p:sp>
        <p:nvSpPr>
          <p:cNvPr id="132149" name="Text Box 53"/>
          <p:cNvSpPr txBox="1">
            <a:spLocks noChangeArrowheads="1"/>
          </p:cNvSpPr>
          <p:nvPr/>
        </p:nvSpPr>
        <p:spPr bwMode="auto">
          <a:xfrm>
            <a:off x="4551363" y="6010275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-4</a:t>
            </a:r>
          </a:p>
        </p:txBody>
      </p:sp>
      <p:sp>
        <p:nvSpPr>
          <p:cNvPr id="132150" name="Text Box 54"/>
          <p:cNvSpPr txBox="1">
            <a:spLocks noChangeArrowheads="1"/>
          </p:cNvSpPr>
          <p:nvPr/>
        </p:nvSpPr>
        <p:spPr bwMode="auto">
          <a:xfrm>
            <a:off x="4211638" y="333375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4</a:t>
            </a:r>
          </a:p>
        </p:txBody>
      </p:sp>
      <p:sp>
        <p:nvSpPr>
          <p:cNvPr id="132151" name="Text Box 55"/>
          <p:cNvSpPr txBox="1">
            <a:spLocks noChangeArrowheads="1"/>
          </p:cNvSpPr>
          <p:nvPr/>
        </p:nvSpPr>
        <p:spPr bwMode="auto">
          <a:xfrm>
            <a:off x="1979613" y="34290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-3</a:t>
            </a:r>
          </a:p>
        </p:txBody>
      </p:sp>
      <p:sp>
        <p:nvSpPr>
          <p:cNvPr id="132152" name="Text Box 56"/>
          <p:cNvSpPr txBox="1">
            <a:spLocks noChangeArrowheads="1"/>
          </p:cNvSpPr>
          <p:nvPr/>
        </p:nvSpPr>
        <p:spPr bwMode="auto">
          <a:xfrm>
            <a:off x="3924300" y="37893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-1</a:t>
            </a:r>
          </a:p>
        </p:txBody>
      </p:sp>
      <p:graphicFrame>
        <p:nvGraphicFramePr>
          <p:cNvPr id="26667" name="Object 57"/>
          <p:cNvGraphicFramePr>
            <a:graphicFrameLocks noChangeAspect="1"/>
          </p:cNvGraphicFramePr>
          <p:nvPr/>
        </p:nvGraphicFramePr>
        <p:xfrm>
          <a:off x="4500563" y="3357563"/>
          <a:ext cx="114300" cy="215900"/>
        </p:xfrm>
        <a:graphic>
          <a:graphicData uri="http://schemas.openxmlformats.org/presentationml/2006/ole">
            <p:oleObj spid="_x0000_s26667" name="Формула" r:id="rId4" imgW="114151" imgH="215619" progId="">
              <p:embed/>
            </p:oleObj>
          </a:graphicData>
        </a:graphic>
      </p:graphicFrame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0" y="2857500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FFFF00"/>
                </a:solidFill>
              </a:rPr>
              <a:t>У=(Х+3)</a:t>
            </a:r>
            <a:r>
              <a:rPr lang="ru-RU" sz="2400" baseline="30000">
                <a:solidFill>
                  <a:srgbClr val="FFFF00"/>
                </a:solidFill>
              </a:rPr>
              <a:t>2</a:t>
            </a:r>
            <a:r>
              <a:rPr lang="ru-RU" sz="2400">
                <a:solidFill>
                  <a:srgbClr val="FFFF00"/>
                </a:solidFill>
              </a:rPr>
              <a:t>-1</a:t>
            </a:r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642938" y="5072063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0000FF"/>
                </a:solidFill>
              </a:rPr>
              <a:t>У=-(Х+2)</a:t>
            </a:r>
            <a:r>
              <a:rPr lang="ru-RU" sz="2400" baseline="30000">
                <a:solidFill>
                  <a:srgbClr val="0000FF"/>
                </a:solidFill>
              </a:rPr>
              <a:t>2</a:t>
            </a:r>
            <a:r>
              <a:rPr lang="ru-RU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26670" name="Text Box 60"/>
          <p:cNvSpPr txBox="1">
            <a:spLocks noChangeArrowheads="1"/>
          </p:cNvSpPr>
          <p:nvPr/>
        </p:nvSpPr>
        <p:spPr bwMode="auto">
          <a:xfrm>
            <a:off x="6567488" y="5867400"/>
            <a:ext cx="257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1428750" y="11430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FF0000"/>
                </a:solidFill>
              </a:rPr>
              <a:t>У=(Х+1)</a:t>
            </a:r>
            <a:r>
              <a:rPr lang="ru-RU" sz="2400" baseline="30000">
                <a:solidFill>
                  <a:srgbClr val="FF0000"/>
                </a:solidFill>
              </a:rPr>
              <a:t>2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3000"/>
                                        <p:tgtEl>
                                          <p:spTgt spid="1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3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0" grpId="0" animBg="1"/>
      <p:bldP spid="132121" grpId="0" animBg="1"/>
      <p:bldP spid="132125" grpId="0" animBg="1"/>
      <p:bldP spid="132126" grpId="0" animBg="1"/>
      <p:bldP spid="132127" grpId="0" animBg="1"/>
      <p:bldP spid="132128" grpId="0"/>
      <p:bldP spid="132130" grpId="0"/>
      <p:bldP spid="132145" grpId="0" animBg="1"/>
      <p:bldP spid="132146" grpId="0" animBg="1"/>
      <p:bldP spid="132147" grpId="0"/>
      <p:bldP spid="132148" grpId="0"/>
      <p:bldP spid="132149" grpId="0"/>
      <p:bldP spid="132150" grpId="0"/>
      <p:bldP spid="132151" grpId="0"/>
      <p:bldP spid="132152" grpId="0"/>
      <p:bldP spid="132154" grpId="0"/>
      <p:bldP spid="132155" grpId="0"/>
      <p:bldP spid="1321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3995936" y="0"/>
            <a:ext cx="5148064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uk-UA" sz="2800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Установіть відповідність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1268413"/>
            <a:ext cx="5762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5288" y="2636838"/>
            <a:ext cx="576262" cy="358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2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8313" y="4149725"/>
            <a:ext cx="576262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3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5734050"/>
            <a:ext cx="576262" cy="3587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4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1092200" y="1281113"/>
          <a:ext cx="1909763" cy="361950"/>
        </p:xfrm>
        <a:graphic>
          <a:graphicData uri="http://schemas.openxmlformats.org/presentationml/2006/ole">
            <p:oleObj spid="_x0000_s29704" name="Формула" r:id="rId4" imgW="1066337" imgH="203112" progId="">
              <p:embed/>
            </p:oleObj>
          </a:graphicData>
        </a:graphic>
      </p:graphicFrame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6" name="Object 12"/>
          <p:cNvGraphicFramePr>
            <a:graphicFrameLocks noChangeAspect="1"/>
          </p:cNvGraphicFramePr>
          <p:nvPr/>
        </p:nvGraphicFramePr>
        <p:xfrm>
          <a:off x="1130300" y="2654300"/>
          <a:ext cx="842963" cy="427038"/>
        </p:xfrm>
        <a:graphic>
          <a:graphicData uri="http://schemas.openxmlformats.org/presentationml/2006/ole">
            <p:oleObj spid="_x0000_s29706" name="Формула" r:id="rId5" imgW="406048" imgH="203024" progId="">
              <p:embed/>
            </p:oleObj>
          </a:graphicData>
        </a:graphic>
      </p:graphicFrame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8" name="Object 14"/>
          <p:cNvGraphicFramePr>
            <a:graphicFrameLocks noChangeAspect="1"/>
          </p:cNvGraphicFramePr>
          <p:nvPr/>
        </p:nvGraphicFramePr>
        <p:xfrm>
          <a:off x="1235075" y="4124325"/>
          <a:ext cx="1944688" cy="404813"/>
        </p:xfrm>
        <a:graphic>
          <a:graphicData uri="http://schemas.openxmlformats.org/presentationml/2006/ole">
            <p:oleObj spid="_x0000_s29708" name="Формула" r:id="rId6" imgW="990170" imgH="203112" progId="">
              <p:embed/>
            </p:oleObj>
          </a:graphicData>
        </a:graphic>
      </p:graphicFrame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10" name="Object 16"/>
          <p:cNvGraphicFramePr>
            <a:graphicFrameLocks noChangeAspect="1"/>
          </p:cNvGraphicFramePr>
          <p:nvPr/>
        </p:nvGraphicFramePr>
        <p:xfrm>
          <a:off x="1298575" y="5561013"/>
          <a:ext cx="604838" cy="369887"/>
        </p:xfrm>
        <a:graphic>
          <a:graphicData uri="http://schemas.openxmlformats.org/presentationml/2006/ole">
            <p:oleObj spid="_x0000_s29710" name="Формула" r:id="rId7" imgW="330057" imgH="203112" progId="">
              <p:embed/>
            </p:oleObj>
          </a:graphicData>
        </a:graphic>
      </p:graphicFrame>
      <p:sp>
        <p:nvSpPr>
          <p:cNvPr id="29711" name="Text Box 75"/>
          <p:cNvSpPr txBox="1">
            <a:spLocks noChangeArrowheads="1"/>
          </p:cNvSpPr>
          <p:nvPr/>
        </p:nvSpPr>
        <p:spPr bwMode="auto">
          <a:xfrm>
            <a:off x="8040688" y="55102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412750" y="1285875"/>
            <a:ext cx="576263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82" name="Rectangle 129"/>
          <p:cNvSpPr>
            <a:spLocks noChangeArrowheads="1"/>
          </p:cNvSpPr>
          <p:nvPr/>
        </p:nvSpPr>
        <p:spPr bwMode="auto">
          <a:xfrm>
            <a:off x="3779838" y="692150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11283" name="Rectangle 130"/>
          <p:cNvSpPr>
            <a:spLocks noChangeArrowheads="1"/>
          </p:cNvSpPr>
          <p:nvPr/>
        </p:nvSpPr>
        <p:spPr bwMode="auto">
          <a:xfrm>
            <a:off x="6659563" y="692150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11284" name="Rectangle 131"/>
          <p:cNvSpPr>
            <a:spLocks noChangeArrowheads="1"/>
          </p:cNvSpPr>
          <p:nvPr/>
        </p:nvSpPr>
        <p:spPr bwMode="auto">
          <a:xfrm>
            <a:off x="3924300" y="2708275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11285" name="Rectangle 132"/>
          <p:cNvSpPr>
            <a:spLocks noChangeArrowheads="1"/>
          </p:cNvSpPr>
          <p:nvPr/>
        </p:nvSpPr>
        <p:spPr bwMode="auto">
          <a:xfrm>
            <a:off x="6516688" y="2636838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Г</a:t>
            </a:r>
          </a:p>
        </p:txBody>
      </p:sp>
      <p:sp>
        <p:nvSpPr>
          <p:cNvPr id="11286" name="Rectangle 133"/>
          <p:cNvSpPr>
            <a:spLocks noChangeArrowheads="1"/>
          </p:cNvSpPr>
          <p:nvPr/>
        </p:nvSpPr>
        <p:spPr bwMode="auto">
          <a:xfrm>
            <a:off x="3851275" y="4724400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Д</a:t>
            </a:r>
          </a:p>
        </p:txBody>
      </p:sp>
      <p:sp>
        <p:nvSpPr>
          <p:cNvPr id="11287" name="Rectangle 134"/>
          <p:cNvSpPr>
            <a:spLocks noChangeArrowheads="1"/>
          </p:cNvSpPr>
          <p:nvPr/>
        </p:nvSpPr>
        <p:spPr bwMode="auto">
          <a:xfrm>
            <a:off x="6588125" y="4652963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Є</a:t>
            </a:r>
          </a:p>
        </p:txBody>
      </p:sp>
      <p:sp>
        <p:nvSpPr>
          <p:cNvPr id="11288" name="Rectangle 135"/>
          <p:cNvSpPr>
            <a:spLocks noChangeArrowheads="1"/>
          </p:cNvSpPr>
          <p:nvPr/>
        </p:nvSpPr>
        <p:spPr bwMode="auto">
          <a:xfrm>
            <a:off x="395288" y="2636838"/>
            <a:ext cx="576262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89" name="Rectangle 137"/>
          <p:cNvSpPr>
            <a:spLocks noChangeArrowheads="1"/>
          </p:cNvSpPr>
          <p:nvPr/>
        </p:nvSpPr>
        <p:spPr bwMode="auto">
          <a:xfrm>
            <a:off x="466725" y="5734050"/>
            <a:ext cx="576263" cy="358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21" name="Rectangle 138"/>
          <p:cNvSpPr>
            <a:spLocks noChangeArrowheads="1"/>
          </p:cNvSpPr>
          <p:nvPr/>
        </p:nvSpPr>
        <p:spPr bwMode="auto">
          <a:xfrm>
            <a:off x="466725" y="4149725"/>
            <a:ext cx="576263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3</a:t>
            </a:r>
          </a:p>
        </p:txBody>
      </p:sp>
      <p:pic>
        <p:nvPicPr>
          <p:cNvPr id="29723" name="Рисунок 5"/>
          <p:cNvPicPr>
            <a:picLocks noChangeAspect="1" noChangeArrowheads="1"/>
          </p:cNvPicPr>
          <p:nvPr/>
        </p:nvPicPr>
        <p:blipFill>
          <a:blip r:embed="rId8" cstate="print"/>
          <a:srcRect l="18416" t="44612" r="41730" b="22400"/>
          <a:stretch>
            <a:fillRect/>
          </a:stretch>
        </p:blipFill>
        <p:spPr bwMode="auto">
          <a:xfrm>
            <a:off x="4424363" y="5235575"/>
            <a:ext cx="12969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4" name="Line 86"/>
          <p:cNvSpPr>
            <a:spLocks noChangeShapeType="1"/>
          </p:cNvSpPr>
          <p:nvPr/>
        </p:nvSpPr>
        <p:spPr bwMode="auto">
          <a:xfrm flipV="1">
            <a:off x="4433888" y="6186488"/>
            <a:ext cx="129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25" name="Line 87"/>
          <p:cNvSpPr>
            <a:spLocks noChangeShapeType="1"/>
          </p:cNvSpPr>
          <p:nvPr/>
        </p:nvSpPr>
        <p:spPr bwMode="auto">
          <a:xfrm flipV="1">
            <a:off x="5275263" y="5240338"/>
            <a:ext cx="0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26" name="Text Box 88"/>
          <p:cNvSpPr txBox="1">
            <a:spLocks noChangeArrowheads="1"/>
          </p:cNvSpPr>
          <p:nvPr/>
        </p:nvSpPr>
        <p:spPr bwMode="auto">
          <a:xfrm>
            <a:off x="5645150" y="61007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sp>
        <p:nvSpPr>
          <p:cNvPr id="29727" name="Text Box 89"/>
          <p:cNvSpPr txBox="1">
            <a:spLocks noChangeArrowheads="1"/>
          </p:cNvSpPr>
          <p:nvPr/>
        </p:nvSpPr>
        <p:spPr bwMode="auto">
          <a:xfrm>
            <a:off x="4935538" y="50482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sp>
        <p:nvSpPr>
          <p:cNvPr id="29728" name="Text Box 93"/>
          <p:cNvSpPr txBox="1">
            <a:spLocks noChangeArrowheads="1"/>
          </p:cNvSpPr>
          <p:nvPr/>
        </p:nvSpPr>
        <p:spPr bwMode="auto">
          <a:xfrm>
            <a:off x="4913313" y="57229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graphicFrame>
        <p:nvGraphicFramePr>
          <p:cNvPr id="29729" name="Object 2"/>
          <p:cNvGraphicFramePr>
            <a:graphicFrameLocks noChangeAspect="1"/>
          </p:cNvGraphicFramePr>
          <p:nvPr/>
        </p:nvGraphicFramePr>
        <p:xfrm>
          <a:off x="4786313" y="5703888"/>
          <a:ext cx="573087" cy="112712"/>
        </p:xfrm>
        <a:graphic>
          <a:graphicData uri="http://schemas.openxmlformats.org/presentationml/2006/ole">
            <p:oleObj spid="_x0000_s29729" name="Формула" r:id="rId9" imgW="723586" imgH="228501" progId="">
              <p:embed/>
            </p:oleObj>
          </a:graphicData>
        </a:graphic>
      </p:graphicFrame>
      <p:pic>
        <p:nvPicPr>
          <p:cNvPr id="29730" name="Рисунок 110"/>
          <p:cNvPicPr>
            <a:picLocks noChangeAspect="1" noChangeArrowheads="1"/>
          </p:cNvPicPr>
          <p:nvPr/>
        </p:nvPicPr>
        <p:blipFill>
          <a:blip r:embed="rId10" cstate="print"/>
          <a:srcRect l="39473" t="26134" r="18933" b="14055"/>
          <a:stretch>
            <a:fillRect/>
          </a:stretch>
        </p:blipFill>
        <p:spPr bwMode="auto">
          <a:xfrm>
            <a:off x="6723063" y="5083175"/>
            <a:ext cx="13573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Line 73"/>
          <p:cNvSpPr>
            <a:spLocks noChangeShapeType="1"/>
          </p:cNvSpPr>
          <p:nvPr/>
        </p:nvSpPr>
        <p:spPr bwMode="auto">
          <a:xfrm flipV="1">
            <a:off x="6734175" y="5659438"/>
            <a:ext cx="137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2" name="Line 74"/>
          <p:cNvSpPr>
            <a:spLocks noChangeShapeType="1"/>
          </p:cNvSpPr>
          <p:nvPr/>
        </p:nvSpPr>
        <p:spPr bwMode="auto">
          <a:xfrm flipV="1">
            <a:off x="7643813" y="5083175"/>
            <a:ext cx="1587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3" name="Text Box 76"/>
          <p:cNvSpPr txBox="1">
            <a:spLocks noChangeArrowheads="1"/>
          </p:cNvSpPr>
          <p:nvPr/>
        </p:nvSpPr>
        <p:spPr bwMode="auto">
          <a:xfrm>
            <a:off x="7343775" y="49498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sp>
        <p:nvSpPr>
          <p:cNvPr id="29734" name="TextBox 10"/>
          <p:cNvSpPr txBox="1">
            <a:spLocks noChangeArrowheads="1"/>
          </p:cNvSpPr>
          <p:nvPr/>
        </p:nvSpPr>
        <p:spPr bwMode="auto">
          <a:xfrm>
            <a:off x="1060450" y="5934075"/>
            <a:ext cx="327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/>
              <a:t>Збірник ДПА 9 клас </a:t>
            </a:r>
          </a:p>
        </p:txBody>
      </p:sp>
      <p:grpSp>
        <p:nvGrpSpPr>
          <p:cNvPr id="29735" name="Группа 88"/>
          <p:cNvGrpSpPr>
            <a:grpSpLocks/>
          </p:cNvGrpSpPr>
          <p:nvPr/>
        </p:nvGrpSpPr>
        <p:grpSpPr bwMode="auto">
          <a:xfrm>
            <a:off x="7170738" y="801688"/>
            <a:ext cx="1620837" cy="1477962"/>
            <a:chOff x="7171039" y="801688"/>
            <a:chExt cx="1620536" cy="1477278"/>
          </a:xfrm>
        </p:grpSpPr>
        <p:grpSp>
          <p:nvGrpSpPr>
            <p:cNvPr id="29832" name="Группа 102"/>
            <p:cNvGrpSpPr>
              <a:grpSpLocks/>
            </p:cNvGrpSpPr>
            <p:nvPr/>
          </p:nvGrpSpPr>
          <p:grpSpPr bwMode="auto">
            <a:xfrm>
              <a:off x="7385050" y="801688"/>
              <a:ext cx="1406525" cy="1393825"/>
              <a:chOff x="7478038" y="986229"/>
              <a:chExt cx="1406047" cy="1393531"/>
            </a:xfrm>
          </p:grpSpPr>
          <p:sp>
            <p:nvSpPr>
              <p:cNvPr id="29835" name="Text Box 41"/>
              <p:cNvSpPr txBox="1">
                <a:spLocks noChangeArrowheads="1"/>
              </p:cNvSpPr>
              <p:nvPr/>
            </p:nvSpPr>
            <p:spPr bwMode="auto">
              <a:xfrm>
                <a:off x="8671143" y="2010428"/>
                <a:ext cx="212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х</a:t>
                </a:r>
              </a:p>
            </p:txBody>
          </p:sp>
          <p:sp>
            <p:nvSpPr>
              <p:cNvPr id="29836" name="Text Box 42"/>
              <p:cNvSpPr txBox="1">
                <a:spLocks noChangeArrowheads="1"/>
              </p:cNvSpPr>
              <p:nvPr/>
            </p:nvSpPr>
            <p:spPr bwMode="auto">
              <a:xfrm>
                <a:off x="7962510" y="986229"/>
                <a:ext cx="28733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у</a:t>
                </a:r>
              </a:p>
            </p:txBody>
          </p:sp>
          <p:pic>
            <p:nvPicPr>
              <p:cNvPr id="29837" name="Рисунок 10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20845" t="41333" r="31131" b="11157"/>
              <a:stretch>
                <a:fillRect/>
              </a:stretch>
            </p:blipFill>
            <p:spPr bwMode="auto">
              <a:xfrm>
                <a:off x="7483962" y="1322628"/>
                <a:ext cx="1177690" cy="96780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38" name="Line 40"/>
              <p:cNvSpPr>
                <a:spLocks noChangeShapeType="1"/>
              </p:cNvSpPr>
              <p:nvPr/>
            </p:nvSpPr>
            <p:spPr bwMode="auto">
              <a:xfrm flipH="1" flipV="1">
                <a:off x="8258791" y="1306924"/>
                <a:ext cx="2123" cy="982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839" name="Line 39"/>
              <p:cNvSpPr>
                <a:spLocks noChangeShapeType="1"/>
              </p:cNvSpPr>
              <p:nvPr/>
            </p:nvSpPr>
            <p:spPr bwMode="auto">
              <a:xfrm>
                <a:off x="7478038" y="2129425"/>
                <a:ext cx="1181856" cy="3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9833" name="Text Box 101"/>
            <p:cNvSpPr txBox="1">
              <a:spLocks noChangeArrowheads="1"/>
            </p:cNvSpPr>
            <p:nvPr/>
          </p:nvSpPr>
          <p:spPr bwMode="auto">
            <a:xfrm>
              <a:off x="7171039" y="1897276"/>
              <a:ext cx="395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-3</a:t>
              </a:r>
            </a:p>
          </p:txBody>
        </p:sp>
        <p:sp>
          <p:nvSpPr>
            <p:cNvPr id="29834" name="Text Box 101"/>
            <p:cNvSpPr txBox="1">
              <a:spLocks noChangeArrowheads="1"/>
            </p:cNvSpPr>
            <p:nvPr/>
          </p:nvSpPr>
          <p:spPr bwMode="auto">
            <a:xfrm>
              <a:off x="8344932" y="1909634"/>
              <a:ext cx="395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1</a:t>
              </a:r>
            </a:p>
          </p:txBody>
        </p:sp>
      </p:grpSp>
      <p:sp>
        <p:nvSpPr>
          <p:cNvPr id="29736" name="Text Box 102"/>
          <p:cNvSpPr txBox="1">
            <a:spLocks noChangeArrowheads="1"/>
          </p:cNvSpPr>
          <p:nvPr/>
        </p:nvSpPr>
        <p:spPr bwMode="auto">
          <a:xfrm>
            <a:off x="5129213" y="11303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grpSp>
        <p:nvGrpSpPr>
          <p:cNvPr id="29737" name="Группа 96"/>
          <p:cNvGrpSpPr>
            <a:grpSpLocks/>
          </p:cNvGrpSpPr>
          <p:nvPr/>
        </p:nvGrpSpPr>
        <p:grpSpPr bwMode="auto">
          <a:xfrm>
            <a:off x="4335463" y="1149350"/>
            <a:ext cx="1462087" cy="1216025"/>
            <a:chOff x="4336107" y="1149479"/>
            <a:chExt cx="1460842" cy="1215982"/>
          </a:xfrm>
        </p:grpSpPr>
        <p:grpSp>
          <p:nvGrpSpPr>
            <p:cNvPr id="29825" name="Группа 77"/>
            <p:cNvGrpSpPr>
              <a:grpSpLocks/>
            </p:cNvGrpSpPr>
            <p:nvPr/>
          </p:nvGrpSpPr>
          <p:grpSpPr bwMode="auto">
            <a:xfrm>
              <a:off x="4336107" y="1150722"/>
              <a:ext cx="1333500" cy="1214739"/>
              <a:chOff x="4187825" y="1200150"/>
              <a:chExt cx="1333500" cy="1214739"/>
            </a:xfrm>
          </p:grpSpPr>
          <p:pic>
            <p:nvPicPr>
              <p:cNvPr id="29829" name="Рисунок 10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37506" t="20000" r="25932" b="33299"/>
              <a:stretch>
                <a:fillRect/>
              </a:stretch>
            </p:blipFill>
            <p:spPr bwMode="auto">
              <a:xfrm>
                <a:off x="4187825" y="1200150"/>
                <a:ext cx="1333500" cy="1201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30" name="Text Box 101"/>
              <p:cNvSpPr txBox="1">
                <a:spLocks noChangeArrowheads="1"/>
              </p:cNvSpPr>
              <p:nvPr/>
            </p:nvSpPr>
            <p:spPr bwMode="auto">
              <a:xfrm>
                <a:off x="4287796" y="2016725"/>
                <a:ext cx="3954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-3</a:t>
                </a:r>
              </a:p>
            </p:txBody>
          </p:sp>
          <p:sp>
            <p:nvSpPr>
              <p:cNvPr id="29831" name="Text Box 101"/>
              <p:cNvSpPr txBox="1">
                <a:spLocks noChangeArrowheads="1"/>
              </p:cNvSpPr>
              <p:nvPr/>
            </p:nvSpPr>
            <p:spPr bwMode="auto">
              <a:xfrm>
                <a:off x="4934467" y="2045557"/>
                <a:ext cx="3954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-1</a:t>
                </a:r>
              </a:p>
            </p:txBody>
          </p:sp>
        </p:grpSp>
        <p:sp>
          <p:nvSpPr>
            <p:cNvPr id="29826" name="Line 100"/>
            <p:cNvSpPr>
              <a:spLocks noChangeShapeType="1"/>
            </p:cNvSpPr>
            <p:nvPr/>
          </p:nvSpPr>
          <p:spPr bwMode="auto">
            <a:xfrm flipH="1" flipV="1">
              <a:off x="5441006" y="1149479"/>
              <a:ext cx="0" cy="119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27" name="Line 99"/>
            <p:cNvSpPr>
              <a:spLocks noChangeShapeType="1"/>
            </p:cNvSpPr>
            <p:nvPr/>
          </p:nvSpPr>
          <p:spPr bwMode="auto">
            <a:xfrm>
              <a:off x="4342456" y="2025779"/>
              <a:ext cx="132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28" name="Text Box 101"/>
            <p:cNvSpPr txBox="1">
              <a:spLocks noChangeArrowheads="1"/>
            </p:cNvSpPr>
            <p:nvPr/>
          </p:nvSpPr>
          <p:spPr bwMode="auto">
            <a:xfrm>
              <a:off x="5508024" y="1938467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х</a:t>
              </a:r>
            </a:p>
          </p:txBody>
        </p:sp>
      </p:grpSp>
      <p:sp>
        <p:nvSpPr>
          <p:cNvPr id="29738" name="Line 50"/>
          <p:cNvSpPr>
            <a:spLocks noChangeShapeType="1"/>
          </p:cNvSpPr>
          <p:nvPr/>
        </p:nvSpPr>
        <p:spPr bwMode="auto">
          <a:xfrm flipV="1">
            <a:off x="4949825" y="2690813"/>
            <a:ext cx="1588" cy="113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9" name="Line 49"/>
          <p:cNvSpPr>
            <a:spLocks noChangeShapeType="1"/>
          </p:cNvSpPr>
          <p:nvPr/>
        </p:nvSpPr>
        <p:spPr bwMode="auto">
          <a:xfrm>
            <a:off x="4683125" y="3629025"/>
            <a:ext cx="144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grpSp>
        <p:nvGrpSpPr>
          <p:cNvPr id="29740" name="Группа 97"/>
          <p:cNvGrpSpPr>
            <a:grpSpLocks/>
          </p:cNvGrpSpPr>
          <p:nvPr/>
        </p:nvGrpSpPr>
        <p:grpSpPr bwMode="auto">
          <a:xfrm>
            <a:off x="4598988" y="2525713"/>
            <a:ext cx="1581150" cy="1422400"/>
            <a:chOff x="4701462" y="2544763"/>
            <a:chExt cx="1582079" cy="1422379"/>
          </a:xfrm>
        </p:grpSpPr>
        <p:grpSp>
          <p:nvGrpSpPr>
            <p:cNvPr id="29818" name="Группа 92"/>
            <p:cNvGrpSpPr>
              <a:grpSpLocks/>
            </p:cNvGrpSpPr>
            <p:nvPr/>
          </p:nvGrpSpPr>
          <p:grpSpPr bwMode="auto">
            <a:xfrm>
              <a:off x="4701462" y="2706408"/>
              <a:ext cx="1414462" cy="1260734"/>
              <a:chOff x="4687888" y="2698750"/>
              <a:chExt cx="1414462" cy="1260734"/>
            </a:xfrm>
          </p:grpSpPr>
          <p:pic>
            <p:nvPicPr>
              <p:cNvPr id="29821" name="Рисунок 10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2273" t="43742" r="1064" b="10333"/>
              <a:stretch>
                <a:fillRect/>
              </a:stretch>
            </p:blipFill>
            <p:spPr bwMode="auto">
              <a:xfrm>
                <a:off x="4687888" y="2698750"/>
                <a:ext cx="1414462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822" name="Группа 91"/>
              <p:cNvGrpSpPr>
                <a:grpSpLocks/>
              </p:cNvGrpSpPr>
              <p:nvPr/>
            </p:nvGrpSpPr>
            <p:grpSpPr bwMode="auto">
              <a:xfrm>
                <a:off x="5169244" y="3577796"/>
                <a:ext cx="902043" cy="381688"/>
                <a:chOff x="5169244" y="3577796"/>
                <a:chExt cx="902043" cy="381688"/>
              </a:xfrm>
            </p:grpSpPr>
            <p:sp>
              <p:nvSpPr>
                <p:cNvPr id="2982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5169244" y="3577796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2</a:t>
                  </a:r>
                </a:p>
              </p:txBody>
            </p:sp>
            <p:sp>
              <p:nvSpPr>
                <p:cNvPr id="29824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5675872" y="3590152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4</a:t>
                  </a:r>
                </a:p>
              </p:txBody>
            </p:sp>
          </p:grpSp>
        </p:grpSp>
        <p:sp>
          <p:nvSpPr>
            <p:cNvPr id="29819" name="Text Box 52"/>
            <p:cNvSpPr txBox="1">
              <a:spLocks noChangeArrowheads="1"/>
            </p:cNvSpPr>
            <p:nvPr/>
          </p:nvSpPr>
          <p:spPr bwMode="auto">
            <a:xfrm>
              <a:off x="4713288" y="2544763"/>
              <a:ext cx="2873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у</a:t>
              </a:r>
            </a:p>
          </p:txBody>
        </p:sp>
        <p:sp>
          <p:nvSpPr>
            <p:cNvPr id="29820" name="Text Box 51"/>
            <p:cNvSpPr txBox="1">
              <a:spLocks noChangeArrowheads="1"/>
            </p:cNvSpPr>
            <p:nvPr/>
          </p:nvSpPr>
          <p:spPr bwMode="auto">
            <a:xfrm>
              <a:off x="5994616" y="3549650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х</a:t>
              </a:r>
            </a:p>
          </p:txBody>
        </p:sp>
      </p:grpSp>
      <p:sp>
        <p:nvSpPr>
          <p:cNvPr id="29741" name="Text Box 118"/>
          <p:cNvSpPr txBox="1">
            <a:spLocks noChangeArrowheads="1"/>
          </p:cNvSpPr>
          <p:nvPr/>
        </p:nvSpPr>
        <p:spPr bwMode="auto">
          <a:xfrm>
            <a:off x="8737600" y="3733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grpSp>
        <p:nvGrpSpPr>
          <p:cNvPr id="29742" name="Группа 102"/>
          <p:cNvGrpSpPr>
            <a:grpSpLocks/>
          </p:cNvGrpSpPr>
          <p:nvPr/>
        </p:nvGrpSpPr>
        <p:grpSpPr bwMode="auto">
          <a:xfrm>
            <a:off x="7246938" y="2495550"/>
            <a:ext cx="1611312" cy="1693863"/>
            <a:chOff x="7246938" y="2495550"/>
            <a:chExt cx="1611061" cy="1694360"/>
          </a:xfrm>
        </p:grpSpPr>
        <p:sp>
          <p:nvSpPr>
            <p:cNvPr id="29810" name="Text Box 119"/>
            <p:cNvSpPr txBox="1">
              <a:spLocks noChangeArrowheads="1"/>
            </p:cNvSpPr>
            <p:nvPr/>
          </p:nvSpPr>
          <p:spPr bwMode="auto">
            <a:xfrm>
              <a:off x="7302500" y="2495550"/>
              <a:ext cx="2873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у</a:t>
              </a:r>
            </a:p>
          </p:txBody>
        </p:sp>
        <p:grpSp>
          <p:nvGrpSpPr>
            <p:cNvPr id="29811" name="Группа 101"/>
            <p:cNvGrpSpPr>
              <a:grpSpLocks/>
            </p:cNvGrpSpPr>
            <p:nvPr/>
          </p:nvGrpSpPr>
          <p:grpSpPr bwMode="auto">
            <a:xfrm>
              <a:off x="7246938" y="2923124"/>
              <a:ext cx="1611061" cy="1266786"/>
              <a:chOff x="7246938" y="2923124"/>
              <a:chExt cx="1611061" cy="1266786"/>
            </a:xfrm>
          </p:grpSpPr>
          <p:grpSp>
            <p:nvGrpSpPr>
              <p:cNvPr id="29812" name="Группа 95"/>
              <p:cNvGrpSpPr>
                <a:grpSpLocks/>
              </p:cNvGrpSpPr>
              <p:nvPr/>
            </p:nvGrpSpPr>
            <p:grpSpPr bwMode="auto">
              <a:xfrm>
                <a:off x="7259729" y="2924800"/>
                <a:ext cx="1598270" cy="1265110"/>
                <a:chOff x="7253288" y="2879725"/>
                <a:chExt cx="1598270" cy="1265110"/>
              </a:xfrm>
            </p:grpSpPr>
            <p:pic>
              <p:nvPicPr>
                <p:cNvPr id="29815" name="Рисунок 10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l="47072" t="40800" r="1694" b="10336"/>
                <a:stretch>
                  <a:fillRect/>
                </a:stretch>
              </p:blipFill>
              <p:spPr bwMode="auto">
                <a:xfrm>
                  <a:off x="7253288" y="2879725"/>
                  <a:ext cx="1516062" cy="1154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81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405819" y="3763147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1</a:t>
                  </a:r>
                </a:p>
              </p:txBody>
            </p:sp>
            <p:sp>
              <p:nvSpPr>
                <p:cNvPr id="29817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8456143" y="3775503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5</a:t>
                  </a:r>
                </a:p>
              </p:txBody>
            </p:sp>
          </p:grpSp>
          <p:sp>
            <p:nvSpPr>
              <p:cNvPr id="29813" name="Line 117"/>
              <p:cNvSpPr>
                <a:spLocks noChangeShapeType="1"/>
              </p:cNvSpPr>
              <p:nvPr/>
            </p:nvSpPr>
            <p:spPr bwMode="auto">
              <a:xfrm flipH="1" flipV="1">
                <a:off x="7418478" y="2923124"/>
                <a:ext cx="6350" cy="1152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814" name="Line 116"/>
              <p:cNvSpPr>
                <a:spLocks noChangeShapeType="1"/>
              </p:cNvSpPr>
              <p:nvPr/>
            </p:nvSpPr>
            <p:spPr bwMode="auto">
              <a:xfrm>
                <a:off x="7246938" y="3877301"/>
                <a:ext cx="1562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29743" name="Text Box 101"/>
          <p:cNvSpPr txBox="1">
            <a:spLocks noChangeArrowheads="1"/>
          </p:cNvSpPr>
          <p:nvPr/>
        </p:nvSpPr>
        <p:spPr bwMode="auto">
          <a:xfrm>
            <a:off x="4637088" y="6116638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-2</a:t>
            </a:r>
          </a:p>
        </p:txBody>
      </p:sp>
      <p:sp>
        <p:nvSpPr>
          <p:cNvPr id="29744" name="Text Box 101"/>
          <p:cNvSpPr txBox="1">
            <a:spLocks noChangeArrowheads="1"/>
          </p:cNvSpPr>
          <p:nvPr/>
        </p:nvSpPr>
        <p:spPr bwMode="auto">
          <a:xfrm>
            <a:off x="5210175" y="6118225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0</a:t>
            </a:r>
          </a:p>
        </p:txBody>
      </p:sp>
      <p:sp>
        <p:nvSpPr>
          <p:cNvPr id="29745" name="Text Box 101"/>
          <p:cNvSpPr txBox="1">
            <a:spLocks noChangeArrowheads="1"/>
          </p:cNvSpPr>
          <p:nvPr/>
        </p:nvSpPr>
        <p:spPr bwMode="auto">
          <a:xfrm flipH="1">
            <a:off x="6727825" y="5605463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-3</a:t>
            </a:r>
          </a:p>
        </p:txBody>
      </p:sp>
      <p:sp>
        <p:nvSpPr>
          <p:cNvPr id="29746" name="Text Box 101"/>
          <p:cNvSpPr txBox="1">
            <a:spLocks noChangeArrowheads="1"/>
          </p:cNvSpPr>
          <p:nvPr/>
        </p:nvSpPr>
        <p:spPr bwMode="auto">
          <a:xfrm>
            <a:off x="7732713" y="5607050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1</a:t>
            </a:r>
          </a:p>
        </p:txBody>
      </p:sp>
      <p:sp>
        <p:nvSpPr>
          <p:cNvPr id="109" name="Rectangle 201"/>
          <p:cNvSpPr>
            <a:spLocks noChangeArrowheads="1"/>
          </p:cNvSpPr>
          <p:nvPr/>
        </p:nvSpPr>
        <p:spPr bwMode="auto">
          <a:xfrm>
            <a:off x="2987825" y="2492896"/>
            <a:ext cx="3960439" cy="27363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uk-UA"/>
          </a:p>
        </p:txBody>
      </p:sp>
      <p:graphicFrame>
        <p:nvGraphicFramePr>
          <p:cNvPr id="110" name="Group 202"/>
          <p:cNvGraphicFramePr>
            <a:graphicFrameLocks noGrp="1"/>
          </p:cNvGraphicFramePr>
          <p:nvPr/>
        </p:nvGraphicFramePr>
        <p:xfrm>
          <a:off x="2123728" y="2564904"/>
          <a:ext cx="4824536" cy="2590800"/>
        </p:xfrm>
        <a:graphic>
          <a:graphicData uri="http://schemas.openxmlformats.org/drawingml/2006/table">
            <a:tbl>
              <a:tblPr/>
              <a:tblGrid>
                <a:gridCol w="693847"/>
                <a:gridCol w="692104"/>
                <a:gridCol w="692103"/>
                <a:gridCol w="693847"/>
                <a:gridCol w="692104"/>
                <a:gridCol w="692103"/>
                <a:gridCol w="668428"/>
              </a:tblGrid>
              <a:tr h="46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252"/>
          <p:cNvGrpSpPr>
            <a:grpSpLocks/>
          </p:cNvGrpSpPr>
          <p:nvPr/>
        </p:nvGrpSpPr>
        <p:grpSpPr bwMode="auto">
          <a:xfrm>
            <a:off x="3635896" y="3212976"/>
            <a:ext cx="576263" cy="360363"/>
            <a:chOff x="1383" y="3113"/>
            <a:chExt cx="363" cy="227"/>
          </a:xfrm>
        </p:grpSpPr>
        <p:sp>
          <p:nvSpPr>
            <p:cNvPr id="29808" name="Line 253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9" name="Line 254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3" name="Group 255"/>
          <p:cNvGrpSpPr>
            <a:grpSpLocks/>
          </p:cNvGrpSpPr>
          <p:nvPr/>
        </p:nvGrpSpPr>
        <p:grpSpPr bwMode="auto">
          <a:xfrm>
            <a:off x="5724128" y="3645024"/>
            <a:ext cx="576263" cy="360362"/>
            <a:chOff x="1383" y="3113"/>
            <a:chExt cx="363" cy="227"/>
          </a:xfrm>
        </p:grpSpPr>
        <p:sp>
          <p:nvSpPr>
            <p:cNvPr id="29806" name="Line 256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7" name="Line 257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4" name="Group 258"/>
          <p:cNvGrpSpPr>
            <a:grpSpLocks/>
          </p:cNvGrpSpPr>
          <p:nvPr/>
        </p:nvGrpSpPr>
        <p:grpSpPr bwMode="auto">
          <a:xfrm>
            <a:off x="5076056" y="4221088"/>
            <a:ext cx="576262" cy="360363"/>
            <a:chOff x="1383" y="3113"/>
            <a:chExt cx="363" cy="227"/>
          </a:xfrm>
        </p:grpSpPr>
        <p:sp>
          <p:nvSpPr>
            <p:cNvPr id="29804" name="Line 259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5" name="Line 260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5" name="Group 261"/>
          <p:cNvGrpSpPr>
            <a:grpSpLocks/>
          </p:cNvGrpSpPr>
          <p:nvPr/>
        </p:nvGrpSpPr>
        <p:grpSpPr bwMode="auto">
          <a:xfrm>
            <a:off x="4211960" y="4725144"/>
            <a:ext cx="576262" cy="360363"/>
            <a:chOff x="1383" y="3113"/>
            <a:chExt cx="363" cy="227"/>
          </a:xfrm>
        </p:grpSpPr>
        <p:sp>
          <p:nvSpPr>
            <p:cNvPr id="29802" name="Line 262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3" name="Line 263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95" name="Picture 8" descr="E:\clipart\ani1\PIC7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8384" y="5741328"/>
            <a:ext cx="1115616" cy="9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Прямоугольник 96"/>
          <p:cNvSpPr/>
          <p:nvPr/>
        </p:nvSpPr>
        <p:spPr>
          <a:xfrm>
            <a:off x="611560" y="404664"/>
            <a:ext cx="256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Працюємо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 парах!!!</a:t>
            </a:r>
            <a:endParaRPr lang="uk-UA" dirty="0"/>
          </a:p>
        </p:txBody>
      </p:sp>
      <p:sp>
        <p:nvSpPr>
          <p:cNvPr id="98" name="Прямокутник 2"/>
          <p:cNvSpPr>
            <a:spLocks noChangeArrowheads="1"/>
          </p:cNvSpPr>
          <p:nvPr/>
        </p:nvSpPr>
        <p:spPr bwMode="auto">
          <a:xfrm>
            <a:off x="0" y="0"/>
            <a:ext cx="3978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rgbClr val="FF0000"/>
                </a:solidFill>
              </a:rPr>
              <a:t>- Не </a:t>
            </a:r>
            <a:r>
              <a:rPr lang="ru-RU" dirty="0" err="1">
                <a:solidFill>
                  <a:srgbClr val="FF0000"/>
                </a:solidFill>
              </a:rPr>
              <a:t>розумієш</a:t>
            </a:r>
            <a:r>
              <a:rPr lang="ru-RU" dirty="0">
                <a:solidFill>
                  <a:srgbClr val="FF0000"/>
                </a:solidFill>
              </a:rPr>
              <a:t> сам – поясни </a:t>
            </a:r>
            <a:r>
              <a:rPr lang="ru-RU" dirty="0" err="1" smtClean="0">
                <a:solidFill>
                  <a:srgbClr val="FF0000"/>
                </a:solidFill>
              </a:rPr>
              <a:t>сусіду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3681 L 0.68525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532 L 0.37795 0.3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65364 -0.1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0533 L 0.37795 -0.37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 animBg="1"/>
      <p:bldP spid="2132" grpId="0" animBg="1"/>
      <p:bldP spid="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5084763" cy="7143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+mn-lt"/>
              </a:rPr>
              <a:t>Дослідити функцію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2400" b="1" dirty="0" smtClean="0">
                <a:solidFill>
                  <a:srgbClr val="FF3399"/>
                </a:solidFill>
                <a:latin typeface="Comic Sans MS" pitchFamily="66" charset="0"/>
              </a:rPr>
              <a:t> </a:t>
            </a:r>
            <a:br>
              <a:rPr lang="ru-RU" sz="2400" b="1" dirty="0" smtClean="0">
                <a:solidFill>
                  <a:srgbClr val="FF3399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у = х</a:t>
            </a:r>
            <a:r>
              <a:rPr lang="ru-RU" sz="2400" b="1" baseline="30000" dirty="0" smtClean="0">
                <a:solidFill>
                  <a:srgbClr val="0070C0"/>
                </a:solidFill>
              </a:rPr>
              <a:t>2 </a:t>
            </a:r>
            <a:r>
              <a:rPr lang="ru-RU" sz="2400" b="1" dirty="0" smtClean="0">
                <a:solidFill>
                  <a:srgbClr val="0070C0"/>
                </a:solidFill>
              </a:rPr>
              <a:t>– 2х – 3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2857500" cy="8572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Область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71813" y="1000125"/>
          <a:ext cx="1071562" cy="458788"/>
        </p:xfrm>
        <a:graphic>
          <a:graphicData uri="http://schemas.openxmlformats.org/presentationml/2006/ole">
            <p:oleObj spid="_x0000_s31748" name="Формула" r:id="rId3" imgW="520474" imgH="215806" progId="">
              <p:embed/>
            </p:oleObj>
          </a:graphicData>
        </a:graphic>
      </p:graphicFrame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85750" y="135731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2. Область значень</a:t>
            </a:r>
          </a:p>
        </p:txBody>
      </p: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3017838" y="336550"/>
            <a:ext cx="5922962" cy="5715000"/>
            <a:chOff x="2736" y="1152"/>
            <a:chExt cx="2880" cy="2880"/>
          </a:xfrm>
        </p:grpSpPr>
        <p:grpSp>
          <p:nvGrpSpPr>
            <p:cNvPr id="31796" name="Group 13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31807" name="Group 14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31822" name="Group 1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23" name="Group 18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sp>
              <p:nvSpPr>
                <p:cNvPr id="31824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25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grpSp>
              <p:nvGrpSpPr>
                <p:cNvPr id="31826" name="Group 23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27" name="Group 26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2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31808" name="Group 29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31809" name="Group 30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2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2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10" name="Group 33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11" name="Group 36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1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1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sp>
              <p:nvSpPr>
                <p:cNvPr id="31812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3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4" name="Line 41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5" name="Line 42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grpSp>
          <p:nvGrpSpPr>
            <p:cNvPr id="31797" name="Group 43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31798" name="Group 44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3180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06" name="Line 46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31799" name="Text Box 47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54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у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0" name="Text Box 48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156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х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1" name="Text Box 49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16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2" name="Text Box 50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16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1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3" name="Text Box 51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160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1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4" name="Text Box 52"/>
              <p:cNvSpPr txBox="1">
                <a:spLocks noChangeArrowheads="1"/>
              </p:cNvSpPr>
              <p:nvPr/>
            </p:nvSpPr>
            <p:spPr bwMode="auto">
              <a:xfrm>
                <a:off x="5006" y="1769"/>
                <a:ext cx="90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uk-UA">
                  <a:latin typeface="Calibri" pitchFamily="34" charset="0"/>
                </a:endParaRPr>
              </a:p>
            </p:txBody>
          </p:sp>
        </p:grpSp>
      </p:grpSp>
      <p:cxnSp>
        <p:nvCxnSpPr>
          <p:cNvPr id="123" name="Прямая соединительная линия 122"/>
          <p:cNvCxnSpPr>
            <a:stCxn id="31806" idx="0"/>
            <a:endCxn id="31800" idx="0"/>
          </p:cNvCxnSpPr>
          <p:nvPr/>
        </p:nvCxnSpPr>
        <p:spPr>
          <a:xfrm rot="16200000" flipH="1">
            <a:off x="5861844" y="350044"/>
            <a:ext cx="0" cy="5688012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4799013" y="344488"/>
            <a:ext cx="3533775" cy="5124450"/>
            <a:chOff x="3066" y="342"/>
            <a:chExt cx="1632" cy="1788"/>
          </a:xfrm>
        </p:grpSpPr>
        <p:sp>
          <p:nvSpPr>
            <p:cNvPr id="31793" name="Freeform 55"/>
            <p:cNvSpPr>
              <a:spLocks/>
            </p:cNvSpPr>
            <p:nvPr/>
          </p:nvSpPr>
          <p:spPr bwMode="auto">
            <a:xfrm>
              <a:off x="3132" y="678"/>
              <a:ext cx="1488" cy="1452"/>
            </a:xfrm>
            <a:custGeom>
              <a:avLst/>
              <a:gdLst>
                <a:gd name="T0" fmla="*/ 0 w 1488"/>
                <a:gd name="T1" fmla="*/ 0 h 1452"/>
                <a:gd name="T2" fmla="*/ 366 w 1488"/>
                <a:gd name="T3" fmla="*/ 1092 h 1452"/>
                <a:gd name="T4" fmla="*/ 744 w 1488"/>
                <a:gd name="T5" fmla="*/ 1452 h 1452"/>
                <a:gd name="T6" fmla="*/ 1116 w 1488"/>
                <a:gd name="T7" fmla="*/ 1092 h 1452"/>
                <a:gd name="T8" fmla="*/ 1488 w 1488"/>
                <a:gd name="T9" fmla="*/ 12 h 1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1452"/>
                <a:gd name="T17" fmla="*/ 1488 w 1488"/>
                <a:gd name="T18" fmla="*/ 1452 h 1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1452">
                  <a:moveTo>
                    <a:pt x="0" y="0"/>
                  </a:moveTo>
                  <a:cubicBezTo>
                    <a:pt x="121" y="425"/>
                    <a:pt x="242" y="850"/>
                    <a:pt x="366" y="1092"/>
                  </a:cubicBezTo>
                  <a:cubicBezTo>
                    <a:pt x="490" y="1334"/>
                    <a:pt x="619" y="1452"/>
                    <a:pt x="744" y="1452"/>
                  </a:cubicBezTo>
                  <a:cubicBezTo>
                    <a:pt x="869" y="1452"/>
                    <a:pt x="992" y="1332"/>
                    <a:pt x="1116" y="1092"/>
                  </a:cubicBezTo>
                  <a:cubicBezTo>
                    <a:pt x="1240" y="852"/>
                    <a:pt x="1364" y="432"/>
                    <a:pt x="1488" y="1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4" name="Freeform 56"/>
            <p:cNvSpPr>
              <a:spLocks/>
            </p:cNvSpPr>
            <p:nvPr/>
          </p:nvSpPr>
          <p:spPr bwMode="auto">
            <a:xfrm>
              <a:off x="4619" y="342"/>
              <a:ext cx="79" cy="363"/>
            </a:xfrm>
            <a:custGeom>
              <a:avLst/>
              <a:gdLst>
                <a:gd name="T0" fmla="*/ 1 w 79"/>
                <a:gd name="T1" fmla="*/ 342 h 363"/>
                <a:gd name="T2" fmla="*/ 13 w 79"/>
                <a:gd name="T3" fmla="*/ 306 h 363"/>
                <a:gd name="T4" fmla="*/ 79 w 79"/>
                <a:gd name="T5" fmla="*/ 0 h 363"/>
                <a:gd name="T6" fmla="*/ 0 60000 65536"/>
                <a:gd name="T7" fmla="*/ 0 60000 65536"/>
                <a:gd name="T8" fmla="*/ 0 60000 65536"/>
                <a:gd name="T9" fmla="*/ 0 w 79"/>
                <a:gd name="T10" fmla="*/ 0 h 363"/>
                <a:gd name="T11" fmla="*/ 79 w 79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363">
                  <a:moveTo>
                    <a:pt x="1" y="342"/>
                  </a:moveTo>
                  <a:cubicBezTo>
                    <a:pt x="0" y="352"/>
                    <a:pt x="0" y="363"/>
                    <a:pt x="13" y="306"/>
                  </a:cubicBezTo>
                  <a:cubicBezTo>
                    <a:pt x="26" y="249"/>
                    <a:pt x="52" y="124"/>
                    <a:pt x="79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5" name="Freeform 57"/>
            <p:cNvSpPr>
              <a:spLocks/>
            </p:cNvSpPr>
            <p:nvPr/>
          </p:nvSpPr>
          <p:spPr bwMode="auto">
            <a:xfrm>
              <a:off x="3066" y="342"/>
              <a:ext cx="66" cy="354"/>
            </a:xfrm>
            <a:custGeom>
              <a:avLst/>
              <a:gdLst>
                <a:gd name="T0" fmla="*/ 66 w 66"/>
                <a:gd name="T1" fmla="*/ 354 h 354"/>
                <a:gd name="T2" fmla="*/ 0 w 66"/>
                <a:gd name="T3" fmla="*/ 0 h 354"/>
                <a:gd name="T4" fmla="*/ 0 60000 65536"/>
                <a:gd name="T5" fmla="*/ 0 60000 65536"/>
                <a:gd name="T6" fmla="*/ 0 w 66"/>
                <a:gd name="T7" fmla="*/ 0 h 354"/>
                <a:gd name="T8" fmla="*/ 66 w 66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54">
                  <a:moveTo>
                    <a:pt x="66" y="354"/>
                  </a:moveTo>
                  <a:cubicBezTo>
                    <a:pt x="66" y="354"/>
                    <a:pt x="33" y="177"/>
                    <a:pt x="0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428875" y="1428750"/>
          <a:ext cx="1643063" cy="387350"/>
        </p:xfrm>
        <a:graphic>
          <a:graphicData uri="http://schemas.openxmlformats.org/presentationml/2006/ole">
            <p:oleObj spid="_x0000_s31753" name="Формула" r:id="rId4" imgW="952087" imgH="215806" progId="">
              <p:embed/>
            </p:oleObj>
          </a:graphicData>
        </a:graphic>
      </p:graphicFrame>
      <p:sp>
        <p:nvSpPr>
          <p:cNvPr id="137" name="Line 92"/>
          <p:cNvSpPr>
            <a:spLocks noChangeShapeType="1"/>
          </p:cNvSpPr>
          <p:nvPr/>
        </p:nvSpPr>
        <p:spPr bwMode="auto">
          <a:xfrm flipH="1" flipV="1">
            <a:off x="5940425" y="-1108075"/>
            <a:ext cx="14288" cy="6629400"/>
          </a:xfrm>
          <a:prstGeom prst="line">
            <a:avLst/>
          </a:prstGeom>
          <a:noFill/>
          <a:ln w="444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57188" y="1785938"/>
            <a:ext cx="2571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3) Нулі функції: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2х - 3 = 0</a:t>
            </a:r>
            <a:r>
              <a:rPr lang="ru-RU" sz="3200">
                <a:latin typeface="Comic Sans MS" pitchFamily="66" charset="0"/>
              </a:rPr>
              <a:t/>
            </a:r>
            <a:br>
              <a:rPr lang="ru-RU" sz="3200">
                <a:latin typeface="Comic Sans MS" pitchFamily="66" charset="0"/>
              </a:rPr>
            </a:br>
            <a:r>
              <a:rPr lang="ru-RU" sz="3200">
                <a:latin typeface="Comic Sans MS" pitchFamily="66" charset="0"/>
              </a:rPr>
              <a:t/>
            </a:r>
            <a:br>
              <a:rPr lang="ru-RU" sz="3200">
                <a:latin typeface="Comic Sans MS" pitchFamily="66" charset="0"/>
              </a:rPr>
            </a:br>
            <a:r>
              <a:rPr lang="ru-RU" sz="3200">
                <a:latin typeface="Comic Sans MS" pitchFamily="66" charset="0"/>
              </a:rPr>
              <a:t/>
            </a:r>
            <a:br>
              <a:rPr lang="ru-RU" sz="3200">
                <a:latin typeface="Comic Sans MS" pitchFamily="66" charset="0"/>
              </a:rPr>
            </a:br>
            <a:endParaRPr lang="ru-RU" sz="3200">
              <a:latin typeface="Comic Sans MS" pitchFamily="66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428625" y="2428875"/>
          <a:ext cx="2071688" cy="407988"/>
        </p:xfrm>
        <a:graphic>
          <a:graphicData uri="http://schemas.openxmlformats.org/presentationml/2006/ole">
            <p:oleObj spid="_x0000_s31756" name="Формула" r:id="rId5" imgW="1333500" imgH="215900" progId="">
              <p:embed/>
            </p:oleObj>
          </a:graphicData>
        </a:graphic>
      </p:graphicFrame>
      <p:sp>
        <p:nvSpPr>
          <p:cNvPr id="148" name="Oval 56"/>
          <p:cNvSpPr>
            <a:spLocks noChangeArrowheads="1"/>
          </p:cNvSpPr>
          <p:nvPr/>
        </p:nvSpPr>
        <p:spPr bwMode="auto">
          <a:xfrm>
            <a:off x="5292725" y="3141663"/>
            <a:ext cx="144463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49" name="Oval 56"/>
          <p:cNvSpPr>
            <a:spLocks noChangeArrowheads="1"/>
          </p:cNvSpPr>
          <p:nvPr/>
        </p:nvSpPr>
        <p:spPr bwMode="auto">
          <a:xfrm>
            <a:off x="7667625" y="3141663"/>
            <a:ext cx="144463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428625" y="2857500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При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54013" y="3214688"/>
          <a:ext cx="2003425" cy="1455737"/>
        </p:xfrm>
        <a:graphic>
          <a:graphicData uri="http://schemas.openxmlformats.org/presentationml/2006/ole">
            <p:oleObj spid="_x0000_s31760" name="Формула" r:id="rId6" imgW="1091726" imgH="888614" progId="">
              <p:embed/>
            </p:oleObj>
          </a:graphicData>
        </a:graphic>
      </p:graphicFrame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4784725" y="334963"/>
            <a:ext cx="1784350" cy="5167312"/>
            <a:chOff x="3014" y="211"/>
            <a:chExt cx="1124" cy="3255"/>
          </a:xfrm>
        </p:grpSpPr>
        <p:sp>
          <p:nvSpPr>
            <p:cNvPr id="31788" name="Freeform 128"/>
            <p:cNvSpPr>
              <a:spLocks/>
            </p:cNvSpPr>
            <p:nvPr/>
          </p:nvSpPr>
          <p:spPr bwMode="auto">
            <a:xfrm>
              <a:off x="3014" y="211"/>
              <a:ext cx="1124" cy="3255"/>
            </a:xfrm>
            <a:custGeom>
              <a:avLst/>
              <a:gdLst>
                <a:gd name="T0" fmla="*/ 1124 w 1124"/>
                <a:gd name="T1" fmla="*/ 3255 h 3255"/>
                <a:gd name="T2" fmla="*/ 960 w 1124"/>
                <a:gd name="T3" fmla="*/ 3197 h 3255"/>
                <a:gd name="T4" fmla="*/ 864 w 1124"/>
                <a:gd name="T5" fmla="*/ 3091 h 3255"/>
                <a:gd name="T6" fmla="*/ 749 w 1124"/>
                <a:gd name="T7" fmla="*/ 2880 h 3255"/>
                <a:gd name="T8" fmla="*/ 567 w 1124"/>
                <a:gd name="T9" fmla="*/ 2535 h 3255"/>
                <a:gd name="T10" fmla="*/ 365 w 1124"/>
                <a:gd name="T11" fmla="*/ 1805 h 3255"/>
                <a:gd name="T12" fmla="*/ 116 w 1124"/>
                <a:gd name="T13" fmla="*/ 720 h 3255"/>
                <a:gd name="T14" fmla="*/ 0 w 1124"/>
                <a:gd name="T15" fmla="*/ 0 h 3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4"/>
                <a:gd name="T25" fmla="*/ 0 h 3255"/>
                <a:gd name="T26" fmla="*/ 1124 w 1124"/>
                <a:gd name="T27" fmla="*/ 3255 h 32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4" h="3255">
                  <a:moveTo>
                    <a:pt x="1124" y="3255"/>
                  </a:moveTo>
                  <a:cubicBezTo>
                    <a:pt x="1063" y="3239"/>
                    <a:pt x="1003" y="3224"/>
                    <a:pt x="960" y="3197"/>
                  </a:cubicBezTo>
                  <a:cubicBezTo>
                    <a:pt x="917" y="3170"/>
                    <a:pt x="899" y="3144"/>
                    <a:pt x="864" y="3091"/>
                  </a:cubicBezTo>
                  <a:cubicBezTo>
                    <a:pt x="829" y="3038"/>
                    <a:pt x="798" y="2972"/>
                    <a:pt x="749" y="2880"/>
                  </a:cubicBezTo>
                  <a:cubicBezTo>
                    <a:pt x="700" y="2788"/>
                    <a:pt x="631" y="2714"/>
                    <a:pt x="567" y="2535"/>
                  </a:cubicBezTo>
                  <a:cubicBezTo>
                    <a:pt x="503" y="2356"/>
                    <a:pt x="440" y="2108"/>
                    <a:pt x="365" y="1805"/>
                  </a:cubicBezTo>
                  <a:cubicBezTo>
                    <a:pt x="290" y="1502"/>
                    <a:pt x="177" y="1021"/>
                    <a:pt x="116" y="720"/>
                  </a:cubicBezTo>
                  <a:cubicBezTo>
                    <a:pt x="55" y="419"/>
                    <a:pt x="27" y="209"/>
                    <a:pt x="0" y="0"/>
                  </a:cubicBezTo>
                </a:path>
              </a:pathLst>
            </a:custGeom>
            <a:noFill/>
            <a:ln w="57150">
              <a:solidFill>
                <a:srgbClr val="FF7A5B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9" name="Line 130"/>
            <p:cNvSpPr>
              <a:spLocks noChangeShapeType="1"/>
            </p:cNvSpPr>
            <p:nvPr/>
          </p:nvSpPr>
          <p:spPr bwMode="auto">
            <a:xfrm>
              <a:off x="3118" y="846"/>
              <a:ext cx="30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0" name="Line 131"/>
            <p:cNvSpPr>
              <a:spLocks noChangeShapeType="1"/>
            </p:cNvSpPr>
            <p:nvPr/>
          </p:nvSpPr>
          <p:spPr bwMode="auto">
            <a:xfrm>
              <a:off x="3272" y="1605"/>
              <a:ext cx="48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1" name="Line 132"/>
            <p:cNvSpPr>
              <a:spLocks noChangeShapeType="1"/>
            </p:cNvSpPr>
            <p:nvPr/>
          </p:nvSpPr>
          <p:spPr bwMode="auto">
            <a:xfrm>
              <a:off x="3590" y="2737"/>
              <a:ext cx="48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2" name="Line 133"/>
            <p:cNvSpPr>
              <a:spLocks noChangeShapeType="1"/>
            </p:cNvSpPr>
            <p:nvPr/>
          </p:nvSpPr>
          <p:spPr bwMode="auto">
            <a:xfrm>
              <a:off x="3916" y="3352"/>
              <a:ext cx="135" cy="86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6521450" y="330200"/>
            <a:ext cx="1801813" cy="5167313"/>
            <a:chOff x="2281" y="199"/>
            <a:chExt cx="1108" cy="3255"/>
          </a:xfrm>
        </p:grpSpPr>
        <p:sp>
          <p:nvSpPr>
            <p:cNvPr id="31783" name="Freeform 178"/>
            <p:cNvSpPr>
              <a:spLocks/>
            </p:cNvSpPr>
            <p:nvPr/>
          </p:nvSpPr>
          <p:spPr bwMode="auto">
            <a:xfrm flipH="1">
              <a:off x="2281" y="199"/>
              <a:ext cx="1108" cy="3255"/>
            </a:xfrm>
            <a:custGeom>
              <a:avLst/>
              <a:gdLst>
                <a:gd name="T0" fmla="*/ 960 w 1124"/>
                <a:gd name="T1" fmla="*/ 3255 h 3255"/>
                <a:gd name="T2" fmla="*/ 820 w 1124"/>
                <a:gd name="T3" fmla="*/ 3197 h 3255"/>
                <a:gd name="T4" fmla="*/ 738 w 1124"/>
                <a:gd name="T5" fmla="*/ 3091 h 3255"/>
                <a:gd name="T6" fmla="*/ 640 w 1124"/>
                <a:gd name="T7" fmla="*/ 2880 h 3255"/>
                <a:gd name="T8" fmla="*/ 484 w 1124"/>
                <a:gd name="T9" fmla="*/ 2535 h 3255"/>
                <a:gd name="T10" fmla="*/ 311 w 1124"/>
                <a:gd name="T11" fmla="*/ 1805 h 3255"/>
                <a:gd name="T12" fmla="*/ 99 w 1124"/>
                <a:gd name="T13" fmla="*/ 720 h 3255"/>
                <a:gd name="T14" fmla="*/ 0 w 1124"/>
                <a:gd name="T15" fmla="*/ 0 h 3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4"/>
                <a:gd name="T25" fmla="*/ 0 h 3255"/>
                <a:gd name="T26" fmla="*/ 1124 w 1124"/>
                <a:gd name="T27" fmla="*/ 3255 h 32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4" h="3255">
                  <a:moveTo>
                    <a:pt x="1124" y="3255"/>
                  </a:moveTo>
                  <a:cubicBezTo>
                    <a:pt x="1063" y="3239"/>
                    <a:pt x="1003" y="3224"/>
                    <a:pt x="960" y="3197"/>
                  </a:cubicBezTo>
                  <a:cubicBezTo>
                    <a:pt x="917" y="3170"/>
                    <a:pt x="899" y="3144"/>
                    <a:pt x="864" y="3091"/>
                  </a:cubicBezTo>
                  <a:cubicBezTo>
                    <a:pt x="829" y="3038"/>
                    <a:pt x="798" y="2972"/>
                    <a:pt x="749" y="2880"/>
                  </a:cubicBezTo>
                  <a:cubicBezTo>
                    <a:pt x="700" y="2788"/>
                    <a:pt x="631" y="2714"/>
                    <a:pt x="567" y="2535"/>
                  </a:cubicBezTo>
                  <a:cubicBezTo>
                    <a:pt x="503" y="2356"/>
                    <a:pt x="440" y="2108"/>
                    <a:pt x="365" y="1805"/>
                  </a:cubicBezTo>
                  <a:cubicBezTo>
                    <a:pt x="290" y="1502"/>
                    <a:pt x="177" y="1021"/>
                    <a:pt x="116" y="720"/>
                  </a:cubicBezTo>
                  <a:cubicBezTo>
                    <a:pt x="55" y="419"/>
                    <a:pt x="27" y="209"/>
                    <a:pt x="0" y="0"/>
                  </a:cubicBezTo>
                </a:path>
              </a:pathLst>
            </a:custGeom>
            <a:noFill/>
            <a:ln w="57150">
              <a:solidFill>
                <a:srgbClr val="FF7A5B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4" name="Line 179"/>
            <p:cNvSpPr>
              <a:spLocks noChangeShapeType="1"/>
            </p:cNvSpPr>
            <p:nvPr/>
          </p:nvSpPr>
          <p:spPr bwMode="auto">
            <a:xfrm flipV="1">
              <a:off x="3286" y="664"/>
              <a:ext cx="34" cy="170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5" name="Line 180"/>
            <p:cNvSpPr>
              <a:spLocks noChangeShapeType="1"/>
            </p:cNvSpPr>
            <p:nvPr/>
          </p:nvSpPr>
          <p:spPr bwMode="auto">
            <a:xfrm flipV="1">
              <a:off x="3135" y="1414"/>
              <a:ext cx="33" cy="179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6" name="Line 181"/>
            <p:cNvSpPr>
              <a:spLocks noChangeShapeType="1"/>
            </p:cNvSpPr>
            <p:nvPr/>
          </p:nvSpPr>
          <p:spPr bwMode="auto">
            <a:xfrm flipV="1">
              <a:off x="2821" y="2564"/>
              <a:ext cx="61" cy="161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7" name="Line 182"/>
            <p:cNvSpPr>
              <a:spLocks noChangeShapeType="1"/>
            </p:cNvSpPr>
            <p:nvPr/>
          </p:nvSpPr>
          <p:spPr bwMode="auto">
            <a:xfrm flipV="1">
              <a:off x="2365" y="3336"/>
              <a:ext cx="146" cy="94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14313" y="4714875"/>
            <a:ext cx="4214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5) Додатні значення функція приймає на проміжку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відємні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2714625" y="5072063"/>
          <a:ext cx="2071688" cy="504825"/>
        </p:xfrm>
        <a:graphic>
          <a:graphicData uri="http://schemas.openxmlformats.org/presentationml/2006/ole">
            <p:oleObj spid="_x0000_s31764" name="Формула" r:id="rId7" imgW="1079032" imgH="241195" progId="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143000" y="5429250"/>
          <a:ext cx="714375" cy="361950"/>
        </p:xfrm>
        <a:graphic>
          <a:graphicData uri="http://schemas.openxmlformats.org/presentationml/2006/ole">
            <p:oleObj spid="_x0000_s31765" name="Формула" r:id="rId8" imgW="406048" imgH="215713" progId="">
              <p:embed/>
            </p:oleObj>
          </a:graphicData>
        </a:graphic>
      </p:graphicFrame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211638" y="3068638"/>
            <a:ext cx="1163637" cy="73025"/>
            <a:chOff x="1895" y="2042"/>
            <a:chExt cx="733" cy="46"/>
          </a:xfrm>
        </p:grpSpPr>
        <p:sp>
          <p:nvSpPr>
            <p:cNvPr id="31781" name="Line 6"/>
            <p:cNvSpPr>
              <a:spLocks noChangeShapeType="1"/>
            </p:cNvSpPr>
            <p:nvPr/>
          </p:nvSpPr>
          <p:spPr bwMode="auto">
            <a:xfrm flipV="1">
              <a:off x="1899" y="2042"/>
              <a:ext cx="729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2" name="Line 7"/>
            <p:cNvSpPr>
              <a:spLocks noChangeShapeType="1"/>
            </p:cNvSpPr>
            <p:nvPr/>
          </p:nvSpPr>
          <p:spPr bwMode="auto">
            <a:xfrm>
              <a:off x="1895" y="2084"/>
              <a:ext cx="701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7667625" y="3068638"/>
            <a:ext cx="3525838" cy="69850"/>
            <a:chOff x="3403" y="2038"/>
            <a:chExt cx="2221" cy="44"/>
          </a:xfrm>
        </p:grpSpPr>
        <p:sp>
          <p:nvSpPr>
            <p:cNvPr id="31779" name="Line 9"/>
            <p:cNvSpPr>
              <a:spLocks noChangeShapeType="1"/>
            </p:cNvSpPr>
            <p:nvPr/>
          </p:nvSpPr>
          <p:spPr bwMode="auto">
            <a:xfrm>
              <a:off x="3403" y="2038"/>
              <a:ext cx="2221" cy="8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0" name="Line 10"/>
            <p:cNvSpPr>
              <a:spLocks noChangeShapeType="1"/>
            </p:cNvSpPr>
            <p:nvPr/>
          </p:nvSpPr>
          <p:spPr bwMode="auto">
            <a:xfrm>
              <a:off x="3423" y="2078"/>
              <a:ext cx="2201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4427538" y="2276475"/>
            <a:ext cx="431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2276475"/>
            <a:ext cx="431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364163" y="3284538"/>
            <a:ext cx="2447925" cy="69850"/>
            <a:chOff x="2668" y="1936"/>
            <a:chExt cx="688" cy="44"/>
          </a:xfrm>
        </p:grpSpPr>
        <p:sp>
          <p:nvSpPr>
            <p:cNvPr id="31777" name="Line 3"/>
            <p:cNvSpPr>
              <a:spLocks noChangeShapeType="1"/>
            </p:cNvSpPr>
            <p:nvPr/>
          </p:nvSpPr>
          <p:spPr bwMode="auto">
            <a:xfrm>
              <a:off x="2668" y="1980"/>
              <a:ext cx="688" cy="0"/>
            </a:xfrm>
            <a:prstGeom prst="line">
              <a:avLst/>
            </a:prstGeom>
            <a:noFill/>
            <a:ln w="76200">
              <a:pattFill prst="ltUpDiag">
                <a:fgClr>
                  <a:srgbClr val="FFCC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78" name="Line 4"/>
            <p:cNvSpPr>
              <a:spLocks noChangeShapeType="1"/>
            </p:cNvSpPr>
            <p:nvPr/>
          </p:nvSpPr>
          <p:spPr bwMode="auto">
            <a:xfrm>
              <a:off x="2680" y="1936"/>
              <a:ext cx="660" cy="4"/>
            </a:xfrm>
            <a:prstGeom prst="line">
              <a:avLst/>
            </a:prstGeom>
            <a:noFill/>
            <a:ln w="76200">
              <a:pattFill prst="ltUpDiag">
                <a:fgClr>
                  <a:srgbClr val="FFCC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300788" y="3429000"/>
            <a:ext cx="5032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285750" y="5715000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6) Найменше  значення функції: </a:t>
            </a: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285875" y="6000750"/>
          <a:ext cx="1595438" cy="492125"/>
        </p:xfrm>
        <a:graphic>
          <a:graphicData uri="http://schemas.openxmlformats.org/presentationml/2006/ole">
            <p:oleObj spid="_x0000_s31773" name="Формула" r:id="rId9" imgW="672808" imgH="228501" progId="">
              <p:embed/>
            </p:oleObj>
          </a:graphicData>
        </a:graphic>
      </p:graphicFrame>
      <p:sp>
        <p:nvSpPr>
          <p:cNvPr id="152" name="Oval 67"/>
          <p:cNvSpPr>
            <a:spLocks noChangeArrowheads="1"/>
          </p:cNvSpPr>
          <p:nvPr/>
        </p:nvSpPr>
        <p:spPr bwMode="auto">
          <a:xfrm>
            <a:off x="6516688" y="5445125"/>
            <a:ext cx="128587" cy="1285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5292725" y="5300663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latin typeface="Comic Sans MS" pitchFamily="66" charset="0"/>
              </a:rPr>
              <a:t>-4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5867400" y="5516563"/>
            <a:ext cx="217488" cy="0"/>
          </a:xfrm>
          <a:prstGeom prst="line">
            <a:avLst/>
          </a:prstGeom>
          <a:ln w="444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4" grpId="0"/>
      <p:bldP spid="74" grpId="1"/>
      <p:bldP spid="137" grpId="0" animBg="1"/>
      <p:bldP spid="137" grpId="1" animBg="1"/>
      <p:bldP spid="140" grpId="0"/>
      <p:bldP spid="140" grpId="1"/>
      <p:bldP spid="148" grpId="0" animBg="1"/>
      <p:bldP spid="148" grpId="1" animBg="1"/>
      <p:bldP spid="149" grpId="0" animBg="1"/>
      <p:bldP spid="149" grpId="1" animBg="1"/>
      <p:bldP spid="150" grpId="0"/>
      <p:bldP spid="150" grpId="1"/>
      <p:bldP spid="73" grpId="0"/>
      <p:bldP spid="73" grpId="1"/>
      <p:bldP spid="142" grpId="0"/>
      <p:bldP spid="142" grpId="1"/>
      <p:bldP spid="143" grpId="0"/>
      <p:bldP spid="143" grpId="1"/>
      <p:bldP spid="147" grpId="0"/>
      <p:bldP spid="147" grpId="1"/>
      <p:bldP spid="151" grpId="0"/>
      <p:bldP spid="152" grpId="0" animBg="1"/>
      <p:bldP spid="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Користуючись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шаблоном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графіка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функції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у = х</a:t>
            </a:r>
            <a:r>
              <a:rPr lang="ru-RU" sz="2800" b="1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побудувати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графіки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функцій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143125"/>
            <a:ext cx="7715250" cy="43576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400" b="1" dirty="0" smtClean="0"/>
              <a:t>1</a:t>
            </a:r>
            <a:r>
              <a:rPr lang="ru-RU" sz="4400" b="1" dirty="0" smtClean="0"/>
              <a:t>. у = х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 + 1</a:t>
            </a:r>
          </a:p>
          <a:p>
            <a:pPr>
              <a:defRPr/>
            </a:pPr>
            <a:r>
              <a:rPr lang="ru-RU" sz="4400" b="1" dirty="0" smtClean="0"/>
              <a:t>2</a:t>
            </a:r>
            <a:r>
              <a:rPr lang="ru-RU" sz="4400" b="1" dirty="0"/>
              <a:t>. </a:t>
            </a:r>
            <a:r>
              <a:rPr lang="ru-RU" sz="4400" b="1" dirty="0" smtClean="0"/>
              <a:t>у = -(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– 3)</a:t>
            </a:r>
            <a:r>
              <a:rPr lang="ru-RU" sz="4400" b="1" baseline="30000" dirty="0" smtClean="0"/>
              <a:t>2</a:t>
            </a: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3.у = (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+ 1)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 – 1</a:t>
            </a:r>
            <a:endParaRPr lang="ru-RU" sz="4400" b="1" dirty="0"/>
          </a:p>
          <a:p>
            <a:pPr>
              <a:defRPr/>
            </a:pPr>
            <a:endParaRPr lang="ru-RU" sz="4400" b="1" dirty="0"/>
          </a:p>
          <a:p>
            <a:pPr>
              <a:defRPr/>
            </a:pPr>
            <a:r>
              <a:rPr lang="ru-RU" sz="44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/>
              <a:t> </a:t>
            </a:r>
            <a:endParaRPr lang="ru-RU" sz="4400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4"/>
          <p:cNvSpPr txBox="1">
            <a:spLocks noChangeArrowheads="1"/>
          </p:cNvSpPr>
          <p:nvPr/>
        </p:nvSpPr>
        <p:spPr bwMode="auto">
          <a:xfrm>
            <a:off x="4222750" y="6226175"/>
            <a:ext cx="3709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/>
              <a:t>Збірник ДПА 9 клас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" y="428625"/>
            <a:ext cx="74564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 smtClean="0">
                <a:latin typeface="Arial" panose="020B0604020202020204" pitchFamily="34" charset="0"/>
              </a:rPr>
              <a:t>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Побудувати графіки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функцій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а)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; б)                       ;в)                        .</a:t>
            </a: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1000125" y="857250"/>
          <a:ext cx="1851025" cy="487363"/>
        </p:xfrm>
        <a:graphic>
          <a:graphicData uri="http://schemas.openxmlformats.org/presentationml/2006/ole">
            <p:oleObj spid="_x0000_s6148" name="Формула" r:id="rId3" imgW="965200" imgH="254000" progId="">
              <p:embed/>
            </p:oleObj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/>
        </p:nvGraphicFramePr>
        <p:xfrm>
          <a:off x="3824288" y="831850"/>
          <a:ext cx="1851025" cy="536575"/>
        </p:xfrm>
        <a:graphic>
          <a:graphicData uri="http://schemas.openxmlformats.org/presentationml/2006/ole">
            <p:oleObj spid="_x0000_s6149" name="Формула" r:id="rId4" imgW="965200" imgH="279400" progId="">
              <p:embed/>
            </p:oleObj>
          </a:graphicData>
        </a:graphic>
      </p:graphicFrame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6489700" y="850900"/>
          <a:ext cx="1949450" cy="536575"/>
        </p:xfrm>
        <a:graphic>
          <a:graphicData uri="http://schemas.openxmlformats.org/presentationml/2006/ole">
            <p:oleObj spid="_x0000_s6150" name="Формула" r:id="rId5" imgW="1016000" imgH="279400" progId="">
              <p:embed/>
            </p:oleObj>
          </a:graphicData>
        </a:graphic>
      </p:graphicFrame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0" y="1978025"/>
            <a:ext cx="3148013" cy="2397125"/>
            <a:chOff x="0" y="1978703"/>
            <a:chExt cx="3147935" cy="2396786"/>
          </a:xfrm>
        </p:grpSpPr>
        <p:grpSp>
          <p:nvGrpSpPr>
            <p:cNvPr id="6170" name="Группа 25"/>
            <p:cNvGrpSpPr>
              <a:grpSpLocks/>
            </p:cNvGrpSpPr>
            <p:nvPr/>
          </p:nvGrpSpPr>
          <p:grpSpPr bwMode="auto">
            <a:xfrm>
              <a:off x="344773" y="2032730"/>
              <a:ext cx="2803162" cy="1819742"/>
              <a:chOff x="2523281" y="2407534"/>
              <a:chExt cx="4190035" cy="2916820"/>
            </a:xfrm>
          </p:grpSpPr>
          <p:grpSp>
            <p:nvGrpSpPr>
              <p:cNvPr id="6173" name="Группа 21"/>
              <p:cNvGrpSpPr>
                <a:grpSpLocks/>
              </p:cNvGrpSpPr>
              <p:nvPr/>
            </p:nvGrpSpPr>
            <p:grpSpPr bwMode="auto">
              <a:xfrm>
                <a:off x="2523281" y="2442258"/>
                <a:ext cx="4178462" cy="2882096"/>
                <a:chOff x="2465407" y="2314936"/>
                <a:chExt cx="4178462" cy="2882096"/>
              </a:xfrm>
            </p:grpSpPr>
            <p:pic>
              <p:nvPicPr>
                <p:cNvPr id="6176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33333" t="40085" r="28796" b="24895"/>
                <a:stretch>
                  <a:fillRect/>
                </a:stretch>
              </p:blipFill>
              <p:spPr bwMode="auto">
                <a:xfrm>
                  <a:off x="2465407" y="2314936"/>
                  <a:ext cx="4155312" cy="2882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8" name="Прямая со стрелкой 17"/>
                <p:cNvCxnSpPr/>
                <p:nvPr/>
              </p:nvCxnSpPr>
              <p:spPr>
                <a:xfrm flipV="1">
                  <a:off x="4543595" y="2315734"/>
                  <a:ext cx="0" cy="28800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2476831" y="4259508"/>
                  <a:ext cx="416674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74" name="TextBox 22"/>
              <p:cNvSpPr txBox="1">
                <a:spLocks noChangeArrowheads="1"/>
              </p:cNvSpPr>
              <p:nvPr/>
            </p:nvSpPr>
            <p:spPr bwMode="auto">
              <a:xfrm>
                <a:off x="4247908" y="2407534"/>
                <a:ext cx="347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/>
                  <a:t>y</a:t>
                </a:r>
                <a:endParaRPr lang="ru-RU"/>
              </a:p>
            </p:txBody>
          </p:sp>
          <p:sp>
            <p:nvSpPr>
              <p:cNvPr id="6175" name="TextBox 23"/>
              <p:cNvSpPr txBox="1">
                <a:spLocks noChangeArrowheads="1"/>
              </p:cNvSpPr>
              <p:nvPr/>
            </p:nvSpPr>
            <p:spPr bwMode="auto">
              <a:xfrm>
                <a:off x="6366075" y="4398380"/>
                <a:ext cx="347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/>
                  <a:t>x</a:t>
                </a:r>
                <a:endParaRPr lang="ru-RU"/>
              </a:p>
            </p:txBody>
          </p:sp>
        </p:grpSp>
        <p:sp>
          <p:nvSpPr>
            <p:cNvPr id="6171" name="TextBox 18"/>
            <p:cNvSpPr txBox="1">
              <a:spLocks noChangeArrowheads="1"/>
            </p:cNvSpPr>
            <p:nvPr/>
          </p:nvSpPr>
          <p:spPr bwMode="auto">
            <a:xfrm>
              <a:off x="0" y="1978703"/>
              <a:ext cx="4497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/>
                <a:t>а)</a:t>
              </a:r>
              <a:endParaRPr lang="ru-RU"/>
            </a:p>
          </p:txBody>
        </p:sp>
        <p:graphicFrame>
          <p:nvGraphicFramePr>
            <p:cNvPr id="6172" name="Object 17"/>
            <p:cNvGraphicFramePr>
              <a:graphicFrameLocks noChangeAspect="1"/>
            </p:cNvGraphicFramePr>
            <p:nvPr/>
          </p:nvGraphicFramePr>
          <p:xfrm>
            <a:off x="834739" y="3888126"/>
            <a:ext cx="1851025" cy="487363"/>
          </p:xfrm>
          <a:graphic>
            <a:graphicData uri="http://schemas.openxmlformats.org/presentationml/2006/ole">
              <p:oleObj spid="_x0000_s6172" name="Формула" r:id="rId7" imgW="965200" imgH="254000" progId="">
                <p:embed/>
              </p:oleObj>
            </a:graphicData>
          </a:graphic>
        </p:graphicFrame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3209925" y="1931988"/>
            <a:ext cx="2576513" cy="2543175"/>
            <a:chOff x="3210393" y="1931752"/>
            <a:chExt cx="2575967" cy="2543904"/>
          </a:xfrm>
        </p:grpSpPr>
        <p:grpSp>
          <p:nvGrpSpPr>
            <p:cNvPr id="6162" name="Группа 45"/>
            <p:cNvGrpSpPr>
              <a:grpSpLocks/>
            </p:cNvGrpSpPr>
            <p:nvPr/>
          </p:nvGrpSpPr>
          <p:grpSpPr bwMode="auto">
            <a:xfrm>
              <a:off x="3210393" y="2017915"/>
              <a:ext cx="2565097" cy="2457741"/>
              <a:chOff x="3210393" y="2017915"/>
              <a:chExt cx="2565097" cy="2457741"/>
            </a:xfrm>
          </p:grpSpPr>
          <p:sp>
            <p:nvSpPr>
              <p:cNvPr id="6167" name="TextBox 19"/>
              <p:cNvSpPr txBox="1">
                <a:spLocks noChangeArrowheads="1"/>
              </p:cNvSpPr>
              <p:nvPr/>
            </p:nvSpPr>
            <p:spPr bwMode="auto">
              <a:xfrm>
                <a:off x="3210393" y="2041162"/>
                <a:ext cx="4497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uk-UA"/>
                  <a:t>б)</a:t>
                </a:r>
                <a:endParaRPr lang="ru-RU"/>
              </a:p>
            </p:txBody>
          </p:sp>
          <p:graphicFrame>
            <p:nvGraphicFramePr>
              <p:cNvPr id="6168" name="Object 18"/>
              <p:cNvGraphicFramePr>
                <a:graphicFrameLocks noChangeAspect="1"/>
              </p:cNvGraphicFramePr>
              <p:nvPr/>
            </p:nvGraphicFramePr>
            <p:xfrm>
              <a:off x="3896017" y="3939081"/>
              <a:ext cx="1851025" cy="536575"/>
            </p:xfrm>
            <a:graphic>
              <a:graphicData uri="http://schemas.openxmlformats.org/presentationml/2006/ole">
                <p:oleObj spid="_x0000_s6168" name="Формула" r:id="rId8" imgW="965200" imgH="279400" progId="">
                  <p:embed/>
                </p:oleObj>
              </a:graphicData>
            </a:graphic>
          </p:graphicFrame>
          <p:pic>
            <p:nvPicPr>
              <p:cNvPr id="6169" name="Рисунок 2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4785" t="14502" r="8498" b="39218"/>
              <a:stretch>
                <a:fillRect/>
              </a:stretch>
            </p:blipFill>
            <p:spPr bwMode="auto">
              <a:xfrm>
                <a:off x="3724102" y="2017915"/>
                <a:ext cx="2051388" cy="1772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7" name="Прямая со стрелкой 26"/>
            <p:cNvCxnSpPr/>
            <p:nvPr/>
          </p:nvCxnSpPr>
          <p:spPr>
            <a:xfrm flipV="1">
              <a:off x="4381720" y="2000034"/>
              <a:ext cx="0" cy="17816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734157" y="3495887"/>
              <a:ext cx="20093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TextBox 23"/>
            <p:cNvSpPr txBox="1">
              <a:spLocks noChangeArrowheads="1"/>
            </p:cNvSpPr>
            <p:nvPr/>
          </p:nvSpPr>
          <p:spPr bwMode="auto">
            <a:xfrm>
              <a:off x="5554053" y="3455752"/>
              <a:ext cx="232307" cy="23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x</a:t>
              </a:r>
              <a:endParaRPr lang="ru-RU"/>
            </a:p>
          </p:txBody>
        </p:sp>
        <p:sp>
          <p:nvSpPr>
            <p:cNvPr id="6166" name="TextBox 23"/>
            <p:cNvSpPr txBox="1">
              <a:spLocks noChangeArrowheads="1"/>
            </p:cNvSpPr>
            <p:nvPr/>
          </p:nvSpPr>
          <p:spPr bwMode="auto">
            <a:xfrm>
              <a:off x="4125303" y="1931752"/>
              <a:ext cx="232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y</a:t>
              </a:r>
              <a:endParaRPr lang="ru-RU"/>
            </a:p>
          </p:txBody>
        </p:sp>
      </p:grpSp>
      <p:grpSp>
        <p:nvGrpSpPr>
          <p:cNvPr id="7" name="Группа 57"/>
          <p:cNvGrpSpPr>
            <a:grpSpLocks/>
          </p:cNvGrpSpPr>
          <p:nvPr/>
        </p:nvGrpSpPr>
        <p:grpSpPr bwMode="auto">
          <a:xfrm>
            <a:off x="5981700" y="1979613"/>
            <a:ext cx="2705100" cy="2398712"/>
            <a:chOff x="5981075" y="1979377"/>
            <a:chExt cx="2705725" cy="2398776"/>
          </a:xfrm>
        </p:grpSpPr>
        <p:sp>
          <p:nvSpPr>
            <p:cNvPr id="6154" name="TextBox 21"/>
            <p:cNvSpPr txBox="1">
              <a:spLocks noChangeArrowheads="1"/>
            </p:cNvSpPr>
            <p:nvPr/>
          </p:nvSpPr>
          <p:spPr bwMode="auto">
            <a:xfrm>
              <a:off x="5981075" y="2023673"/>
              <a:ext cx="4497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/>
                <a:t>в)</a:t>
              </a:r>
              <a:endParaRPr lang="ru-RU"/>
            </a:p>
          </p:txBody>
        </p:sp>
        <p:grpSp>
          <p:nvGrpSpPr>
            <p:cNvPr id="6155" name="Группа 48"/>
            <p:cNvGrpSpPr>
              <a:grpSpLocks/>
            </p:cNvGrpSpPr>
            <p:nvPr/>
          </p:nvGrpSpPr>
          <p:grpSpPr bwMode="auto">
            <a:xfrm>
              <a:off x="6362700" y="1979377"/>
              <a:ext cx="2324100" cy="2398776"/>
              <a:chOff x="6362700" y="1979377"/>
              <a:chExt cx="2324100" cy="2398776"/>
            </a:xfrm>
          </p:grpSpPr>
          <p:pic>
            <p:nvPicPr>
              <p:cNvPr id="6156" name="Рисунок 2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41075" t="13898" r="9839" b="41994"/>
              <a:stretch>
                <a:fillRect/>
              </a:stretch>
            </p:blipFill>
            <p:spPr bwMode="auto">
              <a:xfrm>
                <a:off x="6370819" y="2072610"/>
                <a:ext cx="2308485" cy="167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57" name="Object 19"/>
              <p:cNvGraphicFramePr>
                <a:graphicFrameLocks noChangeAspect="1"/>
              </p:cNvGraphicFramePr>
              <p:nvPr/>
            </p:nvGraphicFramePr>
            <p:xfrm>
              <a:off x="6417945" y="3841578"/>
              <a:ext cx="1949450" cy="536575"/>
            </p:xfrm>
            <a:graphic>
              <a:graphicData uri="http://schemas.openxmlformats.org/presentationml/2006/ole">
                <p:oleObj spid="_x0000_s6157" name="Формула" r:id="rId11" imgW="1016000" imgH="279400" progId="">
                  <p:embed/>
                </p:oleObj>
              </a:graphicData>
            </a:graphic>
          </p:graphicFrame>
          <p:sp>
            <p:nvSpPr>
              <p:cNvPr id="6158" name="TextBox 23"/>
              <p:cNvSpPr txBox="1">
                <a:spLocks noChangeArrowheads="1"/>
              </p:cNvSpPr>
              <p:nvPr/>
            </p:nvSpPr>
            <p:spPr bwMode="auto">
              <a:xfrm>
                <a:off x="8421078" y="3560527"/>
                <a:ext cx="232307" cy="230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/>
                  <a:t>x</a:t>
                </a:r>
                <a:endParaRPr lang="ru-RU"/>
              </a:p>
            </p:txBody>
          </p:sp>
          <p:sp>
            <p:nvSpPr>
              <p:cNvPr id="6159" name="TextBox 23"/>
              <p:cNvSpPr txBox="1">
                <a:spLocks noChangeArrowheads="1"/>
              </p:cNvSpPr>
              <p:nvPr/>
            </p:nvSpPr>
            <p:spPr bwMode="auto">
              <a:xfrm>
                <a:off x="7268553" y="1979377"/>
                <a:ext cx="2323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/>
                  <a:t>y</a:t>
                </a:r>
                <a:endParaRPr lang="ru-RU"/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>
                <a:off x="6362163" y="3562156"/>
                <a:ext cx="23246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flipV="1">
                <a:off x="7562590" y="2082567"/>
                <a:ext cx="0" cy="16748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8" descr="C:\Users\Школа\Desktop\d0b0d0bdd0b8d0bc1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345832"/>
            <a:ext cx="16453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000250"/>
            <a:ext cx="792956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«Щоб дійти до мети, треба перш за все йти»</a:t>
            </a:r>
          </a:p>
          <a:p>
            <a:pPr eaLnBrk="1" hangingPunct="1">
              <a:defRPr/>
            </a:pPr>
            <a:endParaRPr lang="uk-UA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0525" y="3863975"/>
            <a:ext cx="41989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Оноре де Бальзак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Девіз:  </a:t>
            </a:r>
            <a:br>
              <a:rPr lang="uk-UA" sz="40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uk-UA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кутник 10"/>
          <p:cNvSpPr/>
          <p:nvPr/>
        </p:nvSpPr>
        <p:spPr>
          <a:xfrm>
            <a:off x="1311617" y="4572000"/>
            <a:ext cx="45068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Бажаю успіху</a:t>
            </a:r>
          </a:p>
        </p:txBody>
      </p:sp>
      <p:pic>
        <p:nvPicPr>
          <p:cNvPr id="4102" name="Picture 3" descr="D:\Мама\Pu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20056" flipV="1">
            <a:off x="6843713" y="4779963"/>
            <a:ext cx="12731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215968"/>
                </a:solidFill>
              </a:rPr>
              <a:t>Програма</a:t>
            </a:r>
            <a:r>
              <a:rPr lang="en-US" dirty="0" smtClean="0">
                <a:solidFill>
                  <a:srgbClr val="215968"/>
                </a:solidFill>
              </a:rPr>
              <a:t>  </a:t>
            </a:r>
            <a:r>
              <a:rPr lang="en-US" dirty="0" err="1" smtClean="0">
                <a:solidFill>
                  <a:srgbClr val="215968"/>
                </a:solidFill>
              </a:rPr>
              <a:t>Desmoc</a:t>
            </a:r>
            <a:r>
              <a:rPr lang="ru-RU" dirty="0" smtClean="0">
                <a:solidFill>
                  <a:srgbClr val="215968"/>
                </a:solidFill>
              </a:rPr>
              <a:t> 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A819F-86B9-4F61-A939-F9D98BC4E5DF}" type="slidenum">
              <a:rPr lang="ru-RU"/>
              <a:pPr/>
              <a:t>20</a:t>
            </a:fld>
            <a:endParaRPr lang="ru-RU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41350" y="1620838"/>
            <a:ext cx="7940675" cy="387798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2400" dirty="0" err="1" smtClean="0">
                <a:solidFill>
                  <a:srgbClr val="215968"/>
                </a:solidFill>
              </a:rPr>
              <a:t>Desmoc</a:t>
            </a:r>
            <a:r>
              <a:rPr lang="en-US" sz="2400" b="1" dirty="0" smtClean="0">
                <a:latin typeface="+mn-lt"/>
              </a:rPr>
              <a:t>– </a:t>
            </a:r>
            <a:r>
              <a:rPr lang="uk-UA" sz="2400" b="1" dirty="0" smtClean="0">
                <a:latin typeface="+mn-lt"/>
              </a:rPr>
              <a:t>це графічний калькулятор.</a:t>
            </a:r>
          </a:p>
          <a:p>
            <a:pPr algn="just" eaLnBrk="1" hangingPunct="1">
              <a:defRPr/>
            </a:pPr>
            <a:endParaRPr lang="uk-UA" sz="2400" b="1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Практична робота</a:t>
            </a:r>
          </a:p>
          <a:p>
            <a:pPr algn="ctr" eaLnBrk="1" hangingPunct="1">
              <a:defRPr/>
            </a:pPr>
            <a:r>
              <a:rPr lang="uk-UA" sz="1600" dirty="0" smtClean="0">
                <a:solidFill>
                  <a:srgbClr val="C00000"/>
                </a:solidFill>
                <a:latin typeface="+mn-lt"/>
              </a:rPr>
              <a:t>(індивідуальна)</a:t>
            </a:r>
          </a:p>
          <a:p>
            <a:pPr algn="ctr" eaLnBrk="1" hangingPunct="1">
              <a:defRPr/>
            </a:pPr>
            <a:r>
              <a:rPr lang="uk-UA" sz="3200" dirty="0" smtClean="0">
                <a:latin typeface="+mn-lt"/>
              </a:rPr>
              <a:t>Побудова графіка функції: </a:t>
            </a:r>
            <a:endParaRPr lang="ru-RU" sz="3200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latin typeface="+mn-lt"/>
              </a:rPr>
              <a:t>• </a:t>
            </a:r>
            <a:r>
              <a:rPr lang="ru-RU" sz="2400" dirty="0" smtClean="0">
                <a:latin typeface="+mn-lt"/>
              </a:rPr>
              <a:t> </a:t>
            </a:r>
            <a:r>
              <a:rPr lang="uk-UA" sz="2400" dirty="0" smtClean="0">
                <a:latin typeface="+mn-lt"/>
              </a:rPr>
              <a:t>У рядок &lt;Введення&gt; ввести формулу функції і натиснути клавішу &lt;</a:t>
            </a:r>
            <a:r>
              <a:rPr lang="uk-UA" sz="2400" dirty="0" err="1" smtClean="0">
                <a:latin typeface="+mn-lt"/>
              </a:rPr>
              <a:t>Enter</a:t>
            </a:r>
            <a:r>
              <a:rPr lang="uk-UA" sz="2400" dirty="0" smtClean="0">
                <a:latin typeface="+mn-lt"/>
              </a:rPr>
              <a:t>&gt;.</a:t>
            </a:r>
          </a:p>
          <a:p>
            <a:pPr algn="just" eaLnBrk="1" hangingPunct="1">
              <a:defRPr/>
            </a:pPr>
            <a:r>
              <a:rPr lang="uk-UA" sz="2400" dirty="0" smtClean="0">
                <a:latin typeface="+mn-lt"/>
              </a:rPr>
              <a:t>•  Треба пам’ятати: множення - *, ділення - /, степінь - ^, модуль – </a:t>
            </a:r>
            <a:r>
              <a:rPr lang="uk-UA" sz="2400" dirty="0" err="1" smtClean="0">
                <a:latin typeface="+mn-lt"/>
              </a:rPr>
              <a:t>abs</a:t>
            </a:r>
            <a:r>
              <a:rPr lang="uk-UA" sz="2400" dirty="0" smtClean="0">
                <a:latin typeface="+mn-lt"/>
              </a:rPr>
              <a:t>(), квадратний корінь – </a:t>
            </a:r>
            <a:r>
              <a:rPr lang="uk-UA" sz="2400" dirty="0" err="1" smtClean="0">
                <a:latin typeface="+mn-lt"/>
              </a:rPr>
              <a:t>sqrt</a:t>
            </a:r>
            <a:r>
              <a:rPr lang="uk-UA" sz="2400" dirty="0" smtClean="0">
                <a:latin typeface="+mn-lt"/>
              </a:rPr>
              <a:t>().</a:t>
            </a:r>
          </a:p>
          <a:p>
            <a:pPr algn="just" eaLnBrk="1" hangingPunct="1">
              <a:defRPr/>
            </a:pPr>
            <a:endParaRPr lang="uk-UA" sz="2200" b="1" dirty="0" smtClean="0">
              <a:latin typeface="+mn-lt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l="35423" t="23582" r="60077" b="70721"/>
          <a:stretch>
            <a:fillRect/>
          </a:stretch>
        </p:blipFill>
        <p:spPr bwMode="auto">
          <a:xfrm>
            <a:off x="395536" y="-127882"/>
            <a:ext cx="1630114" cy="16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Група 1 - “ Математичне доміно ”</a:t>
            </a: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/>
              <a:t>Група 2 -  Кросворд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/>
          </a:p>
          <a:p>
            <a:pPr>
              <a:buFontTx/>
              <a:buNone/>
            </a:pPr>
            <a:r>
              <a:rPr lang="uk-UA" dirty="0" smtClean="0"/>
              <a:t>    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08720"/>
            <a:ext cx="64490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Робота в різнорівневих групах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36868" name="Прямокутник 1"/>
          <p:cNvSpPr>
            <a:spLocks noChangeArrowheads="1"/>
          </p:cNvSpPr>
          <p:nvPr/>
        </p:nvSpPr>
        <p:spPr bwMode="auto">
          <a:xfrm>
            <a:off x="411480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>
                <a:latin typeface="Times New Roman" pitchFamily="18" charset="0"/>
                <a:cs typeface="Times New Roman" pitchFamily="18" charset="0"/>
              </a:rPr>
              <a:t>- Як приємно дізнатися, що ти чогось навчився.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Ж Мольєр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2133" y="620688"/>
            <a:ext cx="57511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2.“ 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Парабола навколо нас ”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923928" y="3068960"/>
          <a:ext cx="4570413" cy="2570162"/>
        </p:xfrm>
        <a:graphic>
          <a:graphicData uri="http://schemas.openxmlformats.org/presentationml/2006/ole">
            <p:oleObj spid="_x0000_s39940" name="Презентация" r:id="rId3" imgW="4570541" imgH="2570852" progId="PowerPoint.Show.12">
              <p:embed/>
            </p:oleObj>
          </a:graphicData>
        </a:graphic>
      </p:graphicFrame>
      <p:pic>
        <p:nvPicPr>
          <p:cNvPr id="5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b="36073"/>
          <a:stretch>
            <a:fillRect/>
          </a:stretch>
        </p:blipFill>
        <p:spPr bwMode="auto">
          <a:xfrm>
            <a:off x="0" y="2924944"/>
            <a:ext cx="3642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17666" y="318252"/>
            <a:ext cx="4825904" cy="699309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4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Рефлексія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6786"/>
          <a:ext cx="6096000" cy="406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63" y="1000125"/>
            <a:ext cx="6423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Метод</a:t>
            </a:r>
            <a:r>
              <a:rPr lang="ru-RU" sz="2800" dirty="0"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: «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Висловлювання  за бажанням ”</a:t>
            </a:r>
            <a:endParaRPr lang="ru-RU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5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17575"/>
          </a:xfrm>
        </p:spPr>
        <p:txBody>
          <a:bodyPr/>
          <a:lstStyle/>
          <a:p>
            <a:r>
              <a:rPr lang="uk-UA" sz="3600" smtClean="0">
                <a:solidFill>
                  <a:srgbClr val="002060"/>
                </a:solidFill>
              </a:rPr>
              <a:t>Домашнє завдання</a:t>
            </a:r>
            <a:endParaRPr lang="ru-RU" sz="3600" smtClean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50" y="1000125"/>
          <a:ext cx="7643814" cy="4027488"/>
        </p:xfrm>
        <a:graphic>
          <a:graphicData uri="http://schemas.openxmlformats.org/drawingml/2006/table">
            <a:tbl>
              <a:tblPr/>
              <a:tblGrid>
                <a:gridCol w="1180752"/>
                <a:gridCol w="2858662"/>
                <a:gridCol w="3604400"/>
              </a:tblGrid>
              <a:tr h="1480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Рівень (бали)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Теоретичний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Вправи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6041">
                <a:tc>
                  <a:txBody>
                    <a:bodyPr/>
                    <a:lstStyle/>
                    <a:p>
                      <a:pPr marL="0" marR="0" lvl="0" indent="-258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І (1-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Повторити: §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uk-UA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109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№1-5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526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  <a:tr h="296041">
                <a:tc>
                  <a:txBody>
                    <a:bodyPr/>
                    <a:lstStyle/>
                    <a:p>
                      <a:r>
                        <a:rPr lang="uk-UA" dirty="0" smtClean="0"/>
                        <a:t>ІІ (7-12)</a:t>
                      </a:r>
                      <a:endParaRPr lang="ru-RU" dirty="0"/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№436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B"/>
                    </a:solidFill>
                  </a:tcPr>
                </a:tc>
              </a:tr>
              <a:tr h="1428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</a:tr>
            </a:tbl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2205038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46088" algn="l"/>
              </a:tabLst>
              <a:defRPr/>
            </a:pPr>
            <a:endParaRPr lang="ru-RU" sz="3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3034" name="Picture 5" descr="E:\clipart\ani1\small_h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-142875"/>
            <a:ext cx="15716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19509-5ADE-40DC-9422-420FDBBBEC3C}" type="slidenum">
              <a:rPr lang="ru-RU"/>
              <a:pPr/>
              <a:t>24</a:t>
            </a:fld>
            <a:endParaRPr lang="ru-RU"/>
          </a:p>
        </p:txBody>
      </p:sp>
      <p:pic>
        <p:nvPicPr>
          <p:cNvPr id="10" name="Picture 2" descr="http://t0.gstatic.com/images?q=tbn:ANd9GcTXh7iz2ULWa1RvY6U4TkMmJ_XB-nXWSDTHjO_wts1Z1HMUK6zO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7" y="5072074"/>
            <a:ext cx="2680566" cy="161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57790" cy="201622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  <a:t/>
            </a:r>
            <a:br>
              <a:rPr lang="uk-UA" sz="3200" b="1" u="sng" dirty="0" smtClean="0">
                <a:solidFill>
                  <a:srgbClr val="215968"/>
                </a:solidFill>
                <a:latin typeface="Monotype Corsiva" pitchFamily="66" charset="0"/>
              </a:rPr>
            </a:br>
            <a:r>
              <a:rPr lang="uk-UA" sz="3100" b="1" u="sng" dirty="0" smtClean="0">
                <a:solidFill>
                  <a:srgbClr val="215968"/>
                </a:solidFill>
                <a:latin typeface="Calibri" pitchFamily="34" charset="0"/>
              </a:rPr>
              <a:t>Мета уроку</a:t>
            </a:r>
            <a:r>
              <a:rPr lang="uk-UA" sz="3100" b="1" dirty="0" smtClean="0">
                <a:solidFill>
                  <a:srgbClr val="215968"/>
                </a:solidFill>
                <a:latin typeface="Calibri" pitchFamily="34" charset="0"/>
              </a:rPr>
              <a:t>:</a:t>
            </a:r>
            <a:r>
              <a:rPr lang="uk-UA" sz="31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- формувати  </a:t>
            </a:r>
            <a:r>
              <a:rPr lang="uk-UA" sz="2400" b="1" dirty="0" smtClean="0"/>
              <a:t>предметну компетентність</a:t>
            </a:r>
            <a:r>
              <a:rPr lang="uk-UA" sz="2400" dirty="0" smtClean="0"/>
              <a:t> з теми, систематизувати, узагальнити знання  учнів з теми  «Функції, їх властивості  і  графіки.</a:t>
            </a:r>
            <a:r>
              <a:rPr lang="uk-UA" sz="2400" b="1" dirty="0" smtClean="0"/>
              <a:t> </a:t>
            </a:r>
            <a:r>
              <a:rPr lang="uk-UA" sz="2400" dirty="0" smtClean="0"/>
              <a:t>Квадратична функція»;</a:t>
            </a:r>
            <a:br>
              <a:rPr lang="uk-UA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інформаційно-комунікаційну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компетентність</a:t>
            </a:r>
            <a:r>
              <a:rPr lang="ru-RU" sz="2400" b="1" dirty="0" smtClean="0"/>
              <a:t>,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до математики </a:t>
            </a:r>
            <a:r>
              <a:rPr lang="uk-UA" sz="2400" dirty="0" smtClean="0"/>
              <a:t>,зокрема </a:t>
            </a:r>
            <a:r>
              <a:rPr lang="ru-RU" sz="2400" dirty="0" smtClean="0"/>
              <a:t>шляхом </a:t>
            </a:r>
            <a:r>
              <a:rPr lang="ru-RU" sz="2400" dirty="0" err="1" smtClean="0"/>
              <a:t>демонстрації</a:t>
            </a:r>
            <a:r>
              <a:rPr lang="ru-RU" sz="2400" dirty="0" smtClean="0"/>
              <a:t> </a:t>
            </a:r>
            <a:r>
              <a:rPr lang="uk-UA" sz="2400" dirty="0" smtClean="0"/>
              <a:t>можливості та доцільності використання комп’ютерних технологій при вивченні даної теми; </a:t>
            </a:r>
            <a:br>
              <a:rPr lang="uk-UA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- виховувати охайність математичних записів та малюнків,  творчо – пошукову діяльність.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3200" b="1" dirty="0" smtClean="0">
                <a:latin typeface="Monotype Corsiva" pitchFamily="66" charset="0"/>
              </a:rPr>
              <a:t/>
            </a:r>
            <a:br>
              <a:rPr lang="uk-UA" sz="3200" b="1" dirty="0" smtClean="0">
                <a:latin typeface="Monotype Corsiva" pitchFamily="66" charset="0"/>
              </a:rPr>
            </a:br>
            <a:r>
              <a:rPr lang="uk-UA" sz="3200" b="1" dirty="0" smtClean="0">
                <a:latin typeface="Monotype Corsiva" pitchFamily="66" charset="0"/>
              </a:rPr>
              <a:t/>
            </a:r>
            <a:br>
              <a:rPr lang="uk-UA" sz="3200" b="1" dirty="0" smtClean="0">
                <a:latin typeface="Monotype Corsiva" pitchFamily="66" charset="0"/>
              </a:rPr>
            </a:br>
            <a:r>
              <a:rPr lang="uk-UA" sz="3200" b="1" dirty="0" smtClean="0">
                <a:latin typeface="Monotype Corsiva" pitchFamily="66" charset="0"/>
              </a:rPr>
              <a:t/>
            </a:r>
            <a:br>
              <a:rPr lang="uk-UA" sz="3200" b="1" dirty="0" smtClean="0">
                <a:latin typeface="Monotype Corsiva" pitchFamily="66" charset="0"/>
              </a:rPr>
            </a:br>
            <a:endParaRPr lang="ru-RU" sz="3200" b="1" dirty="0" smtClean="0">
              <a:latin typeface="Monotype Corsiva" pitchFamily="66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429250"/>
            <a:ext cx="28575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2071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dirty="0" smtClean="0"/>
              <a:t>“ Математична зарядка ”</a:t>
            </a:r>
            <a:endParaRPr lang="ru-RU" sz="4900" dirty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576388" y="284163"/>
            <a:ext cx="69977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8938" algn="just" eaLnBrk="1" hangingPunct="1"/>
            <a:r>
              <a:rPr lang="uk-UA">
                <a:latin typeface="Segoe Print" pitchFamily="2" charset="0"/>
                <a:ea typeface="Calibri" pitchFamily="34" charset="0"/>
                <a:cs typeface="Times New Roman" pitchFamily="18" charset="0"/>
              </a:rPr>
              <a:t>«Знання збільшуються, а вміння вдосконалюються, </a:t>
            </a:r>
          </a:p>
          <a:p>
            <a:pPr indent="388938" algn="just" eaLnBrk="1" hangingPunct="1"/>
            <a:r>
              <a:rPr lang="uk-UA">
                <a:latin typeface="Segoe Print" pitchFamily="2" charset="0"/>
                <a:ea typeface="Calibri" pitchFamily="34" charset="0"/>
                <a:cs typeface="Times New Roman" pitchFamily="18" charset="0"/>
              </a:rPr>
              <a:t>коли ними ділишся»</a:t>
            </a:r>
          </a:p>
          <a:p>
            <a:pPr indent="388938" algn="just" eaLnBrk="1" hangingPunct="1"/>
            <a:r>
              <a:rPr lang="uk-UA">
                <a:latin typeface="Segoe Print" pitchFamily="2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388938" algn="just" eaLnBrk="1" hangingPunct="1"/>
            <a:r>
              <a:rPr lang="uk-UA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388938" algn="just" eaLnBrk="1" hangingPunct="1"/>
            <a:endParaRPr lang="uk-UA">
              <a:latin typeface="Segoe Print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6357938" y="928688"/>
            <a:ext cx="2524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latin typeface="Segoe Print" pitchFamily="2" charset="0"/>
              </a:rPr>
              <a:t>Народна мудрість </a:t>
            </a:r>
            <a:endParaRPr lang="ru-RU">
              <a:latin typeface="Segoe Print" pitchFamily="2" charset="0"/>
            </a:endParaRPr>
          </a:p>
        </p:txBody>
      </p:sp>
      <p:pic>
        <p:nvPicPr>
          <p:cNvPr id="6" name="Picture 5" descr="Рисунок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43375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72500" cy="607218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000" dirty="0" smtClean="0"/>
              <a:t>1. Що таке функція?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</a:t>
            </a:r>
            <a:r>
              <a:rPr lang="uk-UA" sz="2000" dirty="0" smtClean="0"/>
              <a:t> Що називається областю визначення функції, областю значень функції?</a:t>
            </a:r>
            <a:br>
              <a:rPr lang="uk-UA" sz="2000" dirty="0" smtClean="0"/>
            </a:br>
            <a:r>
              <a:rPr lang="uk-UA" sz="2000" dirty="0" smtClean="0"/>
              <a:t>3.Що таке нулі функції?</a:t>
            </a:r>
            <a:br>
              <a:rPr lang="uk-UA" sz="2000" dirty="0" smtClean="0"/>
            </a:br>
            <a:r>
              <a:rPr lang="uk-UA" sz="2000" dirty="0" smtClean="0"/>
              <a:t>4. Що таке проміжки </a:t>
            </a:r>
            <a:r>
              <a:rPr lang="uk-UA" sz="2000" dirty="0" err="1" smtClean="0"/>
              <a:t>знакосталості</a:t>
            </a:r>
            <a:r>
              <a:rPr lang="uk-UA" sz="2000" dirty="0" smtClean="0"/>
              <a:t> ?</a:t>
            </a:r>
            <a:br>
              <a:rPr lang="uk-UA" sz="2000" dirty="0" smtClean="0"/>
            </a:br>
            <a:r>
              <a:rPr lang="uk-UA" sz="2000" dirty="0" smtClean="0"/>
              <a:t>5. Яку функцію називають зростаючою на деякому проміжку?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6.</a:t>
            </a:r>
            <a:r>
              <a:rPr lang="uk-UA" sz="2000" dirty="0" smtClean="0"/>
              <a:t> Яка функція називається квадратичною?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7.Що є графіком квадратичної функції?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8.</a:t>
            </a:r>
            <a:r>
              <a:rPr lang="uk-UA" sz="2000" dirty="0" smtClean="0"/>
              <a:t> Від чого залежить напрям віток параболи?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9.</a:t>
            </a:r>
            <a:r>
              <a:rPr lang="uk-UA" sz="2000" dirty="0" smtClean="0"/>
              <a:t> Як обчислити координати вершини параболи?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10.</a:t>
            </a:r>
            <a:r>
              <a:rPr lang="uk-UA" sz="2000" dirty="0" smtClean="0"/>
              <a:t>1</a:t>
            </a:r>
            <a:r>
              <a:rPr lang="en-US" sz="2000" dirty="0" smtClean="0"/>
              <a:t>1</a:t>
            </a:r>
            <a:r>
              <a:rPr lang="uk-UA" sz="2000" dirty="0" smtClean="0"/>
              <a:t>. Як , використовуючи графік функції y = f(x) , побудувати графік функції y = f(x)+n ;y = f(</a:t>
            </a:r>
            <a:r>
              <a:rPr lang="uk-UA" sz="2000" dirty="0" err="1" smtClean="0"/>
              <a:t>x+m</a:t>
            </a:r>
            <a:r>
              <a:rPr lang="uk-UA" sz="2000" dirty="0" smtClean="0"/>
              <a:t>); </a:t>
            </a:r>
            <a:r>
              <a:rPr lang="ru-RU" sz="2000" dirty="0" smtClean="0"/>
              <a:t>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11.</a:t>
            </a:r>
            <a:r>
              <a:rPr lang="uk-UA" sz="2000" dirty="0" smtClean="0"/>
              <a:t>Як , використовуючи графік функції y = f(x) , побудувати графік функції y = -f(x)</a:t>
            </a:r>
            <a:r>
              <a:rPr lang="ru-RU" sz="2000" dirty="0" smtClean="0"/>
              <a:t>?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12.Як , використовуючи графік функції y = f(x) , побудувати графік функції y = </a:t>
            </a:r>
            <a:r>
              <a:rPr lang="uk-UA" sz="2000" dirty="0" err="1" smtClean="0"/>
              <a:t>If</a:t>
            </a:r>
            <a:r>
              <a:rPr lang="uk-UA" sz="2000" dirty="0" smtClean="0"/>
              <a:t>(x)I</a:t>
            </a:r>
            <a:r>
              <a:rPr lang="ru-RU" sz="2000" dirty="0" smtClean="0"/>
              <a:t> ?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13.Через яку точку</a:t>
            </a:r>
            <a:r>
              <a:rPr lang="en-US" sz="2000" dirty="0" smtClean="0"/>
              <a:t> </a:t>
            </a:r>
            <a:r>
              <a:rPr lang="uk-UA" sz="2000" dirty="0" smtClean="0"/>
              <a:t>графіка параболи  проходить вісь симетрії?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14 А</a:t>
            </a:r>
            <a:r>
              <a:rPr lang="uk-UA" sz="2000" dirty="0" err="1" smtClean="0"/>
              <a:t>лгоритм</a:t>
            </a:r>
            <a:r>
              <a:rPr lang="uk-UA" sz="2000" dirty="0" smtClean="0"/>
              <a:t> </a:t>
            </a:r>
            <a:r>
              <a:rPr lang="uk-UA" sz="2000" dirty="0"/>
              <a:t>побудови графіка квадратичної функції.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611560" y="1989138"/>
            <a:ext cx="83705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«Теорія без практики мертва і безплідна,</a:t>
            </a:r>
          </a:p>
          <a:p>
            <a:pPr algn="ctr" eaLnBrk="1" hangingPunct="1">
              <a:defRPr/>
            </a:pPr>
            <a:endParaRPr lang="uk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практика без теорії неможлива»</a:t>
            </a:r>
          </a:p>
          <a:p>
            <a:pPr algn="ctr" eaLnBrk="1" hangingPunct="1">
              <a:defRPr/>
            </a:pPr>
            <a:endParaRPr lang="uk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uk-U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Рене</a:t>
            </a: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Декарт </a:t>
            </a:r>
          </a:p>
        </p:txBody>
      </p:sp>
      <p:pic>
        <p:nvPicPr>
          <p:cNvPr id="4" name="Picture 7" descr="C:\Documents and Settings\Admin\Мои документы\Мои рисунки\teacher_clipart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5001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971550" y="11255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/>
              <a:t>1. Який</a:t>
            </a:r>
            <a:r>
              <a:rPr lang="uk-UA"/>
              <a:t> з графіків є графіком функції? Обгрунтуйте !</a:t>
            </a:r>
            <a:endParaRPr lang="ru-RU"/>
          </a:p>
        </p:txBody>
      </p:sp>
      <p:sp>
        <p:nvSpPr>
          <p:cNvPr id="13315" name="Line 57"/>
          <p:cNvSpPr>
            <a:spLocks noChangeShapeType="1"/>
          </p:cNvSpPr>
          <p:nvPr/>
        </p:nvSpPr>
        <p:spPr bwMode="auto">
          <a:xfrm flipV="1">
            <a:off x="1835150" y="16287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16" name="Line 58"/>
          <p:cNvSpPr>
            <a:spLocks noChangeShapeType="1"/>
          </p:cNvSpPr>
          <p:nvPr/>
        </p:nvSpPr>
        <p:spPr bwMode="auto">
          <a:xfrm>
            <a:off x="611188" y="328453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17" name="Rectangle 59"/>
          <p:cNvSpPr>
            <a:spLocks noChangeArrowheads="1"/>
          </p:cNvSpPr>
          <p:nvPr/>
        </p:nvSpPr>
        <p:spPr bwMode="auto">
          <a:xfrm>
            <a:off x="3132138" y="3357563"/>
            <a:ext cx="358775" cy="287337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Х</a:t>
            </a:r>
            <a:endParaRPr lang="ru-RU"/>
          </a:p>
        </p:txBody>
      </p:sp>
      <p:sp>
        <p:nvSpPr>
          <p:cNvPr id="13318" name="Rectangle 60"/>
          <p:cNvSpPr>
            <a:spLocks noChangeArrowheads="1"/>
          </p:cNvSpPr>
          <p:nvPr/>
        </p:nvSpPr>
        <p:spPr bwMode="auto">
          <a:xfrm>
            <a:off x="1908175" y="1628775"/>
            <a:ext cx="431800" cy="287338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У</a:t>
            </a:r>
            <a:endParaRPr lang="ru-RU"/>
          </a:p>
        </p:txBody>
      </p:sp>
      <p:sp>
        <p:nvSpPr>
          <p:cNvPr id="13319" name="Rectangle 61"/>
          <p:cNvSpPr>
            <a:spLocks noChangeArrowheads="1"/>
          </p:cNvSpPr>
          <p:nvPr/>
        </p:nvSpPr>
        <p:spPr bwMode="auto">
          <a:xfrm>
            <a:off x="1331913" y="3357563"/>
            <a:ext cx="431800" cy="287337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0</a:t>
            </a:r>
            <a:endParaRPr lang="ru-RU"/>
          </a:p>
        </p:txBody>
      </p:sp>
      <p:sp>
        <p:nvSpPr>
          <p:cNvPr id="13320" name="Line 63"/>
          <p:cNvSpPr>
            <a:spLocks noChangeShapeType="1"/>
          </p:cNvSpPr>
          <p:nvPr/>
        </p:nvSpPr>
        <p:spPr bwMode="auto">
          <a:xfrm flipV="1">
            <a:off x="5940425" y="16287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21" name="Line 64"/>
          <p:cNvSpPr>
            <a:spLocks noChangeShapeType="1"/>
          </p:cNvSpPr>
          <p:nvPr/>
        </p:nvSpPr>
        <p:spPr bwMode="auto">
          <a:xfrm>
            <a:off x="4716463" y="328453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22" name="Rectangle 65"/>
          <p:cNvSpPr>
            <a:spLocks noChangeArrowheads="1"/>
          </p:cNvSpPr>
          <p:nvPr/>
        </p:nvSpPr>
        <p:spPr bwMode="auto">
          <a:xfrm>
            <a:off x="7380288" y="3357563"/>
            <a:ext cx="358775" cy="287337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Х</a:t>
            </a:r>
            <a:endParaRPr lang="ru-RU"/>
          </a:p>
        </p:txBody>
      </p:sp>
      <p:sp>
        <p:nvSpPr>
          <p:cNvPr id="13323" name="Rectangle 66"/>
          <p:cNvSpPr>
            <a:spLocks noChangeArrowheads="1"/>
          </p:cNvSpPr>
          <p:nvPr/>
        </p:nvSpPr>
        <p:spPr bwMode="auto">
          <a:xfrm>
            <a:off x="6011863" y="1628775"/>
            <a:ext cx="431800" cy="287338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У</a:t>
            </a:r>
            <a:endParaRPr lang="ru-RU"/>
          </a:p>
        </p:txBody>
      </p:sp>
      <p:sp>
        <p:nvSpPr>
          <p:cNvPr id="13324" name="Rectangle 67"/>
          <p:cNvSpPr>
            <a:spLocks noChangeArrowheads="1"/>
          </p:cNvSpPr>
          <p:nvPr/>
        </p:nvSpPr>
        <p:spPr bwMode="auto">
          <a:xfrm>
            <a:off x="5508625" y="3357563"/>
            <a:ext cx="358775" cy="214312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/>
              <a:t>0</a:t>
            </a:r>
            <a:endParaRPr lang="ru-RU"/>
          </a:p>
        </p:txBody>
      </p:sp>
      <p:sp>
        <p:nvSpPr>
          <p:cNvPr id="13325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А)</a:t>
            </a:r>
            <a:endParaRPr lang="ru-RU"/>
          </a:p>
        </p:txBody>
      </p:sp>
      <p:sp>
        <p:nvSpPr>
          <p:cNvPr id="13326" name="Text Box 69"/>
          <p:cNvSpPr txBox="1">
            <a:spLocks noChangeArrowheads="1"/>
          </p:cNvSpPr>
          <p:nvPr/>
        </p:nvSpPr>
        <p:spPr bwMode="auto">
          <a:xfrm>
            <a:off x="5148263" y="17002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Б)</a:t>
            </a:r>
            <a:endParaRPr lang="ru-RU"/>
          </a:p>
        </p:txBody>
      </p:sp>
      <p:sp>
        <p:nvSpPr>
          <p:cNvPr id="67654" name="Freeform 70"/>
          <p:cNvSpPr>
            <a:spLocks/>
          </p:cNvSpPr>
          <p:nvPr/>
        </p:nvSpPr>
        <p:spPr bwMode="auto">
          <a:xfrm>
            <a:off x="1619250" y="1941513"/>
            <a:ext cx="1692275" cy="1774825"/>
          </a:xfrm>
          <a:custGeom>
            <a:avLst/>
            <a:gdLst>
              <a:gd name="T0" fmla="*/ 0 w 1066"/>
              <a:gd name="T1" fmla="*/ 2147483646 h 1118"/>
              <a:gd name="T2" fmla="*/ 2147483646 w 1066"/>
              <a:gd name="T3" fmla="*/ 2147483646 h 1118"/>
              <a:gd name="T4" fmla="*/ 2147483646 w 1066"/>
              <a:gd name="T5" fmla="*/ 2147483646 h 1118"/>
              <a:gd name="T6" fmla="*/ 2147483646 w 1066"/>
              <a:gd name="T7" fmla="*/ 2147483646 h 1118"/>
              <a:gd name="T8" fmla="*/ 2147483646 w 1066"/>
              <a:gd name="T9" fmla="*/ 2147483646 h 1118"/>
              <a:gd name="T10" fmla="*/ 2147483646 w 1066"/>
              <a:gd name="T11" fmla="*/ 2147483646 h 1118"/>
              <a:gd name="T12" fmla="*/ 2147483646 w 1066"/>
              <a:gd name="T13" fmla="*/ 2147483646 h 1118"/>
              <a:gd name="T14" fmla="*/ 2147483646 w 1066"/>
              <a:gd name="T15" fmla="*/ 2147483646 h 1118"/>
              <a:gd name="T16" fmla="*/ 2147483646 w 1066"/>
              <a:gd name="T17" fmla="*/ 2147483646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6"/>
              <a:gd name="T28" fmla="*/ 0 h 1118"/>
              <a:gd name="T29" fmla="*/ 1066 w 1066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6" h="1118">
                <a:moveTo>
                  <a:pt x="0" y="30"/>
                </a:moveTo>
                <a:cubicBezTo>
                  <a:pt x="299" y="15"/>
                  <a:pt x="598" y="0"/>
                  <a:pt x="726" y="30"/>
                </a:cubicBezTo>
                <a:cubicBezTo>
                  <a:pt x="854" y="60"/>
                  <a:pt x="846" y="173"/>
                  <a:pt x="771" y="211"/>
                </a:cubicBezTo>
                <a:cubicBezTo>
                  <a:pt x="696" y="249"/>
                  <a:pt x="363" y="219"/>
                  <a:pt x="272" y="257"/>
                </a:cubicBezTo>
                <a:cubicBezTo>
                  <a:pt x="181" y="295"/>
                  <a:pt x="114" y="400"/>
                  <a:pt x="227" y="438"/>
                </a:cubicBezTo>
                <a:cubicBezTo>
                  <a:pt x="340" y="476"/>
                  <a:pt x="840" y="438"/>
                  <a:pt x="953" y="483"/>
                </a:cubicBezTo>
                <a:cubicBezTo>
                  <a:pt x="1066" y="528"/>
                  <a:pt x="1028" y="665"/>
                  <a:pt x="907" y="710"/>
                </a:cubicBezTo>
                <a:cubicBezTo>
                  <a:pt x="786" y="755"/>
                  <a:pt x="295" y="688"/>
                  <a:pt x="227" y="756"/>
                </a:cubicBezTo>
                <a:cubicBezTo>
                  <a:pt x="159" y="824"/>
                  <a:pt x="446" y="1058"/>
                  <a:pt x="499" y="1118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7656" name="Freeform 72"/>
          <p:cNvSpPr>
            <a:spLocks/>
          </p:cNvSpPr>
          <p:nvPr/>
        </p:nvSpPr>
        <p:spPr bwMode="auto">
          <a:xfrm>
            <a:off x="4716463" y="2289175"/>
            <a:ext cx="2808287" cy="1500188"/>
          </a:xfrm>
          <a:custGeom>
            <a:avLst/>
            <a:gdLst>
              <a:gd name="T0" fmla="*/ 0 w 1769"/>
              <a:gd name="T1" fmla="*/ 2147483646 h 945"/>
              <a:gd name="T2" fmla="*/ 2147483646 w 1769"/>
              <a:gd name="T3" fmla="*/ 2147483646 h 945"/>
              <a:gd name="T4" fmla="*/ 2147483646 w 1769"/>
              <a:gd name="T5" fmla="*/ 2147483646 h 945"/>
              <a:gd name="T6" fmla="*/ 2147483646 w 1769"/>
              <a:gd name="T7" fmla="*/ 2147483646 h 945"/>
              <a:gd name="T8" fmla="*/ 2147483646 w 1769"/>
              <a:gd name="T9" fmla="*/ 2147483646 h 945"/>
              <a:gd name="T10" fmla="*/ 2147483646 w 1769"/>
              <a:gd name="T11" fmla="*/ 2147483646 h 945"/>
              <a:gd name="T12" fmla="*/ 2147483646 w 1769"/>
              <a:gd name="T13" fmla="*/ 2147483646 h 945"/>
              <a:gd name="T14" fmla="*/ 2147483646 w 1769"/>
              <a:gd name="T15" fmla="*/ 2147483646 h 9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9"/>
              <a:gd name="T25" fmla="*/ 0 h 945"/>
              <a:gd name="T26" fmla="*/ 1769 w 1769"/>
              <a:gd name="T27" fmla="*/ 945 h 9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9" h="945">
                <a:moveTo>
                  <a:pt x="0" y="355"/>
                </a:moveTo>
                <a:cubicBezTo>
                  <a:pt x="94" y="241"/>
                  <a:pt x="189" y="128"/>
                  <a:pt x="272" y="128"/>
                </a:cubicBezTo>
                <a:cubicBezTo>
                  <a:pt x="355" y="128"/>
                  <a:pt x="416" y="272"/>
                  <a:pt x="499" y="355"/>
                </a:cubicBezTo>
                <a:cubicBezTo>
                  <a:pt x="582" y="438"/>
                  <a:pt x="688" y="544"/>
                  <a:pt x="771" y="627"/>
                </a:cubicBezTo>
                <a:cubicBezTo>
                  <a:pt x="854" y="710"/>
                  <a:pt x="923" y="945"/>
                  <a:pt x="998" y="854"/>
                </a:cubicBezTo>
                <a:cubicBezTo>
                  <a:pt x="1073" y="763"/>
                  <a:pt x="1118" y="166"/>
                  <a:pt x="1224" y="83"/>
                </a:cubicBezTo>
                <a:cubicBezTo>
                  <a:pt x="1330" y="0"/>
                  <a:pt x="1542" y="272"/>
                  <a:pt x="1633" y="355"/>
                </a:cubicBezTo>
                <a:cubicBezTo>
                  <a:pt x="1724" y="438"/>
                  <a:pt x="1746" y="510"/>
                  <a:pt x="1769" y="582"/>
                </a:cubicBezTo>
              </a:path>
            </a:pathLst>
          </a:custGeom>
          <a:noFill/>
          <a:ln w="28575">
            <a:solidFill>
              <a:srgbClr val="AF67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928938" y="428625"/>
            <a:ext cx="2346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Працюємо усно!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Box 17"/>
          <p:cNvSpPr txBox="1">
            <a:spLocks noChangeArrowheads="1"/>
          </p:cNvSpPr>
          <p:nvPr/>
        </p:nvSpPr>
        <p:spPr bwMode="auto">
          <a:xfrm>
            <a:off x="214313" y="2143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solidFill>
                  <a:srgbClr val="FF0000"/>
                </a:solidFill>
              </a:rPr>
              <a:t>0.5б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0" grpId="0"/>
      <p:bldP spid="67654" grpId="0" animBg="1"/>
      <p:bldP spid="676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60350"/>
            <a:ext cx="8015288" cy="588963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9900"/>
                </a:solidFill>
                <a:latin typeface="Georgia" pitchFamily="18" charset="0"/>
              </a:rPr>
              <a:t> Встановіть відповідність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39750" y="1495425"/>
          <a:ext cx="4895850" cy="4310063"/>
        </p:xfrm>
        <a:graphic>
          <a:graphicData uri="http://schemas.openxmlformats.org/presentationml/2006/ole">
            <p:oleObj spid="_x0000_s48130" name="GraphC" r:id="rId3" imgW="4248150" imgH="3867150" progId="">
              <p:embed/>
            </p:oleObj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867400" y="3429000"/>
          <a:ext cx="2232025" cy="698500"/>
        </p:xfrm>
        <a:graphic>
          <a:graphicData uri="http://schemas.openxmlformats.org/presentationml/2006/ole">
            <p:oleObj spid="_x0000_s48131" name="Формула" r:id="rId4" imgW="634725" imgH="203112" progId="">
              <p:embed/>
            </p:oleObj>
          </a:graphicData>
        </a:graphic>
      </p:graphicFrame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5867400" y="1844675"/>
          <a:ext cx="1955800" cy="712788"/>
        </p:xfrm>
        <a:graphic>
          <a:graphicData uri="http://schemas.openxmlformats.org/presentationml/2006/ole">
            <p:oleObj spid="_x0000_s48132" name="Формула" r:id="rId5" imgW="545626" imgH="203024" progId="">
              <p:embed/>
            </p:oleObj>
          </a:graphicData>
        </a:graphic>
      </p:graphicFrame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5867400" y="2636838"/>
          <a:ext cx="2357438" cy="714375"/>
        </p:xfrm>
        <a:graphic>
          <a:graphicData uri="http://schemas.openxmlformats.org/presentationml/2006/ole">
            <p:oleObj spid="_x0000_s48133" name="Формула" r:id="rId6" imgW="660113" imgH="203112" progId="">
              <p:embed/>
            </p:oleObj>
          </a:graphicData>
        </a:graphic>
      </p:graphicFrame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5867400" y="4221163"/>
          <a:ext cx="1563688" cy="703262"/>
        </p:xfrm>
        <a:graphic>
          <a:graphicData uri="http://schemas.openxmlformats.org/presentationml/2006/ole">
            <p:oleObj spid="_x0000_s48134" name="Формула" r:id="rId7" imgW="444307" imgH="203112" progId="">
              <p:embed/>
            </p:oleObj>
          </a:graphicData>
        </a:graphic>
      </p:graphicFrame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8243888" y="3429000"/>
            <a:ext cx="360362" cy="6254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8172450" y="1844675"/>
            <a:ext cx="431800" cy="6254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8172450" y="2636838"/>
            <a:ext cx="431800" cy="625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8243888" y="4221163"/>
            <a:ext cx="358775" cy="6254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5219700" y="5013325"/>
            <a:ext cx="3600450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0"/>
              <a:t>Який</a:t>
            </a:r>
            <a:r>
              <a:rPr lang="ru-RU" sz="1800" b="0"/>
              <a:t>  графік </a:t>
            </a:r>
          </a:p>
          <a:p>
            <a:pPr algn="ctr"/>
            <a:r>
              <a:rPr lang="ru-RU" sz="1800" b="0"/>
              <a:t> є  графіком</a:t>
            </a:r>
          </a:p>
          <a:p>
            <a:pPr algn="ctr"/>
            <a:r>
              <a:rPr lang="ru-RU" sz="1800" b="0"/>
              <a:t>функції  прямої</a:t>
            </a:r>
          </a:p>
          <a:p>
            <a:pPr algn="ctr"/>
            <a:r>
              <a:rPr lang="ru-RU" sz="1800" b="0"/>
              <a:t>пропорційності?</a:t>
            </a:r>
          </a:p>
        </p:txBody>
      </p:sp>
      <p:sp>
        <p:nvSpPr>
          <p:cNvPr id="18" name="Freeform 33"/>
          <p:cNvSpPr>
            <a:spLocks/>
          </p:cNvSpPr>
          <p:nvPr/>
        </p:nvSpPr>
        <p:spPr bwMode="auto">
          <a:xfrm>
            <a:off x="2392363" y="2193925"/>
            <a:ext cx="2454275" cy="3246438"/>
          </a:xfrm>
          <a:custGeom>
            <a:avLst/>
            <a:gdLst>
              <a:gd name="T0" fmla="*/ 0 w 1546"/>
              <a:gd name="T1" fmla="*/ 2147483647 h 2045"/>
              <a:gd name="T2" fmla="*/ 2147483647 w 1546"/>
              <a:gd name="T3" fmla="*/ 2147483647 h 2045"/>
              <a:gd name="T4" fmla="*/ 2147483647 w 1546"/>
              <a:gd name="T5" fmla="*/ 0 h 2045"/>
              <a:gd name="T6" fmla="*/ 0 60000 65536"/>
              <a:gd name="T7" fmla="*/ 0 60000 65536"/>
              <a:gd name="T8" fmla="*/ 0 60000 65536"/>
              <a:gd name="T9" fmla="*/ 0 w 1546"/>
              <a:gd name="T10" fmla="*/ 0 h 2045"/>
              <a:gd name="T11" fmla="*/ 1546 w 1546"/>
              <a:gd name="T12" fmla="*/ 2045 h 20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6" h="2045">
                <a:moveTo>
                  <a:pt x="0" y="2045"/>
                </a:moveTo>
                <a:lnTo>
                  <a:pt x="39" y="2036"/>
                </a:lnTo>
                <a:lnTo>
                  <a:pt x="1546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04" grpId="0" animBg="1"/>
      <p:bldP spid="12305" grpId="0" animBg="1"/>
      <p:bldP spid="12305" grpId="1" animBg="1"/>
      <p:bldP spid="12305" grpId="2" animBg="1"/>
      <p:bldP spid="12305" grpId="3" animBg="1"/>
      <p:bldP spid="12306" grpId="0" animBg="1"/>
      <p:bldP spid="12307" grpId="0" animBg="1"/>
      <p:bldP spid="123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358188" y="142875"/>
            <a:ext cx="60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solidFill>
                  <a:srgbClr val="FF0000"/>
                </a:solidFill>
              </a:rPr>
              <a:t>0.5б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747</Words>
  <Application>Microsoft Office PowerPoint</Application>
  <PresentationFormat>Экран (4:3)</PresentationFormat>
  <Paragraphs>245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Оформление по умолчанию</vt:lpstr>
      <vt:lpstr>GraphC</vt:lpstr>
      <vt:lpstr>Формула</vt:lpstr>
      <vt:lpstr>Презентация</vt:lpstr>
      <vt:lpstr>    “  Квадратична функція, її  властивості і графік ”</vt:lpstr>
      <vt:lpstr>Слайд 2</vt:lpstr>
      <vt:lpstr>      Мета уроку:  - формувати  предметну компетентність з теми, систематизувати, узагальнити знання  учнів з теми  «Функції, їх властивості  і  графіки. Квадратична функція»;  - розвивати інформаційно-комунікаційну компетентність, інтерес до математики ,зокрема шляхом демонстрації можливості та доцільності використання комп’ютерних технологій при вивченні даної теми;   - виховувати охайність математичних записів та малюнків,  творчо – пошукову діяльність.    </vt:lpstr>
      <vt:lpstr> “ Математична зарядка ”</vt:lpstr>
      <vt:lpstr>1. Що таке функція? 2. Що називається областю визначення функції, областю значень функції? 3.Що таке нулі функції? 4. Що таке проміжки знакосталості ? 5. Яку функцію називають зростаючою на деякому проміжку? 6. Яка функція називається квадратичною? 7.Що є графіком квадратичної функції? 8. Від чого залежить напрям віток параболи? 9. Як обчислити координати вершини параболи? 10.11. Як , використовуючи графік функції y = f(x) , побудувати графік функції y = f(x)+n ;y = f(x+m); ?  11.Як , використовуючи графік функції y = f(x) , побудувати графік функції y = -f(x)?  12.Як , використовуючи графік функції y = f(x) , побудувати графік функції y = If(x)I ?  13.Через яку точку графіка параболи  проходить вісь симетрії?  14 Алгоритм побудови графіка квадратичної функції.      </vt:lpstr>
      <vt:lpstr>Слайд 6</vt:lpstr>
      <vt:lpstr>Слайд 7</vt:lpstr>
      <vt:lpstr> Встановіть відповідність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Установіть відповідність</vt:lpstr>
      <vt:lpstr>Дослідити функцію:   у = х2 – 2х – 3 </vt:lpstr>
      <vt:lpstr> Користуючись шаблоном графіка функції у = х2 побудувати  графіки функцій:</vt:lpstr>
      <vt:lpstr>Слайд 19</vt:lpstr>
      <vt:lpstr>Програма  Desmoc </vt:lpstr>
      <vt:lpstr>Слайд 21</vt:lpstr>
      <vt:lpstr>Слайд 22</vt:lpstr>
      <vt:lpstr>Слайд 23</vt:lpstr>
      <vt:lpstr>Домашнє завдання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2012-02-05T17:05:23Z</dcterms:created>
  <dcterms:modified xsi:type="dcterms:W3CDTF">2024-12-18T20:34:26Z</dcterms:modified>
</cp:coreProperties>
</file>