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</p:sldMasterIdLst>
  <p:handoutMasterIdLst>
    <p:handoutMasterId r:id="rId14"/>
  </p:handoutMasterIdLst>
  <p:sldIdLst>
    <p:sldId id="256" r:id="rId2"/>
    <p:sldId id="269" r:id="rId3"/>
    <p:sldId id="265" r:id="rId4"/>
    <p:sldId id="278" r:id="rId5"/>
    <p:sldId id="277" r:id="rId6"/>
    <p:sldId id="276" r:id="rId7"/>
    <p:sldId id="275" r:id="rId8"/>
    <p:sldId id="274" r:id="rId9"/>
    <p:sldId id="273" r:id="rId10"/>
    <p:sldId id="272" r:id="rId11"/>
    <p:sldId id="271" r:id="rId12"/>
    <p:sldId id="270" r:id="rId13"/>
  </p:sldIdLst>
  <p:sldSz cx="6858000" cy="9906000" type="A4"/>
  <p:notesSz cx="6858000" cy="9144000"/>
  <p:embeddedFontLst>
    <p:embeddedFont>
      <p:font typeface="Calibri Light" panose="020F0302020204030204" pitchFamily="34" charset="0"/>
      <p:regular r:id="rId15"/>
      <p: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AGReverance" panose="020B0604020202020204" charset="0"/>
      <p:regular r:id="rId21"/>
      <p:italic r:id="rId22"/>
    </p:embeddedFont>
  </p:embeddedFontLst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E6E6E6"/>
    <a:srgbClr val="CFE7CD"/>
    <a:srgbClr val="1E79AC"/>
    <a:srgbClr val="F8C82A"/>
    <a:srgbClr val="EF5942"/>
    <a:srgbClr val="F6AEBC"/>
    <a:srgbClr val="EE3A23"/>
    <a:srgbClr val="E05B4A"/>
    <a:srgbClr val="1A48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253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741F0-5FD7-4B96-8BBC-C3EA741181E2}" type="datetimeFigureOut">
              <a:rPr lang="uk-UA" smtClean="0"/>
              <a:t>25.07.2024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62B29-D22E-4314-8318-A5F4A2C78D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6131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548B7-E6FC-4D60-84FA-57EDA161F474}" type="datetimeFigureOut">
              <a:rPr lang="uk-UA" smtClean="0"/>
              <a:t>25.07.2024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103F-4731-4565-AE46-9B02BD136C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9022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548B7-E6FC-4D60-84FA-57EDA161F474}" type="datetimeFigureOut">
              <a:rPr lang="uk-UA" smtClean="0"/>
              <a:t>25.07.2024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103F-4731-4565-AE46-9B02BD136C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7780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548B7-E6FC-4D60-84FA-57EDA161F474}" type="datetimeFigureOut">
              <a:rPr lang="uk-UA" smtClean="0"/>
              <a:t>25.07.2024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103F-4731-4565-AE46-9B02BD136C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8310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548B7-E6FC-4D60-84FA-57EDA161F474}" type="datetimeFigureOut">
              <a:rPr lang="uk-UA" smtClean="0"/>
              <a:t>25.07.2024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103F-4731-4565-AE46-9B02BD136C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1075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548B7-E6FC-4D60-84FA-57EDA161F474}" type="datetimeFigureOut">
              <a:rPr lang="uk-UA" smtClean="0"/>
              <a:t>25.07.2024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103F-4731-4565-AE46-9B02BD136C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0120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548B7-E6FC-4D60-84FA-57EDA161F474}" type="datetimeFigureOut">
              <a:rPr lang="uk-UA" smtClean="0"/>
              <a:t>25.07.2024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103F-4731-4565-AE46-9B02BD136C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6912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548B7-E6FC-4D60-84FA-57EDA161F474}" type="datetimeFigureOut">
              <a:rPr lang="uk-UA" smtClean="0"/>
              <a:t>25.07.2024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103F-4731-4565-AE46-9B02BD136C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7746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548B7-E6FC-4D60-84FA-57EDA161F474}" type="datetimeFigureOut">
              <a:rPr lang="uk-UA" smtClean="0"/>
              <a:t>25.07.2024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103F-4731-4565-AE46-9B02BD136C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3824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548B7-E6FC-4D60-84FA-57EDA161F474}" type="datetimeFigureOut">
              <a:rPr lang="uk-UA" smtClean="0"/>
              <a:t>25.07.2024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103F-4731-4565-AE46-9B02BD136C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9146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548B7-E6FC-4D60-84FA-57EDA161F474}" type="datetimeFigureOut">
              <a:rPr lang="uk-UA" smtClean="0"/>
              <a:t>25.07.2024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103F-4731-4565-AE46-9B02BD136C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0206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548B7-E6FC-4D60-84FA-57EDA161F474}" type="datetimeFigureOut">
              <a:rPr lang="uk-UA" smtClean="0"/>
              <a:t>25.07.2024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103F-4731-4565-AE46-9B02BD136C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9924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548B7-E6FC-4D60-84FA-57EDA161F474}" type="datetimeFigureOut">
              <a:rPr lang="uk-UA" smtClean="0"/>
              <a:t>25.07.2024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4103F-4731-4565-AE46-9B02BD136C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458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4"/>
          <a:stretch/>
        </p:blipFill>
        <p:spPr>
          <a:xfrm>
            <a:off x="294870" y="343952"/>
            <a:ext cx="6172766" cy="268841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84965" y="-1551265"/>
            <a:ext cx="2992579" cy="645968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4"/>
          <a:stretch/>
        </p:blipFill>
        <p:spPr>
          <a:xfrm>
            <a:off x="312832" y="3588703"/>
            <a:ext cx="6172766" cy="268841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4"/>
          <a:stretch/>
        </p:blipFill>
        <p:spPr>
          <a:xfrm>
            <a:off x="312832" y="6838482"/>
            <a:ext cx="6172766" cy="268841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84963" y="1708098"/>
            <a:ext cx="2992579" cy="645968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84963" y="4952848"/>
            <a:ext cx="2992580" cy="645968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8" t="1805" r="48401" b="40651"/>
          <a:stretch/>
        </p:blipFill>
        <p:spPr>
          <a:xfrm>
            <a:off x="3227696" y="429904"/>
            <a:ext cx="266131" cy="2511189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 rot="16200000">
            <a:off x="4325190" y="1231544"/>
            <a:ext cx="332869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i="1" dirty="0" err="1" smtClean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Reverance" pitchFamily="2" charset="0"/>
              </a:rPr>
              <a:t>ДоміНУШка</a:t>
            </a:r>
            <a:endParaRPr lang="uk-UA" sz="4400" b="1" i="1" dirty="0">
              <a:ln w="127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Reverance" pitchFamily="2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51409" y="292825"/>
            <a:ext cx="483029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i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Reverance" pitchFamily="2" charset="0"/>
              </a:rPr>
              <a:t>«</a:t>
            </a:r>
            <a:r>
              <a:rPr lang="uk-UA" sz="8000" b="1" i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Reverance" pitchFamily="2" charset="0"/>
              </a:rPr>
              <a:t>Україна</a:t>
            </a:r>
            <a:r>
              <a:rPr lang="uk-UA" sz="8000" b="1" i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Reverance" pitchFamily="2" charset="0"/>
              </a:rPr>
              <a:t>»</a:t>
            </a:r>
            <a:endParaRPr lang="uk-UA" sz="8000" b="1" i="1" dirty="0">
              <a:ln w="19050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Reverance" pitchFamily="2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13143" y="4389486"/>
            <a:ext cx="267588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i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Reverance" pitchFamily="2" charset="0"/>
              </a:rPr>
              <a:t>Україна для мене-це…</a:t>
            </a:r>
            <a:endParaRPr lang="uk-UA" sz="4400" b="1" i="1" dirty="0">
              <a:ln w="127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Reverance" pitchFamily="2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77740" y="7037496"/>
            <a:ext cx="284995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i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Reverance" pitchFamily="2" charset="0"/>
              </a:rPr>
              <a:t>Батьківщина</a:t>
            </a:r>
            <a:endParaRPr lang="uk-UA" sz="4400" b="1" i="1" dirty="0">
              <a:ln w="12700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Reverance" pitchFamily="2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513143" y="6782306"/>
            <a:ext cx="2675889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i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Reverance" pitchFamily="2" charset="0"/>
              </a:rPr>
              <a:t>Яке свято відзначають українці 24 серпня?</a:t>
            </a:r>
            <a:endParaRPr lang="uk-UA" sz="4400" b="1" i="1" dirty="0">
              <a:ln w="127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Reverance" pitchFamily="2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37690" y="4576690"/>
            <a:ext cx="24813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i="1" dirty="0">
                <a:ln w="190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Reverance" pitchFamily="2" charset="0"/>
              </a:rPr>
              <a:t>Початок гри</a:t>
            </a:r>
          </a:p>
        </p:txBody>
      </p:sp>
      <p:pic>
        <p:nvPicPr>
          <p:cNvPr id="1026" name="Picture 2" descr="Незвичне дослідження: Україна – «недобра країна»?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4" r="11288"/>
          <a:stretch/>
        </p:blipFill>
        <p:spPr bwMode="auto">
          <a:xfrm>
            <a:off x="1853852" y="1557223"/>
            <a:ext cx="1979112" cy="13904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Україна на шляху до Незалежності: Чому ми неодмінно переможемо | Defense  Expres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29" y="7806937"/>
            <a:ext cx="3005246" cy="16278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81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4"/>
          <a:stretch/>
        </p:blipFill>
        <p:spPr>
          <a:xfrm>
            <a:off x="312832" y="3588703"/>
            <a:ext cx="6172766" cy="268841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4"/>
          <a:stretch/>
        </p:blipFill>
        <p:spPr>
          <a:xfrm>
            <a:off x="312832" y="6838482"/>
            <a:ext cx="6172766" cy="268841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30062" y="1703071"/>
            <a:ext cx="2992579" cy="645968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30641" y="4952849"/>
            <a:ext cx="2992580" cy="645968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4"/>
          <a:stretch/>
        </p:blipFill>
        <p:spPr>
          <a:xfrm>
            <a:off x="312832" y="338924"/>
            <a:ext cx="6172766" cy="268841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30062" y="-1546709"/>
            <a:ext cx="2992579" cy="645968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27" name="Прямоугольник 26"/>
          <p:cNvSpPr/>
          <p:nvPr/>
        </p:nvSpPr>
        <p:spPr>
          <a:xfrm>
            <a:off x="678442" y="338924"/>
            <a:ext cx="262340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i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Reverance" pitchFamily="2" charset="0"/>
              </a:rPr>
              <a:t>Козаки</a:t>
            </a:r>
            <a:endParaRPr lang="uk-UA" sz="4400" b="1" i="1" dirty="0">
              <a:ln w="12700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Reverance" pitchFamily="2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667457" y="482804"/>
            <a:ext cx="2818141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i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Reverance" pitchFamily="2" charset="0"/>
              </a:rPr>
              <a:t>Як називався начальник козацького війська?</a:t>
            </a:r>
            <a:endParaRPr lang="uk-UA" sz="3600" b="1" i="1" dirty="0">
              <a:ln w="127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Reverance" pitchFamily="2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61077" y="3588703"/>
            <a:ext cx="24813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i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Reverance" pitchFamily="2" charset="0"/>
              </a:rPr>
              <a:t>Гетьман</a:t>
            </a:r>
            <a:endParaRPr lang="uk-UA" sz="4400" b="1" i="1" dirty="0">
              <a:ln w="12700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Reverance" pitchFamily="2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74540" y="6898568"/>
            <a:ext cx="31335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4400" b="1" i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Reverance" pitchFamily="2" charset="0"/>
              </a:rPr>
              <a:t>Воля</a:t>
            </a:r>
            <a:endParaRPr lang="uk-UA" altLang="uk-UA" sz="4400" b="1" i="1" dirty="0">
              <a:ln w="12700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Reverance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42377" y="6751529"/>
            <a:ext cx="322915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i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Reverance" pitchFamily="2" charset="0"/>
              </a:rPr>
              <a:t>Яке свято українці відзначають у третій четвер травня?</a:t>
            </a:r>
            <a:endParaRPr lang="uk-UA" sz="3600" b="1" i="1" dirty="0">
              <a:ln w="127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Reverance" pitchFamily="2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426351" y="3863352"/>
            <a:ext cx="2818141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i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Reverance" pitchFamily="2" charset="0"/>
              </a:rPr>
              <a:t>Яке слово зашифровано в державному гербі України?</a:t>
            </a:r>
            <a:endParaRPr lang="uk-UA" sz="3600" b="1" i="1" dirty="0">
              <a:ln w="127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Reverance" pitchFamily="2" charset="0"/>
            </a:endParaRPr>
          </a:p>
        </p:txBody>
      </p:sp>
      <p:pic>
        <p:nvPicPr>
          <p:cNvPr id="4098" name="Picture 2" descr="Купити наліпку на автомобіль Воля #01 (ж.б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40" y="7484188"/>
            <a:ext cx="2013891" cy="20138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Гетьман Іван Виговський – ініціатор і жертва спроби українсько-польського  порозуміння - Карпатський університет ім. Августина Волошин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82" y="4387806"/>
            <a:ext cx="2480719" cy="1653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MD-Ukraine - 10 цікавих фактів про козаків 1. Козаки... | Faceboo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921" y="928552"/>
            <a:ext cx="1748990" cy="20987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27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4"/>
          <a:stretch/>
        </p:blipFill>
        <p:spPr>
          <a:xfrm>
            <a:off x="312832" y="3588703"/>
            <a:ext cx="6172766" cy="268841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4"/>
          <a:stretch/>
        </p:blipFill>
        <p:spPr>
          <a:xfrm>
            <a:off x="312832" y="6838482"/>
            <a:ext cx="6172766" cy="268841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30062" y="1703070"/>
            <a:ext cx="2992579" cy="645968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30641" y="4952849"/>
            <a:ext cx="2992580" cy="645968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4"/>
          <a:stretch/>
        </p:blipFill>
        <p:spPr>
          <a:xfrm>
            <a:off x="312832" y="338924"/>
            <a:ext cx="6172766" cy="268841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30063" y="-1546709"/>
            <a:ext cx="2992579" cy="645968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27" name="Прямоугольник 26"/>
          <p:cNvSpPr/>
          <p:nvPr/>
        </p:nvSpPr>
        <p:spPr>
          <a:xfrm>
            <a:off x="548373" y="297623"/>
            <a:ext cx="288354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i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Reverance" pitchFamily="2" charset="0"/>
              </a:rPr>
              <a:t>День вишиванки</a:t>
            </a:r>
            <a:endParaRPr lang="uk-UA" sz="4000" b="1" i="1" dirty="0">
              <a:ln w="12700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Reverance" pitchFamily="2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342377" y="500736"/>
            <a:ext cx="3313817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i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Reverance" pitchFamily="2" charset="0"/>
              </a:rPr>
              <a:t>У якому українському містечку знаходиться географічний центр Європи?</a:t>
            </a:r>
            <a:endParaRPr lang="uk-UA" sz="3200" b="1" i="1" dirty="0">
              <a:ln w="127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Reverance" pitchFamily="2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49495" y="3908077"/>
            <a:ext cx="24813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i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Reverance" pitchFamily="2" charset="0"/>
              </a:rPr>
              <a:t>Рахів</a:t>
            </a:r>
            <a:endParaRPr lang="uk-UA" sz="4400" b="1" i="1" dirty="0">
              <a:ln w="12700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Reverance" pitchFamily="2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9992" y="6864961"/>
            <a:ext cx="33590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4400" b="1" i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Reverance" pitchFamily="2" charset="0"/>
              </a:rPr>
              <a:t>Пилип Орлик</a:t>
            </a:r>
            <a:endParaRPr lang="uk-UA" altLang="uk-UA" sz="4400" b="1" i="1" dirty="0">
              <a:ln w="12700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Reverance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90214" y="7028528"/>
            <a:ext cx="2818141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i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Reverance" pitchFamily="2" charset="0"/>
              </a:rPr>
              <a:t>Найбільше озеро українських Карпат?</a:t>
            </a:r>
            <a:endParaRPr lang="uk-UA" sz="3600" b="1" i="1" dirty="0">
              <a:ln w="127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Reverance" pitchFamily="2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67457" y="3817962"/>
            <a:ext cx="2818141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i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Reverance" pitchFamily="2" charset="0"/>
              </a:rPr>
              <a:t>Хто з українців є автором першої в світі Конституції?</a:t>
            </a:r>
            <a:endParaRPr lang="uk-UA" sz="3600" b="1" i="1" dirty="0">
              <a:ln w="127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Reverance" pitchFamily="2" charset="0"/>
            </a:endParaRPr>
          </a:p>
        </p:txBody>
      </p:sp>
      <p:pic>
        <p:nvPicPr>
          <p:cNvPr id="3074" name="Picture 2" descr="Пилип Орлик: «Україна по обидва боки Дніпра повинна бути вільною від чужого  панування» – АрміяInfor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759" y="7547086"/>
            <a:ext cx="1449146" cy="193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Всесвітній День Вишиванк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05" y="1363878"/>
            <a:ext cx="2356375" cy="16634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Місто Рахів - Рахівська районна рад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05" y="4560921"/>
            <a:ext cx="2265998" cy="15800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10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4"/>
          <a:stretch/>
        </p:blipFill>
        <p:spPr>
          <a:xfrm>
            <a:off x="312832" y="3588703"/>
            <a:ext cx="6172766" cy="268841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4"/>
          <a:stretch/>
        </p:blipFill>
        <p:spPr>
          <a:xfrm>
            <a:off x="312832" y="6838482"/>
            <a:ext cx="6172766" cy="268841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30062" y="1703069"/>
            <a:ext cx="2992579" cy="645968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30641" y="4952849"/>
            <a:ext cx="2992580" cy="645968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4"/>
          <a:stretch/>
        </p:blipFill>
        <p:spPr>
          <a:xfrm>
            <a:off x="312832" y="338924"/>
            <a:ext cx="6172766" cy="268841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30062" y="-1546709"/>
            <a:ext cx="2992579" cy="645968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27" name="Прямоугольник 26"/>
          <p:cNvSpPr/>
          <p:nvPr/>
        </p:nvSpPr>
        <p:spPr>
          <a:xfrm>
            <a:off x="733579" y="373977"/>
            <a:ext cx="262340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i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Reverance" pitchFamily="2" charset="0"/>
              </a:rPr>
              <a:t>Синевир</a:t>
            </a:r>
            <a:endParaRPr lang="uk-UA" sz="4400" b="1" i="1" dirty="0">
              <a:ln w="12700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Reverance" pitchFamily="2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475697" y="251972"/>
            <a:ext cx="2972956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i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Reverance" pitchFamily="2" charset="0"/>
              </a:rPr>
              <a:t>Птах-символ України,</a:t>
            </a:r>
          </a:p>
          <a:p>
            <a:pPr algn="ctr"/>
            <a:r>
              <a:rPr lang="uk-UA" sz="3600" b="1" i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Reverance" pitchFamily="2" charset="0"/>
              </a:rPr>
              <a:t>уособлює любов до рідної землі.</a:t>
            </a:r>
            <a:endParaRPr lang="uk-UA" sz="3600" b="1" i="1" dirty="0">
              <a:ln w="127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Reverance" pitchFamily="2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77602" y="3552155"/>
            <a:ext cx="24813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i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Reverance" pitchFamily="2" charset="0"/>
              </a:rPr>
              <a:t>Лелека</a:t>
            </a:r>
            <a:endParaRPr lang="uk-UA" sz="4400" b="1" i="1" dirty="0">
              <a:ln w="12700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Reverance" pitchFamily="2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889946" y="7604721"/>
            <a:ext cx="24813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i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Reverance" pitchFamily="2" charset="0"/>
              </a:rPr>
              <a:t>Кінець </a:t>
            </a:r>
            <a:r>
              <a:rPr lang="uk-UA" sz="4000" b="1" i="1" dirty="0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Reverance" pitchFamily="2" charset="0"/>
              </a:rPr>
              <a:t>гри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33579" y="6842593"/>
            <a:ext cx="24813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i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Reverance" pitchFamily="2" charset="0"/>
              </a:rPr>
              <a:t>Писанка</a:t>
            </a:r>
            <a:endParaRPr lang="uk-UA" sz="4400" b="1" i="1" dirty="0">
              <a:ln w="12700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Reverance" pitchFamily="2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53105" y="3853954"/>
            <a:ext cx="281814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i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Reverance" pitchFamily="2" charset="0"/>
              </a:rPr>
              <a:t>Декоративне яйце-символ України</a:t>
            </a:r>
            <a:endParaRPr lang="uk-UA" sz="4000" b="1" i="1" dirty="0">
              <a:ln w="127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Reverance" pitchFamily="2" charset="0"/>
            </a:endParaRPr>
          </a:p>
        </p:txBody>
      </p:sp>
      <p:pic>
        <p:nvPicPr>
          <p:cNvPr id="2050" name="Picture 2" descr="Озеро Синевир — одне з семи чудес України у серці Карпа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21" y="999377"/>
            <a:ext cx="2853107" cy="19132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Писанка Авторський Розпис Дерево 65*50 Мм 1 Шт. — Купити на BIGL.UA ᐉ  Зручна Доставка (225558325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90" y="7600046"/>
            <a:ext cx="1873124" cy="18731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ᐈ Лелека-божий посланець — таджицька казка | Читати на Дерево Казок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922" y="4172241"/>
            <a:ext cx="1404614" cy="20415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78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4"/>
          <a:stretch/>
        </p:blipFill>
        <p:spPr>
          <a:xfrm>
            <a:off x="312832" y="6838482"/>
            <a:ext cx="6172766" cy="268841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30641" y="4952849"/>
            <a:ext cx="2992580" cy="645968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4"/>
          <a:stretch/>
        </p:blipFill>
        <p:spPr>
          <a:xfrm>
            <a:off x="312832" y="3588703"/>
            <a:ext cx="6172766" cy="268841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30061" y="1703070"/>
            <a:ext cx="2992579" cy="645968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4"/>
          <a:stretch/>
        </p:blipFill>
        <p:spPr>
          <a:xfrm>
            <a:off x="312832" y="338924"/>
            <a:ext cx="6172766" cy="268841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30062" y="-1546709"/>
            <a:ext cx="2992579" cy="645968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3513142" y="3959233"/>
            <a:ext cx="267588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i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Reverance" pitchFamily="2" charset="0"/>
              </a:rPr>
              <a:t>Найбільша річка України…</a:t>
            </a:r>
            <a:endParaRPr lang="uk-UA" sz="4000" b="1" i="1" dirty="0">
              <a:ln w="127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Reverance" pitchFamily="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7690" y="6993784"/>
            <a:ext cx="24813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i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Reverance" pitchFamily="2" charset="0"/>
              </a:rPr>
              <a:t>Дніпро</a:t>
            </a:r>
            <a:endParaRPr lang="uk-UA" sz="4400" b="1" i="1" dirty="0">
              <a:ln w="12700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Reverance" pitchFamily="2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94915" y="7213194"/>
            <a:ext cx="341554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i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Reverance" pitchFamily="2" charset="0"/>
              </a:rPr>
              <a:t>Як звали сестру </a:t>
            </a:r>
            <a:r>
              <a:rPr lang="uk-UA" sz="4000" b="1" i="1" dirty="0" err="1" smtClean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Reverance" pitchFamily="2" charset="0"/>
              </a:rPr>
              <a:t>Кия</a:t>
            </a:r>
            <a:r>
              <a:rPr lang="uk-UA" sz="4000" b="1" i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Reverance" pitchFamily="2" charset="0"/>
              </a:rPr>
              <a:t>, Щека й Хорива?</a:t>
            </a:r>
            <a:endParaRPr lang="uk-UA" sz="4000" b="1" i="1" dirty="0">
              <a:ln w="127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Reverance" pitchFamily="2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37690" y="3762960"/>
            <a:ext cx="24813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i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Reverance" pitchFamily="2" charset="0"/>
              </a:rPr>
              <a:t>Київ</a:t>
            </a:r>
            <a:endParaRPr lang="uk-UA" sz="4400" b="1" i="1" dirty="0">
              <a:ln w="12700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Reverance" pitchFamily="2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356975" y="912462"/>
            <a:ext cx="324436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i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Reverance" pitchFamily="2" charset="0"/>
              </a:rPr>
              <a:t>Столиця </a:t>
            </a:r>
            <a:r>
              <a:rPr lang="uk-UA" sz="4400" b="1" i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Reverance" pitchFamily="2" charset="0"/>
              </a:rPr>
              <a:t>У</a:t>
            </a:r>
            <a:r>
              <a:rPr lang="uk-UA" sz="4400" b="1" i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Reverance" pitchFamily="2" charset="0"/>
              </a:rPr>
              <a:t>країни … </a:t>
            </a:r>
            <a:endParaRPr lang="uk-UA" sz="4400" b="1" i="1" dirty="0">
              <a:ln w="127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Reverance" pitchFamily="2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94330" y="312298"/>
            <a:ext cx="293202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i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Reverance" pitchFamily="2" charset="0"/>
              </a:rPr>
              <a:t>День Незалежності</a:t>
            </a:r>
            <a:endParaRPr lang="uk-UA" sz="4000" b="1" i="1" dirty="0">
              <a:ln w="12700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Reverance" pitchFamily="2" charset="0"/>
            </a:endParaRPr>
          </a:p>
        </p:txBody>
      </p:sp>
      <p:pic>
        <p:nvPicPr>
          <p:cNvPr id="12290" name="Picture 2" descr="Ріка Дніпро — Навігатор Україна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25"/>
          <a:stretch/>
        </p:blipFill>
        <p:spPr bwMode="auto">
          <a:xfrm>
            <a:off x="412329" y="7720193"/>
            <a:ext cx="2944646" cy="16540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Вітання з Днем Києва від зірок та політиків | НашКиїв.U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5" r="12878"/>
          <a:stretch/>
        </p:blipFill>
        <p:spPr bwMode="auto">
          <a:xfrm>
            <a:off x="761499" y="4352329"/>
            <a:ext cx="2302977" cy="18228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Головне державне свято – День Незалежності України! » Профспілка  працівників освіти і науки України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93" y="1475095"/>
            <a:ext cx="2534919" cy="15000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69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4"/>
          <a:stretch/>
        </p:blipFill>
        <p:spPr>
          <a:xfrm>
            <a:off x="312832" y="3588703"/>
            <a:ext cx="6172766" cy="268841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4"/>
          <a:stretch/>
        </p:blipFill>
        <p:spPr>
          <a:xfrm>
            <a:off x="312832" y="6838482"/>
            <a:ext cx="6172766" cy="268841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30062" y="1703071"/>
            <a:ext cx="2992579" cy="645968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30641" y="4952849"/>
            <a:ext cx="2992580" cy="645968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4"/>
          <a:stretch/>
        </p:blipFill>
        <p:spPr>
          <a:xfrm>
            <a:off x="312832" y="338924"/>
            <a:ext cx="6172766" cy="268841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30062" y="-1546709"/>
            <a:ext cx="2992579" cy="645968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27" name="Прямоугольник 26"/>
          <p:cNvSpPr/>
          <p:nvPr/>
        </p:nvSpPr>
        <p:spPr>
          <a:xfrm>
            <a:off x="677602" y="414218"/>
            <a:ext cx="262340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i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Reverance" pitchFamily="2" charset="0"/>
              </a:rPr>
              <a:t>Либідь</a:t>
            </a:r>
            <a:endParaRPr lang="uk-UA" sz="4400" b="1" i="1" dirty="0">
              <a:ln w="12700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Reverance" pitchFamily="2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342377" y="701918"/>
            <a:ext cx="330489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i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Reverance" pitchFamily="2" charset="0"/>
              </a:rPr>
              <a:t>Як називається основний закон держави?</a:t>
            </a:r>
            <a:endParaRPr lang="uk-UA" sz="4000" b="1" i="1" dirty="0">
              <a:ln w="127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Reverance" pitchFamily="2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77602" y="3796809"/>
            <a:ext cx="262340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i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Reverance" pitchFamily="2" charset="0"/>
              </a:rPr>
              <a:t>Конституція</a:t>
            </a:r>
            <a:endParaRPr lang="uk-UA" sz="4400" b="1" i="1" dirty="0">
              <a:ln w="12700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Reverance" pitchFamily="2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98761" y="6954882"/>
            <a:ext cx="29436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4400" b="1" i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Reverance" pitchFamily="2" charset="0"/>
              </a:rPr>
              <a:t>Соловей</a:t>
            </a:r>
            <a:endParaRPr lang="uk-UA" altLang="uk-UA" sz="4400" b="1" i="1" dirty="0">
              <a:ln w="12700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Reverance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95564" y="6846782"/>
            <a:ext cx="2818141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1" i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Reverance" pitchFamily="2" charset="0"/>
              </a:rPr>
              <a:t>Яку рослину висаджували за українським звичаєм біля хати, коли народжувалась дівчинка?</a:t>
            </a:r>
            <a:endParaRPr lang="uk-UA" sz="2800" b="1" i="1" dirty="0">
              <a:ln w="127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Reverance" pitchFamily="2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23672" y="3739005"/>
            <a:ext cx="296192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i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Reverance" pitchFamily="2" charset="0"/>
              </a:rPr>
              <a:t>Як називається співочий птах України?</a:t>
            </a:r>
            <a:endParaRPr lang="uk-UA" sz="4000" b="1" i="1" dirty="0">
              <a:ln w="127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Reverance" pitchFamily="2" charset="0"/>
            </a:endParaRPr>
          </a:p>
        </p:txBody>
      </p:sp>
      <p:pic>
        <p:nvPicPr>
          <p:cNvPr id="11266" name="Picture 2" descr="Соловей обыкновенный, или восточный соловей (Luscinia luscinia)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3" r="13583"/>
          <a:stretch/>
        </p:blipFill>
        <p:spPr bwMode="auto">
          <a:xfrm>
            <a:off x="948453" y="7580239"/>
            <a:ext cx="2081704" cy="19441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Історія підготовки і прийняття Конституції України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34" y="4452290"/>
            <a:ext cx="2455013" cy="18412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Про заснування Києва - Українська література (F70). 9 клас. Пономаренко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16" y="972612"/>
            <a:ext cx="2101941" cy="20216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90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4"/>
          <a:stretch/>
        </p:blipFill>
        <p:spPr>
          <a:xfrm>
            <a:off x="312832" y="3588703"/>
            <a:ext cx="6172766" cy="268841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4"/>
          <a:stretch/>
        </p:blipFill>
        <p:spPr>
          <a:xfrm>
            <a:off x="312832" y="6838482"/>
            <a:ext cx="6172766" cy="268841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30062" y="1703070"/>
            <a:ext cx="2992579" cy="645968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30641" y="4952849"/>
            <a:ext cx="2992580" cy="645968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4"/>
          <a:stretch/>
        </p:blipFill>
        <p:spPr>
          <a:xfrm>
            <a:off x="312832" y="338924"/>
            <a:ext cx="6172766" cy="268841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30064" y="-1546709"/>
            <a:ext cx="2992579" cy="645968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27" name="Прямоугольник 26"/>
          <p:cNvSpPr/>
          <p:nvPr/>
        </p:nvSpPr>
        <p:spPr>
          <a:xfrm>
            <a:off x="606549" y="482407"/>
            <a:ext cx="262340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i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Reverance" pitchFamily="2" charset="0"/>
              </a:rPr>
              <a:t>Калина</a:t>
            </a:r>
            <a:endParaRPr lang="uk-UA" sz="4400" b="1" i="1" dirty="0">
              <a:ln w="12700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Reverance" pitchFamily="2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342377" y="713240"/>
            <a:ext cx="332575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i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Reverance" pitchFamily="2" charset="0"/>
              </a:rPr>
              <a:t>Як називається голова вулиця Києва?</a:t>
            </a:r>
            <a:endParaRPr lang="uk-UA" sz="4000" b="1" i="1" dirty="0">
              <a:ln w="127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Reverance" pitchFamily="2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9919" y="3739178"/>
            <a:ext cx="24813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i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Reverance" pitchFamily="2" charset="0"/>
              </a:rPr>
              <a:t>Хрещатик</a:t>
            </a:r>
            <a:endParaRPr lang="uk-UA" sz="4400" b="1" i="1" dirty="0">
              <a:ln w="12700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Reverance" pitchFamily="2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-43108" y="6959509"/>
            <a:ext cx="392271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3800" b="1" i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Reverance" pitchFamily="2" charset="0"/>
              </a:rPr>
              <a:t>День Конституції</a:t>
            </a:r>
            <a:endParaRPr lang="uk-UA" altLang="uk-UA" sz="3800" b="1" i="1" dirty="0">
              <a:ln w="12700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Reverance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41798" y="6726916"/>
            <a:ext cx="3314396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000" b="1" i="1" dirty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Reverance" pitchFamily="2" charset="0"/>
              </a:rPr>
              <a:t>Яку рослину висаджували за українським звичаєм біля хати, коли </a:t>
            </a:r>
            <a:r>
              <a:rPr lang="uk-UA" sz="3000" b="1" i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Reverance" pitchFamily="2" charset="0"/>
              </a:rPr>
              <a:t>народжувався хлопчик?</a:t>
            </a:r>
            <a:endParaRPr lang="uk-UA" sz="3000" b="1" i="1" dirty="0">
              <a:ln w="127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Reverance" pitchFamily="2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36314" y="3870633"/>
            <a:ext cx="281814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i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Reverance" pitchFamily="2" charset="0"/>
              </a:rPr>
              <a:t>Яке свято ми відзначаємо 28 червня?</a:t>
            </a:r>
            <a:endParaRPr lang="uk-UA" sz="4000" b="1" i="1" dirty="0">
              <a:ln w="127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Reverance" pitchFamily="2" charset="0"/>
            </a:endParaRPr>
          </a:p>
        </p:txBody>
      </p:sp>
      <p:pic>
        <p:nvPicPr>
          <p:cNvPr id="10242" name="Picture 2" descr="Сьогодні – День Конституції України » Профспілка працівників освіти і науки  Україн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59" y="7636617"/>
            <a:ext cx="2990184" cy="17808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У Києві перекриють рух на Хрещатику - Korrespondent.n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49" y="4433369"/>
            <a:ext cx="2701896" cy="17052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На фоні підвищеного попиту з боку ЄС українські фермери почали вирощувати  калину та бузину — КУРКУЛЬ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57"/>
          <a:stretch/>
        </p:blipFill>
        <p:spPr bwMode="auto">
          <a:xfrm>
            <a:off x="705162" y="1224608"/>
            <a:ext cx="2504669" cy="16244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99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4"/>
          <a:stretch/>
        </p:blipFill>
        <p:spPr>
          <a:xfrm>
            <a:off x="312832" y="3588703"/>
            <a:ext cx="6172766" cy="268841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4"/>
          <a:stretch/>
        </p:blipFill>
        <p:spPr>
          <a:xfrm>
            <a:off x="312832" y="6838482"/>
            <a:ext cx="6172766" cy="268841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30062" y="1703071"/>
            <a:ext cx="2992579" cy="645968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30641" y="4952849"/>
            <a:ext cx="2992580" cy="645968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4"/>
          <a:stretch/>
        </p:blipFill>
        <p:spPr>
          <a:xfrm>
            <a:off x="312832" y="338924"/>
            <a:ext cx="6172766" cy="268841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30063" y="-1580306"/>
            <a:ext cx="2992579" cy="645968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27" name="Прямоугольник 26"/>
          <p:cNvSpPr/>
          <p:nvPr/>
        </p:nvSpPr>
        <p:spPr>
          <a:xfrm>
            <a:off x="558866" y="450217"/>
            <a:ext cx="262340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i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Reverance" pitchFamily="2" charset="0"/>
              </a:rPr>
              <a:t>Дуб</a:t>
            </a:r>
            <a:endParaRPr lang="uk-UA" sz="4400" b="1" i="1" dirty="0">
              <a:ln w="12700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Reverance" pitchFamily="2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381566" y="338924"/>
            <a:ext cx="3008565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i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Reverance" pitchFamily="2" charset="0"/>
              </a:rPr>
              <a:t>Як називається </a:t>
            </a:r>
            <a:r>
              <a:rPr lang="uk-UA" sz="4000" b="1" i="1" dirty="0" err="1" smtClean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Reverance" pitchFamily="2" charset="0"/>
              </a:rPr>
              <a:t>море,в</a:t>
            </a:r>
            <a:r>
              <a:rPr lang="uk-UA" sz="4000" b="1" i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Reverance" pitchFamily="2" charset="0"/>
              </a:rPr>
              <a:t> яке впадає Дніпро?</a:t>
            </a:r>
            <a:endParaRPr lang="uk-UA" sz="4000" b="1" i="1" dirty="0">
              <a:ln w="127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Reverance" pitchFamily="2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81304" y="3695724"/>
            <a:ext cx="291791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i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Reverance" pitchFamily="2" charset="0"/>
              </a:rPr>
              <a:t>Чорне море</a:t>
            </a:r>
            <a:endParaRPr lang="uk-UA" sz="4000" b="1" i="1" dirty="0">
              <a:ln w="12700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Reverance" pitchFamily="2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37171" y="6937410"/>
            <a:ext cx="32588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4400" b="1" i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Reverance" pitchFamily="2" charset="0"/>
              </a:rPr>
              <a:t>Гімн</a:t>
            </a:r>
            <a:endParaRPr lang="uk-UA" altLang="uk-UA" sz="4400" b="1" i="1" dirty="0">
              <a:ln w="12700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Reverance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81566" y="6954882"/>
            <a:ext cx="317071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i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Reverance" pitchFamily="2" charset="0"/>
              </a:rPr>
              <a:t>Що символізує синій колір нашого прапора?</a:t>
            </a:r>
            <a:endParaRPr lang="uk-UA" sz="4000" b="1" i="1" dirty="0">
              <a:ln w="127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Reverance" pitchFamily="2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476777" y="3977234"/>
            <a:ext cx="281814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i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Reverance" pitchFamily="2" charset="0"/>
              </a:rPr>
              <a:t>Як називається найголовніша пісня України?</a:t>
            </a:r>
            <a:endParaRPr lang="uk-UA" sz="3600" b="1" i="1" dirty="0">
              <a:ln w="127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Reverance" pitchFamily="2" charset="0"/>
            </a:endParaRPr>
          </a:p>
        </p:txBody>
      </p:sp>
      <p:pic>
        <p:nvPicPr>
          <p:cNvPr id="9218" name="Picture 2" descr="Символіка України &quot;Державний гімн України&quot; СМ 0043 — купити в інтернет  магазині | Київ, Харків, Одеса, Львів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5" r="9996"/>
          <a:stretch/>
        </p:blipFill>
        <p:spPr bwMode="auto">
          <a:xfrm>
            <a:off x="1088660" y="7618386"/>
            <a:ext cx="1517079" cy="1873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Чорне море. Походження назви, характеристика Чорного моря опис клімат  температура води в Чорному морі, забруднення, тварини, рослини, рельєф дна  тваринний світ фото господарська діяльність погода відпочинок розташування  факти фото розповідь коротко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19" y="4467206"/>
            <a:ext cx="2781300" cy="1647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Дуб саженцы в Ровненской области от компании &quot;ДУБНОСАД - саджанці найкращих  сортів!&quot;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60" y="1192873"/>
            <a:ext cx="1810576" cy="1810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04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4"/>
          <a:stretch/>
        </p:blipFill>
        <p:spPr>
          <a:xfrm>
            <a:off x="312832" y="3588703"/>
            <a:ext cx="6172766" cy="268841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4"/>
          <a:stretch/>
        </p:blipFill>
        <p:spPr>
          <a:xfrm>
            <a:off x="312832" y="6838482"/>
            <a:ext cx="6172766" cy="268841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30062" y="1772914"/>
            <a:ext cx="2992579" cy="645968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30641" y="4952849"/>
            <a:ext cx="2992580" cy="645968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4"/>
          <a:stretch/>
        </p:blipFill>
        <p:spPr>
          <a:xfrm>
            <a:off x="312832" y="338924"/>
            <a:ext cx="6172766" cy="268841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30062" y="-1546709"/>
            <a:ext cx="2992579" cy="645968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27" name="Прямоугольник 26"/>
          <p:cNvSpPr/>
          <p:nvPr/>
        </p:nvSpPr>
        <p:spPr>
          <a:xfrm>
            <a:off x="557889" y="494608"/>
            <a:ext cx="262340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i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Reverance" pitchFamily="2" charset="0"/>
              </a:rPr>
              <a:t>Небо</a:t>
            </a:r>
            <a:endParaRPr lang="uk-UA" sz="4400" b="1" i="1" dirty="0">
              <a:ln w="12700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Reverance" pitchFamily="2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426351" y="494608"/>
            <a:ext cx="2818141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i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Reverance" pitchFamily="2" charset="0"/>
              </a:rPr>
              <a:t>Як називається найвища гора Українських Карпат?</a:t>
            </a:r>
            <a:endParaRPr lang="uk-UA" sz="3600" b="1" i="1" dirty="0">
              <a:ln w="127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Reverance" pitchFamily="2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8942" y="3836862"/>
            <a:ext cx="24813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i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Reverance" pitchFamily="2" charset="0"/>
              </a:rPr>
              <a:t>Говерла</a:t>
            </a:r>
            <a:endParaRPr lang="uk-UA" sz="4400" b="1" i="1" dirty="0">
              <a:ln w="12700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Reverance" pitchFamily="2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98761" y="6954882"/>
            <a:ext cx="2943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4000" b="1" i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Reverance" pitchFamily="2" charset="0"/>
              </a:rPr>
              <a:t>  Світязь</a:t>
            </a:r>
            <a:endParaRPr lang="uk-UA" altLang="uk-UA" sz="4000" b="1" i="1" dirty="0">
              <a:ln w="12700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Reverance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618455" y="7213194"/>
            <a:ext cx="281814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i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Reverance" pitchFamily="2" charset="0"/>
              </a:rPr>
              <a:t>Кого називають Кобзарем?</a:t>
            </a:r>
            <a:endParaRPr lang="uk-UA" sz="4000" b="1" i="1" dirty="0">
              <a:ln w="127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Reverance" pitchFamily="2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18456" y="4060978"/>
            <a:ext cx="281814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i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Reverance" pitchFamily="2" charset="0"/>
              </a:rPr>
              <a:t>Як називається найглибше озеро України?</a:t>
            </a:r>
            <a:endParaRPr lang="uk-UA" sz="3600" b="1" i="1" dirty="0">
              <a:ln w="127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Reverance" pitchFamily="2" charset="0"/>
            </a:endParaRPr>
          </a:p>
        </p:txBody>
      </p:sp>
      <p:pic>
        <p:nvPicPr>
          <p:cNvPr id="8194" name="Picture 2" descr="Світязь 2023 - скільки коштує відпочити - ціни на Шацьких озерах - Апостроф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64" y="7540702"/>
            <a:ext cx="2579360" cy="18399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Говерл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4" y="4506347"/>
            <a:ext cx="2762250" cy="16573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Небесный феномен: почему небо голубое и как это влияет на нас? | Научное  кафе 2.0 | Дзен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682" y="1152395"/>
            <a:ext cx="1874946" cy="18749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68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4"/>
          <a:stretch/>
        </p:blipFill>
        <p:spPr>
          <a:xfrm>
            <a:off x="312832" y="3588703"/>
            <a:ext cx="6172766" cy="268841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4"/>
          <a:stretch/>
        </p:blipFill>
        <p:spPr>
          <a:xfrm>
            <a:off x="312832" y="6838482"/>
            <a:ext cx="6172766" cy="268841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30062" y="1703070"/>
            <a:ext cx="2992579" cy="645968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30641" y="4952849"/>
            <a:ext cx="2992580" cy="645968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4"/>
          <a:stretch/>
        </p:blipFill>
        <p:spPr>
          <a:xfrm>
            <a:off x="312832" y="338924"/>
            <a:ext cx="6172766" cy="268841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30066" y="-1546709"/>
            <a:ext cx="2992579" cy="645968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27" name="Прямоугольник 26"/>
          <p:cNvSpPr/>
          <p:nvPr/>
        </p:nvSpPr>
        <p:spPr>
          <a:xfrm>
            <a:off x="593952" y="441229"/>
            <a:ext cx="262340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i="1" dirty="0" err="1" smtClean="0">
                <a:ln w="1270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Reverance" pitchFamily="2" charset="0"/>
              </a:rPr>
              <a:t>Т.Г.Шевченко</a:t>
            </a:r>
            <a:endParaRPr lang="uk-UA" sz="3600" b="1" i="1" dirty="0">
              <a:ln w="12700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Reverance" pitchFamily="2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498478" y="3790022"/>
            <a:ext cx="2818141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i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Reverance" pitchFamily="2" charset="0"/>
              </a:rPr>
              <a:t>Як </a:t>
            </a:r>
            <a:r>
              <a:rPr lang="uk-UA" sz="3600" b="1" i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Reverance" pitchFamily="2" charset="0"/>
              </a:rPr>
              <a:t>називається найдовший в світі музичний </a:t>
            </a:r>
            <a:r>
              <a:rPr lang="uk-UA" sz="3600" b="1" i="1" dirty="0" err="1" smtClean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Reverance" pitchFamily="2" charset="0"/>
              </a:rPr>
              <a:t>інстумент</a:t>
            </a:r>
            <a:r>
              <a:rPr lang="uk-UA" sz="3600" b="1" i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Reverance" pitchFamily="2" charset="0"/>
              </a:rPr>
              <a:t>?</a:t>
            </a:r>
            <a:endParaRPr lang="uk-UA" sz="3600" b="1" i="1" dirty="0">
              <a:ln w="127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Reverance" pitchFamily="2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98761" y="6954882"/>
            <a:ext cx="2943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4000" b="1" i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Reverance" pitchFamily="2" charset="0"/>
              </a:rPr>
              <a:t>Трембіта</a:t>
            </a:r>
            <a:endParaRPr lang="uk-UA" altLang="uk-UA" sz="4000" b="1" i="1" dirty="0">
              <a:ln w="12700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Reverance" pitchFamily="2" charset="0"/>
            </a:endParaRPr>
          </a:p>
        </p:txBody>
      </p:sp>
      <p:pic>
        <p:nvPicPr>
          <p:cNvPr id="7172" name="Picture 4" descr="Микола Дмитрович Леонтович | «Наша Парафія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061" y="4277974"/>
            <a:ext cx="1214154" cy="195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270300" y="3716612"/>
            <a:ext cx="214227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i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Reverance" pitchFamily="2" charset="0"/>
              </a:rPr>
              <a:t>Микола Леонтович</a:t>
            </a:r>
            <a:endParaRPr lang="uk-UA" sz="3600" b="1" i="1" dirty="0">
              <a:ln w="12700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Reverance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22406" y="7213194"/>
            <a:ext cx="306319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i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Reverance" pitchFamily="2" charset="0"/>
              </a:rPr>
              <a:t>На яку відстань чути звук трембіти</a:t>
            </a:r>
            <a:r>
              <a:rPr lang="uk-UA" sz="2400" b="1" i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Reverance" pitchFamily="2" charset="0"/>
              </a:rPr>
              <a:t>?</a:t>
            </a:r>
            <a:endParaRPr lang="uk-UA" sz="2400" b="1" i="1" dirty="0">
              <a:ln w="127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Reverance" pitchFamily="2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58903" y="441229"/>
            <a:ext cx="349729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i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Reverance" pitchFamily="2" charset="0"/>
              </a:rPr>
              <a:t>Як звали </a:t>
            </a:r>
            <a:r>
              <a:rPr lang="uk-UA" sz="3200" b="1" i="1" dirty="0" err="1" smtClean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Reverance" pitchFamily="2" charset="0"/>
              </a:rPr>
              <a:t>композитора,який</a:t>
            </a:r>
            <a:r>
              <a:rPr lang="uk-UA" sz="3200" b="1" i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Reverance" pitchFamily="2" charset="0"/>
              </a:rPr>
              <a:t> написав найвідомішу різдвяну пісню «Щедрик»?</a:t>
            </a:r>
            <a:endParaRPr lang="uk-UA" sz="3200" b="1" i="1" dirty="0">
              <a:ln w="127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Reverance" pitchFamily="2" charset="0"/>
            </a:endParaRPr>
          </a:p>
        </p:txBody>
      </p:sp>
      <p:pic>
        <p:nvPicPr>
          <p:cNvPr id="7170" name="Picture 2" descr="Трембіта - найдовший у світі музичний іструмент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2" t="11244" r="4959" b="3836"/>
          <a:stretch/>
        </p:blipFill>
        <p:spPr bwMode="auto">
          <a:xfrm>
            <a:off x="718159" y="7589323"/>
            <a:ext cx="2440744" cy="1937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Стенд &quot;Тарас Шевченко&quot; СМ 0118 — купити в інтернет магазині | Київ, Харків,  Одеса, Львів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37" y="974635"/>
            <a:ext cx="2169106" cy="21691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91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4"/>
          <a:stretch/>
        </p:blipFill>
        <p:spPr>
          <a:xfrm>
            <a:off x="312832" y="3588703"/>
            <a:ext cx="6172766" cy="268841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4"/>
          <a:stretch/>
        </p:blipFill>
        <p:spPr>
          <a:xfrm>
            <a:off x="312832" y="6838482"/>
            <a:ext cx="6172766" cy="268841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30062" y="1657786"/>
            <a:ext cx="2992579" cy="645968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30641" y="4952849"/>
            <a:ext cx="2992580" cy="645968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4"/>
          <a:stretch/>
        </p:blipFill>
        <p:spPr>
          <a:xfrm>
            <a:off x="312832" y="338924"/>
            <a:ext cx="6172766" cy="268841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30062" y="-1546709"/>
            <a:ext cx="2992579" cy="645968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27" name="Прямоугольник 26"/>
          <p:cNvSpPr/>
          <p:nvPr/>
        </p:nvSpPr>
        <p:spPr>
          <a:xfrm>
            <a:off x="593852" y="459259"/>
            <a:ext cx="262340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i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Reverance" pitchFamily="2" charset="0"/>
              </a:rPr>
              <a:t>10 км</a:t>
            </a:r>
            <a:endParaRPr lang="uk-UA" sz="4000" b="1" i="1" dirty="0">
              <a:ln w="12700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Reverance" pitchFamily="2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565630" y="828615"/>
            <a:ext cx="281814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i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Reverance" pitchFamily="2" charset="0"/>
              </a:rPr>
              <a:t>Як називається найбільший в світі літак?</a:t>
            </a:r>
            <a:endParaRPr lang="uk-UA" sz="3600" b="1" i="1" dirty="0">
              <a:ln w="127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Reverance" pitchFamily="2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35958" y="3574648"/>
            <a:ext cx="24813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i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Reverance" pitchFamily="2" charset="0"/>
              </a:rPr>
              <a:t>Мрія</a:t>
            </a:r>
            <a:endParaRPr lang="uk-UA" sz="4000" b="1" i="1" dirty="0">
              <a:ln w="12700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Reverance" pitchFamily="2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-168148" y="6919924"/>
            <a:ext cx="36596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3600" b="1" i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Reverance" pitchFamily="2" charset="0"/>
              </a:rPr>
              <a:t>Олешківські піски</a:t>
            </a:r>
            <a:endParaRPr lang="uk-UA" altLang="uk-UA" sz="3600" b="1" i="1" dirty="0">
              <a:ln w="12700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Reverance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79491" y="7185714"/>
            <a:ext cx="2818141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i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Reverance" pitchFamily="2" charset="0"/>
              </a:rPr>
              <a:t>Чий </a:t>
            </a:r>
            <a:r>
              <a:rPr lang="uk-UA" sz="3600" b="1" i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Reverance" pitchFamily="2" charset="0"/>
              </a:rPr>
              <a:t>портрет зображений на 200 грн купюрі?</a:t>
            </a:r>
            <a:endParaRPr lang="uk-UA" sz="3600" b="1" i="1" dirty="0">
              <a:ln w="127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Reverance" pitchFamily="2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342377" y="4053985"/>
            <a:ext cx="329237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i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Reverance" pitchFamily="2" charset="0"/>
              </a:rPr>
              <a:t>Як називається одна з найбільших пустель Європи?</a:t>
            </a:r>
            <a:endParaRPr lang="uk-UA" sz="3600" b="1" i="1" dirty="0">
              <a:ln w="127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Reverance" pitchFamily="2" charset="0"/>
            </a:endParaRPr>
          </a:p>
        </p:txBody>
      </p:sp>
      <p:pic>
        <p:nvPicPr>
          <p:cNvPr id="6146" name="Picture 2" descr="Олешківські піски - найбільша пустеля Європи | ВІКНА. Новини Калуша та  Прикарпатт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71" y="7718336"/>
            <a:ext cx="2755567" cy="16479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Окупанти знищили найбільший транспортний літак світу АН-225 „Мрія” –  inPoland.net.p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44" y="4494449"/>
            <a:ext cx="2855020" cy="16056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-VIN | Звук України: історія походження трембіти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1" b="3443"/>
          <a:stretch/>
        </p:blipFill>
        <p:spPr bwMode="auto">
          <a:xfrm>
            <a:off x="712052" y="1077365"/>
            <a:ext cx="2505206" cy="1861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29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4"/>
          <a:stretch/>
        </p:blipFill>
        <p:spPr>
          <a:xfrm>
            <a:off x="312832" y="3588703"/>
            <a:ext cx="6172766" cy="268841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4"/>
          <a:stretch/>
        </p:blipFill>
        <p:spPr>
          <a:xfrm>
            <a:off x="312832" y="6838482"/>
            <a:ext cx="6172766" cy="268841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30062" y="1703071"/>
            <a:ext cx="2992579" cy="645968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30641" y="4952849"/>
            <a:ext cx="2992580" cy="645968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4"/>
          <a:stretch/>
        </p:blipFill>
        <p:spPr>
          <a:xfrm>
            <a:off x="312832" y="338924"/>
            <a:ext cx="6172766" cy="268841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30062" y="-1546709"/>
            <a:ext cx="2992579" cy="645968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27" name="Прямоугольник 26"/>
          <p:cNvSpPr/>
          <p:nvPr/>
        </p:nvSpPr>
        <p:spPr>
          <a:xfrm>
            <a:off x="621266" y="445338"/>
            <a:ext cx="262340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i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Reverance" pitchFamily="2" charset="0"/>
              </a:rPr>
              <a:t>Леся Українка</a:t>
            </a:r>
            <a:endParaRPr lang="uk-UA" sz="3600" b="1" i="1" dirty="0">
              <a:ln w="12700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Reverance" pitchFamily="2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553105" y="620561"/>
            <a:ext cx="281814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i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Reverance" pitchFamily="2" charset="0"/>
              </a:rPr>
              <a:t>Хто є автором слів гімну України?</a:t>
            </a:r>
            <a:endParaRPr lang="uk-UA" sz="3600" b="1" i="1" dirty="0">
              <a:ln w="127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Reverance" pitchFamily="2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79316" y="3464756"/>
            <a:ext cx="24813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i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Reverance" pitchFamily="2" charset="0"/>
              </a:rPr>
              <a:t>Павло Чубинський</a:t>
            </a:r>
            <a:endParaRPr lang="uk-UA" sz="3600" b="1" i="1" dirty="0">
              <a:ln w="12700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Reverance" pitchFamily="2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-534387" y="6803353"/>
            <a:ext cx="45469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3200" b="1" i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Reverance" pitchFamily="2" charset="0"/>
              </a:rPr>
              <a:t>Михайло</a:t>
            </a:r>
          </a:p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3200" b="1" i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Reverance" pitchFamily="2" charset="0"/>
              </a:rPr>
              <a:t> Грушевський</a:t>
            </a:r>
            <a:endParaRPr lang="uk-UA" altLang="uk-UA" sz="3200" b="1" i="1" dirty="0">
              <a:ln w="12700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Reverance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65342" y="7087005"/>
            <a:ext cx="349729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i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Reverance" pitchFamily="2" charset="0"/>
              </a:rPr>
              <a:t>Як </a:t>
            </a:r>
            <a:r>
              <a:rPr lang="uk-UA" sz="3600" b="1" i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Reverance" pitchFamily="2" charset="0"/>
              </a:rPr>
              <a:t>називались </a:t>
            </a:r>
            <a:r>
              <a:rPr lang="uk-UA" sz="3600" b="1" i="1" dirty="0" err="1" smtClean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Reverance" pitchFamily="2" charset="0"/>
              </a:rPr>
              <a:t>воїни,які</a:t>
            </a:r>
            <a:r>
              <a:rPr lang="uk-UA" sz="3600" b="1" i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Reverance" pitchFamily="2" charset="0"/>
              </a:rPr>
              <a:t> майже 300 років захищали Україну?</a:t>
            </a:r>
            <a:endParaRPr lang="uk-UA" sz="3600" b="1" i="1" dirty="0">
              <a:ln w="127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Reverance" pitchFamily="2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53105" y="3939938"/>
            <a:ext cx="300856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i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Reverance" pitchFamily="2" charset="0"/>
              </a:rPr>
              <a:t>Хто є батьком української історії?</a:t>
            </a:r>
            <a:endParaRPr lang="uk-UA" sz="4000" b="1" i="1" dirty="0">
              <a:ln w="127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Reverance" pitchFamily="2" charset="0"/>
            </a:endParaRPr>
          </a:p>
        </p:txBody>
      </p:sp>
      <p:pic>
        <p:nvPicPr>
          <p:cNvPr id="5122" name="Picture 2" descr="Маркетолог Михайло Грушевський | Історична правд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389" y="7690562"/>
            <a:ext cx="1459155" cy="191237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Павло Чубинськи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819" y="4393821"/>
            <a:ext cx="1428750" cy="20002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Леся Українка та «Просвіта»: До 150-річчя від дня народження Лесі Українки  - фото-виставка | ДОНЕЦЬКИЙ ОБЛАСНИЙ КРАЄЗНАВЧИЙ МУЗЕЙ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2" r="22869"/>
          <a:stretch/>
        </p:blipFill>
        <p:spPr bwMode="auto">
          <a:xfrm>
            <a:off x="1001723" y="963421"/>
            <a:ext cx="1862491" cy="20261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88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3612</TotalTime>
  <Words>299</Words>
  <Application>Microsoft Office PowerPoint</Application>
  <PresentationFormat>Лист A4 (210x297 мм)</PresentationFormat>
  <Paragraphs>74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Calibri Light</vt:lpstr>
      <vt:lpstr>Calibri</vt:lpstr>
      <vt:lpstr>AGReverance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Наталочка</dc:creator>
  <cp:lastModifiedBy>admin</cp:lastModifiedBy>
  <cp:revision>346</cp:revision>
  <cp:lastPrinted>2024-07-25T12:16:08Z</cp:lastPrinted>
  <dcterms:created xsi:type="dcterms:W3CDTF">2022-11-02T09:11:43Z</dcterms:created>
  <dcterms:modified xsi:type="dcterms:W3CDTF">2024-07-25T12:24:25Z</dcterms:modified>
</cp:coreProperties>
</file>